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3" r:id="rId1"/>
  </p:sldMasterIdLst>
  <p:notesMasterIdLst>
    <p:notesMasterId r:id="rId34"/>
  </p:notesMasterIdLst>
  <p:sldIdLst>
    <p:sldId id="263" r:id="rId2"/>
    <p:sldId id="299" r:id="rId3"/>
    <p:sldId id="290" r:id="rId4"/>
    <p:sldId id="295" r:id="rId5"/>
    <p:sldId id="260" r:id="rId6"/>
    <p:sldId id="281" r:id="rId7"/>
    <p:sldId id="305" r:id="rId8"/>
    <p:sldId id="280" r:id="rId9"/>
    <p:sldId id="291" r:id="rId10"/>
    <p:sldId id="270" r:id="rId11"/>
    <p:sldId id="310" r:id="rId12"/>
    <p:sldId id="293" r:id="rId13"/>
    <p:sldId id="294" r:id="rId14"/>
    <p:sldId id="302" r:id="rId15"/>
    <p:sldId id="273" r:id="rId16"/>
    <p:sldId id="287" r:id="rId17"/>
    <p:sldId id="306" r:id="rId18"/>
    <p:sldId id="288" r:id="rId19"/>
    <p:sldId id="274" r:id="rId20"/>
    <p:sldId id="298" r:id="rId21"/>
    <p:sldId id="307" r:id="rId22"/>
    <p:sldId id="276" r:id="rId23"/>
    <p:sldId id="289" r:id="rId24"/>
    <p:sldId id="308" r:id="rId25"/>
    <p:sldId id="277" r:id="rId26"/>
    <p:sldId id="309" r:id="rId27"/>
    <p:sldId id="303" r:id="rId28"/>
    <p:sldId id="304" r:id="rId29"/>
    <p:sldId id="278" r:id="rId30"/>
    <p:sldId id="311" r:id="rId31"/>
    <p:sldId id="286" r:id="rId32"/>
    <p:sldId id="300" r:id="rId33"/>
  </p:sldIdLst>
  <p:sldSz cx="9144000" cy="6858000" type="screen4x3"/>
  <p:notesSz cx="6808788" cy="9940925"/>
  <p:defaultTextStyle>
    <a:defPPr>
      <a:defRPr lang="en-US"/>
    </a:defPPr>
    <a:lvl1pPr algn="l" rtl="0" eaLnBrk="0" fontAlgn="base" hangingPunct="0">
      <a:spcBef>
        <a:spcPct val="0"/>
      </a:spcBef>
      <a:spcAft>
        <a:spcPct val="0"/>
      </a:spcAft>
      <a:defRPr sz="4000" kern="1200">
        <a:solidFill>
          <a:schemeClr val="bg2"/>
        </a:solidFill>
        <a:latin typeface="Arial" panose="020B0604020202020204" pitchFamily="34" charset="0"/>
        <a:ea typeface="+mn-ea"/>
        <a:cs typeface="+mn-cs"/>
      </a:defRPr>
    </a:lvl1pPr>
    <a:lvl2pPr marL="457200" algn="l" rtl="0" eaLnBrk="0" fontAlgn="base" hangingPunct="0">
      <a:spcBef>
        <a:spcPct val="0"/>
      </a:spcBef>
      <a:spcAft>
        <a:spcPct val="0"/>
      </a:spcAft>
      <a:defRPr sz="4000" kern="1200">
        <a:solidFill>
          <a:schemeClr val="bg2"/>
        </a:solidFill>
        <a:latin typeface="Arial" panose="020B0604020202020204" pitchFamily="34" charset="0"/>
        <a:ea typeface="+mn-ea"/>
        <a:cs typeface="+mn-cs"/>
      </a:defRPr>
    </a:lvl2pPr>
    <a:lvl3pPr marL="914400" algn="l" rtl="0" eaLnBrk="0" fontAlgn="base" hangingPunct="0">
      <a:spcBef>
        <a:spcPct val="0"/>
      </a:spcBef>
      <a:spcAft>
        <a:spcPct val="0"/>
      </a:spcAft>
      <a:defRPr sz="4000" kern="1200">
        <a:solidFill>
          <a:schemeClr val="bg2"/>
        </a:solidFill>
        <a:latin typeface="Arial" panose="020B0604020202020204" pitchFamily="34" charset="0"/>
        <a:ea typeface="+mn-ea"/>
        <a:cs typeface="+mn-cs"/>
      </a:defRPr>
    </a:lvl3pPr>
    <a:lvl4pPr marL="1371600" algn="l" rtl="0" eaLnBrk="0" fontAlgn="base" hangingPunct="0">
      <a:spcBef>
        <a:spcPct val="0"/>
      </a:spcBef>
      <a:spcAft>
        <a:spcPct val="0"/>
      </a:spcAft>
      <a:defRPr sz="4000" kern="1200">
        <a:solidFill>
          <a:schemeClr val="bg2"/>
        </a:solidFill>
        <a:latin typeface="Arial" panose="020B0604020202020204" pitchFamily="34" charset="0"/>
        <a:ea typeface="+mn-ea"/>
        <a:cs typeface="+mn-cs"/>
      </a:defRPr>
    </a:lvl4pPr>
    <a:lvl5pPr marL="1828800" algn="l" rtl="0" eaLnBrk="0" fontAlgn="base" hangingPunct="0">
      <a:spcBef>
        <a:spcPct val="0"/>
      </a:spcBef>
      <a:spcAft>
        <a:spcPct val="0"/>
      </a:spcAft>
      <a:defRPr sz="4000" kern="1200">
        <a:solidFill>
          <a:schemeClr val="bg2"/>
        </a:solidFill>
        <a:latin typeface="Arial" panose="020B0604020202020204" pitchFamily="34" charset="0"/>
        <a:ea typeface="+mn-ea"/>
        <a:cs typeface="+mn-cs"/>
      </a:defRPr>
    </a:lvl5pPr>
    <a:lvl6pPr marL="2286000" algn="l" defTabSz="914400" rtl="0" eaLnBrk="1" latinLnBrk="0" hangingPunct="1">
      <a:defRPr sz="4000" kern="1200">
        <a:solidFill>
          <a:schemeClr val="bg2"/>
        </a:solidFill>
        <a:latin typeface="Arial" panose="020B0604020202020204" pitchFamily="34" charset="0"/>
        <a:ea typeface="+mn-ea"/>
        <a:cs typeface="+mn-cs"/>
      </a:defRPr>
    </a:lvl6pPr>
    <a:lvl7pPr marL="2743200" algn="l" defTabSz="914400" rtl="0" eaLnBrk="1" latinLnBrk="0" hangingPunct="1">
      <a:defRPr sz="4000" kern="1200">
        <a:solidFill>
          <a:schemeClr val="bg2"/>
        </a:solidFill>
        <a:latin typeface="Arial" panose="020B0604020202020204" pitchFamily="34" charset="0"/>
        <a:ea typeface="+mn-ea"/>
        <a:cs typeface="+mn-cs"/>
      </a:defRPr>
    </a:lvl7pPr>
    <a:lvl8pPr marL="3200400" algn="l" defTabSz="914400" rtl="0" eaLnBrk="1" latinLnBrk="0" hangingPunct="1">
      <a:defRPr sz="4000" kern="1200">
        <a:solidFill>
          <a:schemeClr val="bg2"/>
        </a:solidFill>
        <a:latin typeface="Arial" panose="020B0604020202020204" pitchFamily="34" charset="0"/>
        <a:ea typeface="+mn-ea"/>
        <a:cs typeface="+mn-cs"/>
      </a:defRPr>
    </a:lvl8pPr>
    <a:lvl9pPr marL="3657600" algn="l" defTabSz="914400" rtl="0" eaLnBrk="1" latinLnBrk="0" hangingPunct="1">
      <a:defRPr sz="4000" kern="1200">
        <a:solidFill>
          <a:schemeClr val="bg2"/>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31">
          <p15:clr>
            <a:srgbClr val="A4A3A4"/>
          </p15:clr>
        </p15:guide>
        <p15:guide id="2" pos="2145">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B5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0" d="100"/>
          <a:sy n="110" d="100"/>
        </p:scale>
        <p:origin x="1644"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131" d="100"/>
          <a:sy n="131" d="100"/>
        </p:scale>
        <p:origin x="-3624" y="-120"/>
      </p:cViewPr>
      <p:guideLst>
        <p:guide orient="horz" pos="3131"/>
        <p:guide pos="2145"/>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6461612B-31A4-41B9-B387-521401363582}"/>
              </a:ext>
            </a:extLst>
          </p:cNvPr>
          <p:cNvSpPr>
            <a:spLocks noGrp="1" noChangeArrowheads="1"/>
          </p:cNvSpPr>
          <p:nvPr>
            <p:ph type="hdr" sz="quarter"/>
          </p:nvPr>
        </p:nvSpPr>
        <p:spPr bwMode="auto">
          <a:xfrm>
            <a:off x="1285875" y="1325563"/>
            <a:ext cx="2874963" cy="414337"/>
          </a:xfrm>
          <a:prstGeom prst="rect">
            <a:avLst/>
          </a:prstGeom>
          <a:noFill/>
          <a:ln w="9525">
            <a:noFill/>
            <a:miter lim="800000"/>
            <a:headEnd/>
            <a:tailEnd/>
          </a:ln>
          <a:effectLst/>
        </p:spPr>
        <p:txBody>
          <a:bodyPr vert="horz" wrap="none" lIns="91440" tIns="45720" rIns="91440" bIns="45720" numCol="1" anchor="t" anchorCtr="0" compatLnSpc="1">
            <a:prstTxWarp prst="textNoShape">
              <a:avLst/>
            </a:prstTxWarp>
          </a:bodyPr>
          <a:lstStyle>
            <a:lvl1pPr eaLnBrk="1" hangingPunct="1">
              <a:spcBef>
                <a:spcPct val="0"/>
              </a:spcBef>
              <a:buClrTx/>
              <a:defRPr sz="1200">
                <a:solidFill>
                  <a:schemeClr val="tx1"/>
                </a:solidFill>
                <a:latin typeface="Times New Roman" pitchFamily="84" charset="0"/>
              </a:defRPr>
            </a:lvl1pPr>
          </a:lstStyle>
          <a:p>
            <a:pPr>
              <a:defRPr/>
            </a:pPr>
            <a:endParaRPr lang="en-US"/>
          </a:p>
        </p:txBody>
      </p:sp>
      <p:sp>
        <p:nvSpPr>
          <p:cNvPr id="20483" name="Rectangle 3">
            <a:extLst>
              <a:ext uri="{FF2B5EF4-FFF2-40B4-BE49-F238E27FC236}">
                <a16:creationId xmlns:a16="http://schemas.microsoft.com/office/drawing/2014/main" id="{ED6200BC-0414-4075-804E-9AA31804302E}"/>
              </a:ext>
            </a:extLst>
          </p:cNvPr>
          <p:cNvSpPr>
            <a:spLocks noGrp="1" noChangeArrowheads="1"/>
          </p:cNvSpPr>
          <p:nvPr>
            <p:ph type="dt" idx="1"/>
          </p:nvPr>
        </p:nvSpPr>
        <p:spPr bwMode="auto">
          <a:xfrm>
            <a:off x="3857625" y="0"/>
            <a:ext cx="2951163" cy="496888"/>
          </a:xfrm>
          <a:prstGeom prst="rect">
            <a:avLst/>
          </a:prstGeom>
          <a:noFill/>
          <a:ln w="9525">
            <a:noFill/>
            <a:miter lim="800000"/>
            <a:headEnd/>
            <a:tailEnd/>
          </a:ln>
          <a:effectLst/>
        </p:spPr>
        <p:txBody>
          <a:bodyPr vert="horz" wrap="none" lIns="91440" tIns="45720" rIns="91440" bIns="45720" numCol="1" anchor="t" anchorCtr="0" compatLnSpc="1">
            <a:prstTxWarp prst="textNoShape">
              <a:avLst/>
            </a:prstTxWarp>
          </a:bodyPr>
          <a:lstStyle>
            <a:lvl1pPr algn="r" eaLnBrk="1" hangingPunct="1">
              <a:spcBef>
                <a:spcPct val="0"/>
              </a:spcBef>
              <a:buClrTx/>
              <a:defRPr sz="1200">
                <a:solidFill>
                  <a:schemeClr val="tx1"/>
                </a:solidFill>
                <a:latin typeface="Times New Roman" pitchFamily="84" charset="0"/>
              </a:defRPr>
            </a:lvl1pPr>
          </a:lstStyle>
          <a:p>
            <a:pPr>
              <a:defRPr/>
            </a:pPr>
            <a:endParaRPr lang="en-US"/>
          </a:p>
        </p:txBody>
      </p:sp>
      <p:sp>
        <p:nvSpPr>
          <p:cNvPr id="2052" name="Rectangle 4">
            <a:extLst>
              <a:ext uri="{FF2B5EF4-FFF2-40B4-BE49-F238E27FC236}">
                <a16:creationId xmlns:a16="http://schemas.microsoft.com/office/drawing/2014/main" id="{8D08A833-0671-4E63-B1FC-CF91F163C78D}"/>
              </a:ext>
            </a:extLst>
          </p:cNvPr>
          <p:cNvSpPr>
            <a:spLocks noGrp="1" noRot="1" noChangeAspect="1" noChangeArrowheads="1" noTextEdit="1"/>
          </p:cNvSpPr>
          <p:nvPr>
            <p:ph type="sldImg" idx="2"/>
          </p:nvPr>
        </p:nvSpPr>
        <p:spPr bwMode="auto">
          <a:xfrm>
            <a:off x="920750" y="496888"/>
            <a:ext cx="4967288" cy="37274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5" name="Rectangle 5">
            <a:extLst>
              <a:ext uri="{FF2B5EF4-FFF2-40B4-BE49-F238E27FC236}">
                <a16:creationId xmlns:a16="http://schemas.microsoft.com/office/drawing/2014/main" id="{85E703BF-FAAF-4C7F-B1C9-7AC04C10F486}"/>
              </a:ext>
            </a:extLst>
          </p:cNvPr>
          <p:cNvSpPr>
            <a:spLocks noGrp="1" noChangeArrowheads="1"/>
          </p:cNvSpPr>
          <p:nvPr>
            <p:ph type="body" sz="quarter" idx="3"/>
          </p:nvPr>
        </p:nvSpPr>
        <p:spPr bwMode="auto">
          <a:xfrm>
            <a:off x="908050" y="4721225"/>
            <a:ext cx="4992688" cy="4473575"/>
          </a:xfrm>
          <a:prstGeom prst="rect">
            <a:avLst/>
          </a:prstGeom>
          <a:noFill/>
          <a:ln w="9525">
            <a:noFill/>
            <a:miter lim="800000"/>
            <a:headEnd/>
            <a:tailEnd/>
          </a:ln>
          <a:effectLst/>
        </p:spPr>
        <p:txBody>
          <a:bodyPr vert="horz" wrap="non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0486" name="Rectangle 6">
            <a:extLst>
              <a:ext uri="{FF2B5EF4-FFF2-40B4-BE49-F238E27FC236}">
                <a16:creationId xmlns:a16="http://schemas.microsoft.com/office/drawing/2014/main" id="{A314E46F-FDF2-4EB3-8243-A9D9369ADA8A}"/>
              </a:ext>
            </a:extLst>
          </p:cNvPr>
          <p:cNvSpPr>
            <a:spLocks noGrp="1" noChangeArrowheads="1"/>
          </p:cNvSpPr>
          <p:nvPr>
            <p:ph type="ftr" sz="quarter" idx="4"/>
          </p:nvPr>
        </p:nvSpPr>
        <p:spPr bwMode="auto">
          <a:xfrm>
            <a:off x="0" y="9444038"/>
            <a:ext cx="2951163" cy="496887"/>
          </a:xfrm>
          <a:prstGeom prst="rect">
            <a:avLst/>
          </a:prstGeom>
          <a:noFill/>
          <a:ln w="9525">
            <a:noFill/>
            <a:miter lim="800000"/>
            <a:headEnd/>
            <a:tailEnd/>
          </a:ln>
          <a:effectLst/>
        </p:spPr>
        <p:txBody>
          <a:bodyPr vert="horz" wrap="none" lIns="91440" tIns="45720" rIns="91440" bIns="45720" numCol="1" anchor="b" anchorCtr="0" compatLnSpc="1">
            <a:prstTxWarp prst="textNoShape">
              <a:avLst/>
            </a:prstTxWarp>
          </a:bodyPr>
          <a:lstStyle>
            <a:lvl1pPr eaLnBrk="1" hangingPunct="1">
              <a:spcBef>
                <a:spcPct val="0"/>
              </a:spcBef>
              <a:buClrTx/>
              <a:defRPr sz="1200">
                <a:solidFill>
                  <a:schemeClr val="tx1"/>
                </a:solidFill>
                <a:latin typeface="Times New Roman" pitchFamily="84" charset="0"/>
              </a:defRPr>
            </a:lvl1pPr>
          </a:lstStyle>
          <a:p>
            <a:pPr>
              <a:defRPr/>
            </a:pPr>
            <a:endParaRPr lang="en-US"/>
          </a:p>
        </p:txBody>
      </p:sp>
      <p:sp>
        <p:nvSpPr>
          <p:cNvPr id="20487" name="Rectangle 7">
            <a:extLst>
              <a:ext uri="{FF2B5EF4-FFF2-40B4-BE49-F238E27FC236}">
                <a16:creationId xmlns:a16="http://schemas.microsoft.com/office/drawing/2014/main" id="{7CD789A8-E97A-4DE3-982B-FFA523282C36}"/>
              </a:ext>
            </a:extLst>
          </p:cNvPr>
          <p:cNvSpPr>
            <a:spLocks noGrp="1" noChangeArrowheads="1"/>
          </p:cNvSpPr>
          <p:nvPr>
            <p:ph type="sldNum" sz="quarter" idx="5"/>
          </p:nvPr>
        </p:nvSpPr>
        <p:spPr bwMode="auto">
          <a:xfrm>
            <a:off x="3857625" y="9444038"/>
            <a:ext cx="2951163" cy="496887"/>
          </a:xfrm>
          <a:prstGeom prst="rect">
            <a:avLst/>
          </a:prstGeom>
          <a:noFill/>
          <a:ln w="9525">
            <a:noFill/>
            <a:miter lim="800000"/>
            <a:headEnd/>
            <a:tailEnd/>
          </a:ln>
          <a:effectLst/>
        </p:spPr>
        <p:txBody>
          <a:bodyPr vert="horz" wrap="none" lIns="91440" tIns="45720" rIns="91440" bIns="45720" numCol="1" anchor="b" anchorCtr="0" compatLnSpc="1">
            <a:prstTxWarp prst="textNoShape">
              <a:avLst/>
            </a:prstTxWarp>
          </a:bodyPr>
          <a:lstStyle>
            <a:lvl1pPr algn="r" eaLnBrk="1" hangingPunct="1">
              <a:spcBef>
                <a:spcPct val="0"/>
              </a:spcBef>
              <a:buClrTx/>
              <a:defRPr sz="1200">
                <a:solidFill>
                  <a:schemeClr val="tx1"/>
                </a:solidFill>
                <a:latin typeface="Times New Roman" panose="02020603050405020304" pitchFamily="18" charset="0"/>
              </a:defRPr>
            </a:lvl1pPr>
          </a:lstStyle>
          <a:p>
            <a:pPr>
              <a:defRPr/>
            </a:pPr>
            <a:fld id="{C952DE68-D438-42EF-85CE-0048BA45EE6A}"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190500" algn="l" rtl="0" eaLnBrk="0" fontAlgn="base" hangingPunct="0">
      <a:spcBef>
        <a:spcPct val="30000"/>
      </a:spcBef>
      <a:spcAft>
        <a:spcPct val="0"/>
      </a:spcAft>
      <a:defRPr sz="1200" kern="1200">
        <a:solidFill>
          <a:schemeClr val="tx1"/>
        </a:solidFill>
        <a:latin typeface="Arial" charset="0"/>
        <a:ea typeface="+mn-ea"/>
        <a:cs typeface="+mn-cs"/>
      </a:defRPr>
    </a:lvl2pPr>
    <a:lvl3pPr marL="381000" algn="l" rtl="0" eaLnBrk="0" fontAlgn="base" hangingPunct="0">
      <a:spcBef>
        <a:spcPct val="30000"/>
      </a:spcBef>
      <a:spcAft>
        <a:spcPct val="0"/>
      </a:spcAft>
      <a:defRPr sz="1200" kern="1200">
        <a:solidFill>
          <a:schemeClr val="tx1"/>
        </a:solidFill>
        <a:latin typeface="Arial" charset="0"/>
        <a:ea typeface="+mn-ea"/>
        <a:cs typeface="+mn-cs"/>
      </a:defRPr>
    </a:lvl3pPr>
    <a:lvl4pPr marL="571500" algn="l" rtl="0" eaLnBrk="0" fontAlgn="base" hangingPunct="0">
      <a:spcBef>
        <a:spcPct val="30000"/>
      </a:spcBef>
      <a:spcAft>
        <a:spcPct val="0"/>
      </a:spcAft>
      <a:defRPr sz="1200" kern="1200">
        <a:solidFill>
          <a:schemeClr val="tx1"/>
        </a:solidFill>
        <a:latin typeface="Arial" charset="0"/>
        <a:ea typeface="+mn-ea"/>
        <a:cs typeface="+mn-cs"/>
      </a:defRPr>
    </a:lvl4pPr>
    <a:lvl5pPr marL="7620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Tree>
    <p:extLst>
      <p:ext uri="{BB962C8B-B14F-4D97-AF65-F5344CB8AC3E}">
        <p14:creationId xmlns:p14="http://schemas.microsoft.com/office/powerpoint/2010/main" val="10096013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636941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3700" y="609600"/>
            <a:ext cx="2019300" cy="4953000"/>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85800" y="609600"/>
            <a:ext cx="5905500" cy="4953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3875987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2621054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27049694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85800" y="1524000"/>
            <a:ext cx="39624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800600" y="1524000"/>
            <a:ext cx="39624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2667345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1256179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11933787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632055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8402981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1848550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026" name="Picture 24" descr="curves-blue-white bkg_sized">
            <a:extLst>
              <a:ext uri="{FF2B5EF4-FFF2-40B4-BE49-F238E27FC236}">
                <a16:creationId xmlns:a16="http://schemas.microsoft.com/office/drawing/2014/main" id="{99014AE1-B6EB-436C-9F8F-FC5DFFAA4F65}"/>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7239000" y="3962400"/>
            <a:ext cx="1393825" cy="199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4">
            <a:extLst>
              <a:ext uri="{FF2B5EF4-FFF2-40B4-BE49-F238E27FC236}">
                <a16:creationId xmlns:a16="http://schemas.microsoft.com/office/drawing/2014/main" id="{F5EC2242-A9DA-4D28-AE40-35120642DA2F}"/>
              </a:ext>
            </a:extLst>
          </p:cNvPr>
          <p:cNvSpPr>
            <a:spLocks noGrp="1" noChangeArrowheads="1"/>
          </p:cNvSpPr>
          <p:nvPr>
            <p:ph type="body" idx="1"/>
          </p:nvPr>
        </p:nvSpPr>
        <p:spPr bwMode="auto">
          <a:xfrm>
            <a:off x="685800" y="1524000"/>
            <a:ext cx="8077200"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28">
            <a:extLst>
              <a:ext uri="{FF2B5EF4-FFF2-40B4-BE49-F238E27FC236}">
                <a16:creationId xmlns:a16="http://schemas.microsoft.com/office/drawing/2014/main" id="{F9093622-BCF2-4C4A-B64B-D87025B2D9DB}"/>
              </a:ext>
            </a:extLst>
          </p:cNvPr>
          <p:cNvSpPr>
            <a:spLocks noGrp="1" noChangeArrowheads="1"/>
          </p:cNvSpPr>
          <p:nvPr>
            <p:ph type="title"/>
          </p:nvPr>
        </p:nvSpPr>
        <p:spPr bwMode="auto">
          <a:xfrm>
            <a:off x="685800" y="609600"/>
            <a:ext cx="8077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anchor="ctr" anchorCtr="0" compatLnSpc="1">
            <a:prstTxWarp prst="textNoShape">
              <a:avLst/>
            </a:prstTxWarp>
          </a:bodyPr>
          <a:lstStyle/>
          <a:p>
            <a:pPr lvl="0"/>
            <a:r>
              <a:rPr lang="en-US" altLang="en-US"/>
              <a:t>Click to edit Master title style</a:t>
            </a:r>
          </a:p>
        </p:txBody>
      </p:sp>
      <p:pic>
        <p:nvPicPr>
          <p:cNvPr id="1029" name="Picture 29" descr="PHAlogo">
            <a:extLst>
              <a:ext uri="{FF2B5EF4-FFF2-40B4-BE49-F238E27FC236}">
                <a16:creationId xmlns:a16="http://schemas.microsoft.com/office/drawing/2014/main" id="{AF296F03-3512-4890-AB21-84AA06A32062}"/>
              </a:ext>
            </a:extLst>
          </p:cNvP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457200" y="5867400"/>
            <a:ext cx="2590800" cy="68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0" name="Picture 30" descr="PHAstrapline">
            <a:extLst>
              <a:ext uri="{FF2B5EF4-FFF2-40B4-BE49-F238E27FC236}">
                <a16:creationId xmlns:a16="http://schemas.microsoft.com/office/drawing/2014/main" id="{D5B6B0EA-8FB7-4914-ACA4-6F2B58D9BC18}"/>
              </a:ext>
            </a:extLst>
          </p:cNvPr>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4953000" y="6334125"/>
            <a:ext cx="350520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dk2" tx1="lt1" bg2="dk1" tx2="lt2" accent1="accent1" accent2="accent2" accent3="accent3" accent4="accent4" accent5="accent5" accent6="accent6" hlink="hlink" folHlink="folHlink"/>
  <p:sldLayoutIdLst>
    <p:sldLayoutId id="2147483654" r:id="rId1"/>
    <p:sldLayoutId id="2147483655" r:id="rId2"/>
    <p:sldLayoutId id="2147483656" r:id="rId3"/>
    <p:sldLayoutId id="2147483657" r:id="rId4"/>
    <p:sldLayoutId id="2147483658" r:id="rId5"/>
    <p:sldLayoutId id="2147483659" r:id="rId6"/>
    <p:sldLayoutId id="2147483660" r:id="rId7"/>
    <p:sldLayoutId id="2147483661" r:id="rId8"/>
    <p:sldLayoutId id="2147483662" r:id="rId9"/>
    <p:sldLayoutId id="2147483663" r:id="rId10"/>
    <p:sldLayoutId id="2147483664" r:id="rId11"/>
  </p:sldLayoutIdLst>
  <p:txStyles>
    <p:titleStyle>
      <a:lvl1pPr algn="l" rtl="0" eaLnBrk="0" fontAlgn="base" hangingPunct="0">
        <a:spcBef>
          <a:spcPct val="0"/>
        </a:spcBef>
        <a:spcAft>
          <a:spcPct val="0"/>
        </a:spcAft>
        <a:defRPr sz="4000" b="1">
          <a:solidFill>
            <a:srgbClr val="00B5CC"/>
          </a:solidFill>
          <a:latin typeface="+mj-lt"/>
          <a:ea typeface="+mj-ea"/>
          <a:cs typeface="+mj-cs"/>
        </a:defRPr>
      </a:lvl1pPr>
      <a:lvl2pPr algn="l" rtl="0" eaLnBrk="0" fontAlgn="base" hangingPunct="0">
        <a:spcBef>
          <a:spcPct val="0"/>
        </a:spcBef>
        <a:spcAft>
          <a:spcPct val="0"/>
        </a:spcAft>
        <a:defRPr sz="4000" b="1">
          <a:solidFill>
            <a:srgbClr val="00B5CC"/>
          </a:solidFill>
          <a:latin typeface="Arial" charset="0"/>
        </a:defRPr>
      </a:lvl2pPr>
      <a:lvl3pPr algn="l" rtl="0" eaLnBrk="0" fontAlgn="base" hangingPunct="0">
        <a:spcBef>
          <a:spcPct val="0"/>
        </a:spcBef>
        <a:spcAft>
          <a:spcPct val="0"/>
        </a:spcAft>
        <a:defRPr sz="4000" b="1">
          <a:solidFill>
            <a:srgbClr val="00B5CC"/>
          </a:solidFill>
          <a:latin typeface="Arial" charset="0"/>
        </a:defRPr>
      </a:lvl3pPr>
      <a:lvl4pPr algn="l" rtl="0" eaLnBrk="0" fontAlgn="base" hangingPunct="0">
        <a:spcBef>
          <a:spcPct val="0"/>
        </a:spcBef>
        <a:spcAft>
          <a:spcPct val="0"/>
        </a:spcAft>
        <a:defRPr sz="4000" b="1">
          <a:solidFill>
            <a:srgbClr val="00B5CC"/>
          </a:solidFill>
          <a:latin typeface="Arial" charset="0"/>
        </a:defRPr>
      </a:lvl4pPr>
      <a:lvl5pPr algn="l" rtl="0" eaLnBrk="0" fontAlgn="base" hangingPunct="0">
        <a:spcBef>
          <a:spcPct val="0"/>
        </a:spcBef>
        <a:spcAft>
          <a:spcPct val="0"/>
        </a:spcAft>
        <a:defRPr sz="4000" b="1">
          <a:solidFill>
            <a:srgbClr val="00B5CC"/>
          </a:solidFill>
          <a:latin typeface="Arial" charset="0"/>
        </a:defRPr>
      </a:lvl5pPr>
      <a:lvl6pPr marL="457200" algn="l" rtl="0" fontAlgn="base">
        <a:spcBef>
          <a:spcPct val="0"/>
        </a:spcBef>
        <a:spcAft>
          <a:spcPct val="0"/>
        </a:spcAft>
        <a:defRPr sz="4000" b="1">
          <a:solidFill>
            <a:srgbClr val="00B5CC"/>
          </a:solidFill>
          <a:latin typeface="Arial" charset="0"/>
        </a:defRPr>
      </a:lvl6pPr>
      <a:lvl7pPr marL="914400" algn="l" rtl="0" fontAlgn="base">
        <a:spcBef>
          <a:spcPct val="0"/>
        </a:spcBef>
        <a:spcAft>
          <a:spcPct val="0"/>
        </a:spcAft>
        <a:defRPr sz="4000" b="1">
          <a:solidFill>
            <a:srgbClr val="00B5CC"/>
          </a:solidFill>
          <a:latin typeface="Arial" charset="0"/>
        </a:defRPr>
      </a:lvl7pPr>
      <a:lvl8pPr marL="1371600" algn="l" rtl="0" fontAlgn="base">
        <a:spcBef>
          <a:spcPct val="0"/>
        </a:spcBef>
        <a:spcAft>
          <a:spcPct val="0"/>
        </a:spcAft>
        <a:defRPr sz="4000" b="1">
          <a:solidFill>
            <a:srgbClr val="00B5CC"/>
          </a:solidFill>
          <a:latin typeface="Arial" charset="0"/>
        </a:defRPr>
      </a:lvl8pPr>
      <a:lvl9pPr marL="1828800" algn="l" rtl="0" fontAlgn="base">
        <a:spcBef>
          <a:spcPct val="0"/>
        </a:spcBef>
        <a:spcAft>
          <a:spcPct val="0"/>
        </a:spcAft>
        <a:defRPr sz="4000" b="1">
          <a:solidFill>
            <a:srgbClr val="00B5CC"/>
          </a:solidFill>
          <a:latin typeface="Arial" charset="0"/>
        </a:defRPr>
      </a:lvl9pPr>
    </p:titleStyle>
    <p:bodyStyle>
      <a:lvl1pPr marL="342900" indent="-342900" algn="l" rtl="0" eaLnBrk="0" fontAlgn="base" hangingPunct="0">
        <a:spcBef>
          <a:spcPct val="20000"/>
        </a:spcBef>
        <a:spcAft>
          <a:spcPct val="0"/>
        </a:spcAft>
        <a:buClr>
          <a:srgbClr val="00A8CA"/>
        </a:buClr>
        <a:buSzPct val="65000"/>
        <a:buFont typeface="Wingdings" panose="05000000000000000000" pitchFamily="2" charset="2"/>
        <a:defRPr sz="3000">
          <a:solidFill>
            <a:schemeClr val="bg2"/>
          </a:solidFill>
          <a:latin typeface="+mn-lt"/>
          <a:ea typeface="+mn-ea"/>
          <a:cs typeface="+mn-cs"/>
        </a:defRPr>
      </a:lvl1pPr>
      <a:lvl2pPr marL="742950" indent="-285750" algn="l" rtl="0" eaLnBrk="0" fontAlgn="base" hangingPunct="0">
        <a:spcBef>
          <a:spcPct val="20000"/>
        </a:spcBef>
        <a:spcAft>
          <a:spcPct val="0"/>
        </a:spcAft>
        <a:buClr>
          <a:schemeClr val="tx1"/>
        </a:buClr>
        <a:buSzPct val="90000"/>
        <a:buChar char="–"/>
        <a:defRPr sz="2400">
          <a:solidFill>
            <a:schemeClr val="bg2"/>
          </a:solidFill>
          <a:latin typeface="+mn-lt"/>
        </a:defRPr>
      </a:lvl2pPr>
      <a:lvl3pPr marL="1143000" indent="-228600" algn="l" rtl="0" eaLnBrk="0" fontAlgn="base" hangingPunct="0">
        <a:spcBef>
          <a:spcPct val="20000"/>
        </a:spcBef>
        <a:spcAft>
          <a:spcPct val="0"/>
        </a:spcAft>
        <a:buClr>
          <a:schemeClr val="accent1"/>
        </a:buClr>
        <a:buSzPct val="60000"/>
        <a:buFont typeface="Wingdings" panose="05000000000000000000" pitchFamily="2" charset="2"/>
        <a:buChar char="l"/>
        <a:defRPr sz="2000">
          <a:solidFill>
            <a:schemeClr val="bg2"/>
          </a:solidFill>
          <a:latin typeface="+mn-lt"/>
        </a:defRPr>
      </a:lvl3pPr>
      <a:lvl4pPr marL="1562100" indent="-228600" algn="l" rtl="0" eaLnBrk="0" fontAlgn="base" hangingPunct="0">
        <a:spcBef>
          <a:spcPct val="20000"/>
        </a:spcBef>
        <a:spcAft>
          <a:spcPct val="0"/>
        </a:spcAft>
        <a:buClr>
          <a:schemeClr val="tx1"/>
        </a:buClr>
        <a:buChar char="–"/>
        <a:defRPr sz="2000">
          <a:solidFill>
            <a:schemeClr val="bg2"/>
          </a:solidFill>
          <a:latin typeface="+mn-lt"/>
        </a:defRPr>
      </a:lvl4pPr>
      <a:lvl5pPr marL="1981200" indent="-228600" algn="l" rtl="0" eaLnBrk="0" fontAlgn="base" hangingPunct="0">
        <a:spcBef>
          <a:spcPct val="20000"/>
        </a:spcBef>
        <a:spcAft>
          <a:spcPct val="0"/>
        </a:spcAft>
        <a:buClr>
          <a:schemeClr val="accent1"/>
        </a:buClr>
        <a:buChar char="•"/>
        <a:defRPr sz="2000">
          <a:solidFill>
            <a:schemeClr val="bg2"/>
          </a:solidFill>
          <a:latin typeface="+mn-lt"/>
        </a:defRPr>
      </a:lvl5pPr>
      <a:lvl6pPr marL="2438400" indent="-228600" algn="l" rtl="0" fontAlgn="base">
        <a:spcBef>
          <a:spcPct val="20000"/>
        </a:spcBef>
        <a:spcAft>
          <a:spcPct val="0"/>
        </a:spcAft>
        <a:buClr>
          <a:schemeClr val="accent1"/>
        </a:buClr>
        <a:buChar char="•"/>
        <a:defRPr sz="2000">
          <a:solidFill>
            <a:schemeClr val="bg2"/>
          </a:solidFill>
          <a:latin typeface="+mn-lt"/>
        </a:defRPr>
      </a:lvl6pPr>
      <a:lvl7pPr marL="2895600" indent="-228600" algn="l" rtl="0" fontAlgn="base">
        <a:spcBef>
          <a:spcPct val="20000"/>
        </a:spcBef>
        <a:spcAft>
          <a:spcPct val="0"/>
        </a:spcAft>
        <a:buClr>
          <a:schemeClr val="accent1"/>
        </a:buClr>
        <a:buChar char="•"/>
        <a:defRPr sz="2000">
          <a:solidFill>
            <a:schemeClr val="bg2"/>
          </a:solidFill>
          <a:latin typeface="+mn-lt"/>
        </a:defRPr>
      </a:lvl7pPr>
      <a:lvl8pPr marL="3352800" indent="-228600" algn="l" rtl="0" fontAlgn="base">
        <a:spcBef>
          <a:spcPct val="20000"/>
        </a:spcBef>
        <a:spcAft>
          <a:spcPct val="0"/>
        </a:spcAft>
        <a:buClr>
          <a:schemeClr val="accent1"/>
        </a:buClr>
        <a:buChar char="•"/>
        <a:defRPr sz="2000">
          <a:solidFill>
            <a:schemeClr val="bg2"/>
          </a:solidFill>
          <a:latin typeface="+mn-lt"/>
        </a:defRPr>
      </a:lvl8pPr>
      <a:lvl9pPr marL="3810000" indent="-228600" algn="l" rtl="0" fontAlgn="base">
        <a:spcBef>
          <a:spcPct val="20000"/>
        </a:spcBef>
        <a:spcAft>
          <a:spcPct val="0"/>
        </a:spcAft>
        <a:buClr>
          <a:schemeClr val="accent1"/>
        </a:buClr>
        <a:buChar char="•"/>
        <a:defRPr sz="2000">
          <a:solidFill>
            <a:schemeClr val="bg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hyperlink" Target="https://www.nisra.gov.uk/statistics/deprivation/northern-ireland-multiple-deprivation-measure-2017-nimdm2017"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hyperlink" Target="https://www.nisra.gov.uk/statistics/deprivation/northern-ireland-multiple-deprivation-measure-2017-nimdm2017"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hyperlink" Target="https://www.nisra.gov.uk/statistics/deprivation/northern-ireland-multiple-deprivation-measure-2017-nimdm2017"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hyperlink" Target="https://www.nisra.gov.uk/statistics/deprivation/northern-ireland-multiple-deprivation-measure-2017-nimdm2017"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hyperlink" Target="https://www.nisra.gov.uk/statistics/deprivation/northern-ireland-multiple-deprivation-measure-2017-nimdm2017"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hyperlink" Target="https://www.nisra.gov.uk/statistics/deprivation/northern-ireland-multiple-deprivation-measure-2017-nimdm2017"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hyperlink" Target="https://www.nisra.gov.uk/statistics/deprivation/northern-ireland-multiple-deprivation-measure-2017-nimdm2017"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hyperlink" Target="https://www.nisra.gov.uk/statistics/deprivation/northern-ireland-multiple-deprivation-measure-2017-nimdm2017" TargetMode="External"/><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2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hyperlink" Target="https://www.nisra.gov.uk/statistics/deprivation/northern-ireland-multiple-deprivation-measure-2017-nimdm2017"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2.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hyperlink" Target="https://www.nisra.gov.uk/statistics/deprivation/northern-ireland-multiple-deprivation-measure-2017-nimdm2017"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2" Type="http://schemas.openxmlformats.org/officeDocument/2006/relationships/image" Target="../media/image47.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hyperlink" Target="https://www.nisra.gov.uk/statistics/deprivation/northern-ireland-multiple-deprivation-measure-2017-nimdm2017"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hyperlink" Target="http://www.publichealth.hscni.net/" TargetMode="Externa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hyperlink" Target="https://www.ons.gov.uk/peoplepopulationandcommunity/populationandmigration/populationestimates/datasets/vitalstatisticspopulationandhealthreferencetables" TargetMode="External"/><Relationship Id="rId2" Type="http://schemas.openxmlformats.org/officeDocument/2006/relationships/hyperlink" Target="https://www.nisra.gov.uk/statistics/births-deaths-and-marriages/births" TargetMode="Externa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hyperlink" Target="https://data.cso.ie/"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s://www.nisra.gov.uk/statistics/births-deaths-and-marriages/births" TargetMode="Externa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7.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nisra.gov.uk/publications/2018-based-population-projections-areas-within-northern-ireland" TargetMode="External"/><Relationship Id="rId2" Type="http://schemas.openxmlformats.org/officeDocument/2006/relationships/hyperlink" Target="https://www.nisra.gov.uk/statistics/births-deaths-and-marriages/births" TargetMode="Externa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hyperlink" Target="https://www.nisra.gov.uk/statistics/births-deaths-and-marriages"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a:extLst>
              <a:ext uri="{FF2B5EF4-FFF2-40B4-BE49-F238E27FC236}">
                <a16:creationId xmlns:a16="http://schemas.microsoft.com/office/drawing/2014/main" id="{E8B03EFF-942A-4FE0-99C7-D7EC139D236A}"/>
              </a:ext>
            </a:extLst>
          </p:cNvPr>
          <p:cNvSpPr>
            <a:spLocks noGrp="1" noChangeArrowheads="1"/>
          </p:cNvSpPr>
          <p:nvPr>
            <p:ph type="ctrTitle"/>
          </p:nvPr>
        </p:nvSpPr>
        <p:spPr>
          <a:xfrm>
            <a:off x="0" y="1196752"/>
            <a:ext cx="9144000" cy="1470025"/>
          </a:xfrm>
        </p:spPr>
        <p:txBody>
          <a:bodyPr/>
          <a:lstStyle/>
          <a:p>
            <a:pPr algn="ctr"/>
            <a:r>
              <a:rPr lang="en-GB" altLang="en-US" sz="4800" dirty="0"/>
              <a:t>Children’s Health in </a:t>
            </a:r>
            <a:br>
              <a:rPr lang="en-GB" altLang="en-US" sz="4800" dirty="0"/>
            </a:br>
            <a:r>
              <a:rPr lang="en-GB" altLang="en-US" sz="4800" dirty="0"/>
              <a:t>Northern Ireland</a:t>
            </a:r>
          </a:p>
        </p:txBody>
      </p:sp>
      <p:sp>
        <p:nvSpPr>
          <p:cNvPr id="3075" name="Subtitle 2">
            <a:extLst>
              <a:ext uri="{FF2B5EF4-FFF2-40B4-BE49-F238E27FC236}">
                <a16:creationId xmlns:a16="http://schemas.microsoft.com/office/drawing/2014/main" id="{2D3DB1D5-8792-464A-A59D-833B52E165ED}"/>
              </a:ext>
            </a:extLst>
          </p:cNvPr>
          <p:cNvSpPr>
            <a:spLocks noGrp="1" noChangeArrowheads="1"/>
          </p:cNvSpPr>
          <p:nvPr>
            <p:ph type="subTitle" idx="1"/>
          </p:nvPr>
        </p:nvSpPr>
        <p:spPr>
          <a:xfrm>
            <a:off x="7410" y="3212976"/>
            <a:ext cx="9144000" cy="1367706"/>
          </a:xfrm>
        </p:spPr>
        <p:txBody>
          <a:bodyPr/>
          <a:lstStyle/>
          <a:p>
            <a:r>
              <a:rPr lang="en-GB" altLang="en-US" sz="3600" b="1" dirty="0"/>
              <a:t>Summary</a:t>
            </a:r>
          </a:p>
          <a:p>
            <a:r>
              <a:rPr lang="en-GB" altLang="en-US" sz="3600" b="1" dirty="0"/>
              <a:t>2023/24</a:t>
            </a:r>
          </a:p>
        </p:txBody>
      </p:sp>
      <p:sp>
        <p:nvSpPr>
          <p:cNvPr id="4" name="Subtitle 2">
            <a:extLst>
              <a:ext uri="{FF2B5EF4-FFF2-40B4-BE49-F238E27FC236}">
                <a16:creationId xmlns:a16="http://schemas.microsoft.com/office/drawing/2014/main" id="{8A913D10-F3C2-4367-A1BB-A799C37CBDB2}"/>
              </a:ext>
            </a:extLst>
          </p:cNvPr>
          <p:cNvSpPr txBox="1">
            <a:spLocks noChangeArrowheads="1"/>
          </p:cNvSpPr>
          <p:nvPr/>
        </p:nvSpPr>
        <p:spPr bwMode="auto">
          <a:xfrm>
            <a:off x="19499" y="5229199"/>
            <a:ext cx="9124501" cy="397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Clr>
                <a:srgbClr val="00A8CA"/>
              </a:buClr>
              <a:buSzPct val="65000"/>
              <a:buFont typeface="Wingdings" panose="05000000000000000000" pitchFamily="2" charset="2"/>
              <a:buNone/>
              <a:defRPr sz="3000">
                <a:solidFill>
                  <a:schemeClr val="bg2"/>
                </a:solidFill>
                <a:latin typeface="+mn-lt"/>
                <a:ea typeface="+mn-ea"/>
                <a:cs typeface="+mn-cs"/>
              </a:defRPr>
            </a:lvl1pPr>
            <a:lvl2pPr marL="457200" indent="0" algn="ctr" rtl="0" eaLnBrk="0" fontAlgn="base" hangingPunct="0">
              <a:spcBef>
                <a:spcPct val="20000"/>
              </a:spcBef>
              <a:spcAft>
                <a:spcPct val="0"/>
              </a:spcAft>
              <a:buClr>
                <a:schemeClr val="tx1"/>
              </a:buClr>
              <a:buSzPct val="90000"/>
              <a:buNone/>
              <a:defRPr sz="2400">
                <a:solidFill>
                  <a:schemeClr val="bg2"/>
                </a:solidFill>
                <a:latin typeface="+mn-lt"/>
              </a:defRPr>
            </a:lvl2pPr>
            <a:lvl3pPr marL="914400" indent="0" algn="ctr" rtl="0" eaLnBrk="0" fontAlgn="base" hangingPunct="0">
              <a:spcBef>
                <a:spcPct val="20000"/>
              </a:spcBef>
              <a:spcAft>
                <a:spcPct val="0"/>
              </a:spcAft>
              <a:buClr>
                <a:schemeClr val="accent1"/>
              </a:buClr>
              <a:buSzPct val="60000"/>
              <a:buFont typeface="Wingdings" panose="05000000000000000000" pitchFamily="2" charset="2"/>
              <a:buNone/>
              <a:defRPr sz="2000">
                <a:solidFill>
                  <a:schemeClr val="bg2"/>
                </a:solidFill>
                <a:latin typeface="+mn-lt"/>
              </a:defRPr>
            </a:lvl3pPr>
            <a:lvl4pPr marL="1371600" indent="0" algn="ctr" rtl="0" eaLnBrk="0" fontAlgn="base" hangingPunct="0">
              <a:spcBef>
                <a:spcPct val="20000"/>
              </a:spcBef>
              <a:spcAft>
                <a:spcPct val="0"/>
              </a:spcAft>
              <a:buClr>
                <a:schemeClr val="tx1"/>
              </a:buClr>
              <a:buNone/>
              <a:defRPr sz="2000">
                <a:solidFill>
                  <a:schemeClr val="bg2"/>
                </a:solidFill>
                <a:latin typeface="+mn-lt"/>
              </a:defRPr>
            </a:lvl4pPr>
            <a:lvl5pPr marL="1828800" indent="0" algn="ctr" rtl="0" eaLnBrk="0" fontAlgn="base" hangingPunct="0">
              <a:spcBef>
                <a:spcPct val="20000"/>
              </a:spcBef>
              <a:spcAft>
                <a:spcPct val="0"/>
              </a:spcAft>
              <a:buClr>
                <a:schemeClr val="accent1"/>
              </a:buClr>
              <a:buNone/>
              <a:defRPr sz="2000">
                <a:solidFill>
                  <a:schemeClr val="bg2"/>
                </a:solidFill>
                <a:latin typeface="+mn-lt"/>
              </a:defRPr>
            </a:lvl5pPr>
            <a:lvl6pPr marL="2286000" indent="0" algn="ctr" rtl="0" fontAlgn="base">
              <a:spcBef>
                <a:spcPct val="20000"/>
              </a:spcBef>
              <a:spcAft>
                <a:spcPct val="0"/>
              </a:spcAft>
              <a:buClr>
                <a:schemeClr val="accent1"/>
              </a:buClr>
              <a:buNone/>
              <a:defRPr sz="2000">
                <a:solidFill>
                  <a:schemeClr val="bg2"/>
                </a:solidFill>
                <a:latin typeface="+mn-lt"/>
              </a:defRPr>
            </a:lvl6pPr>
            <a:lvl7pPr marL="2743200" indent="0" algn="ctr" rtl="0" fontAlgn="base">
              <a:spcBef>
                <a:spcPct val="20000"/>
              </a:spcBef>
              <a:spcAft>
                <a:spcPct val="0"/>
              </a:spcAft>
              <a:buClr>
                <a:schemeClr val="accent1"/>
              </a:buClr>
              <a:buNone/>
              <a:defRPr sz="2000">
                <a:solidFill>
                  <a:schemeClr val="bg2"/>
                </a:solidFill>
                <a:latin typeface="+mn-lt"/>
              </a:defRPr>
            </a:lvl7pPr>
            <a:lvl8pPr marL="3200400" indent="0" algn="ctr" rtl="0" fontAlgn="base">
              <a:spcBef>
                <a:spcPct val="20000"/>
              </a:spcBef>
              <a:spcAft>
                <a:spcPct val="0"/>
              </a:spcAft>
              <a:buClr>
                <a:schemeClr val="accent1"/>
              </a:buClr>
              <a:buNone/>
              <a:defRPr sz="2000">
                <a:solidFill>
                  <a:schemeClr val="bg2"/>
                </a:solidFill>
                <a:latin typeface="+mn-lt"/>
              </a:defRPr>
            </a:lvl8pPr>
            <a:lvl9pPr marL="3657600" indent="0" algn="ctr" rtl="0" fontAlgn="base">
              <a:spcBef>
                <a:spcPct val="20000"/>
              </a:spcBef>
              <a:spcAft>
                <a:spcPct val="0"/>
              </a:spcAft>
              <a:buClr>
                <a:schemeClr val="accent1"/>
              </a:buClr>
              <a:buNone/>
              <a:defRPr sz="2000">
                <a:solidFill>
                  <a:schemeClr val="bg2"/>
                </a:solidFill>
                <a:latin typeface="+mn-lt"/>
              </a:defRPr>
            </a:lvl9pPr>
          </a:lstStyle>
          <a:p>
            <a:r>
              <a:rPr lang="en-GB" altLang="en-US" sz="1800" b="1" kern="0" dirty="0">
                <a:solidFill>
                  <a:srgbClr val="00B5CC"/>
                </a:solidFill>
              </a:rPr>
              <a:t>April 2025</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a:extLst>
              <a:ext uri="{FF2B5EF4-FFF2-40B4-BE49-F238E27FC236}">
                <a16:creationId xmlns:a16="http://schemas.microsoft.com/office/drawing/2014/main" id="{F268E8B6-220D-4901-9607-B6F88B3989B9}"/>
              </a:ext>
            </a:extLst>
          </p:cNvPr>
          <p:cNvSpPr>
            <a:spLocks noGrp="1" noChangeArrowheads="1"/>
          </p:cNvSpPr>
          <p:nvPr>
            <p:ph type="title"/>
          </p:nvPr>
        </p:nvSpPr>
        <p:spPr>
          <a:xfrm>
            <a:off x="0" y="188640"/>
            <a:ext cx="9144000" cy="647700"/>
          </a:xfrm>
        </p:spPr>
        <p:txBody>
          <a:bodyPr/>
          <a:lstStyle/>
          <a:p>
            <a:pPr algn="ctr"/>
            <a:r>
              <a:rPr lang="en-GB" altLang="en-US" sz="3600" dirty="0"/>
              <a:t>Age of mother</a:t>
            </a:r>
          </a:p>
        </p:txBody>
      </p:sp>
      <p:sp>
        <p:nvSpPr>
          <p:cNvPr id="8195" name="Content Placeholder 2">
            <a:extLst>
              <a:ext uri="{FF2B5EF4-FFF2-40B4-BE49-F238E27FC236}">
                <a16:creationId xmlns:a16="http://schemas.microsoft.com/office/drawing/2014/main" id="{3AE245FE-9793-4923-A000-B64522A91E02}"/>
              </a:ext>
            </a:extLst>
          </p:cNvPr>
          <p:cNvSpPr>
            <a:spLocks noGrp="1"/>
          </p:cNvSpPr>
          <p:nvPr>
            <p:ph idx="1"/>
          </p:nvPr>
        </p:nvSpPr>
        <p:spPr>
          <a:xfrm>
            <a:off x="470732" y="3446894"/>
            <a:ext cx="8202533" cy="2448272"/>
          </a:xfrm>
          <a:extLst/>
        </p:spPr>
        <p:txBody>
          <a:bodyPr/>
          <a:lstStyle/>
          <a:p>
            <a:pPr marL="0" indent="0">
              <a:spcBef>
                <a:spcPct val="0"/>
              </a:spcBef>
              <a:buFont typeface="Wingdings" pitchFamily="84" charset="2"/>
              <a:buNone/>
              <a:defRPr/>
            </a:pPr>
            <a:r>
              <a:rPr lang="en-GB" altLang="en-US" sz="1350" dirty="0">
                <a:solidFill>
                  <a:srgbClr val="002060"/>
                </a:solidFill>
                <a:latin typeface="Calibri" panose="020F0502020204030204" pitchFamily="34" charset="0"/>
                <a:cs typeface="Calibri" panose="020F0502020204030204" pitchFamily="34" charset="0"/>
              </a:rPr>
              <a:t>2023/24</a:t>
            </a:r>
          </a:p>
          <a:p>
            <a:pPr marL="0" indent="0">
              <a:spcBef>
                <a:spcPct val="0"/>
              </a:spcBef>
              <a:buFont typeface="Wingdings" pitchFamily="84" charset="2"/>
              <a:buNone/>
              <a:defRPr/>
            </a:pPr>
            <a:r>
              <a:rPr lang="en-GB" altLang="en-US" sz="1350" dirty="0">
                <a:solidFill>
                  <a:srgbClr val="002060"/>
                </a:solidFill>
                <a:latin typeface="Calibri" panose="020F0502020204030204" pitchFamily="34" charset="0"/>
                <a:cs typeface="Calibri" panose="020F0502020204030204" pitchFamily="34" charset="0"/>
              </a:rPr>
              <a:t>Teenage mothers (&lt;20 years):</a:t>
            </a:r>
          </a:p>
          <a:p>
            <a:pPr marL="285750" indent="-285750">
              <a:spcBef>
                <a:spcPct val="0"/>
              </a:spcBef>
              <a:buFont typeface="Arial" panose="020B0604020202020204" pitchFamily="34" charset="0"/>
              <a:buChar char="•"/>
              <a:defRPr/>
            </a:pPr>
            <a:r>
              <a:rPr lang="en-GB" altLang="en-US" sz="1350" dirty="0">
                <a:solidFill>
                  <a:srgbClr val="002060"/>
                </a:solidFill>
                <a:latin typeface="Calibri" panose="020F0502020204030204" pitchFamily="34" charset="0"/>
                <a:cs typeface="Calibri" panose="020F0502020204030204" pitchFamily="34" charset="0"/>
              </a:rPr>
              <a:t>Number of infants born to teenage mothers in 2023/24 = 417</a:t>
            </a:r>
          </a:p>
          <a:p>
            <a:pPr marL="285750" indent="-285750">
              <a:spcBef>
                <a:spcPct val="0"/>
              </a:spcBef>
              <a:buFont typeface="Arial" panose="020B0604020202020204" pitchFamily="34" charset="0"/>
              <a:buChar char="•"/>
              <a:defRPr/>
            </a:pPr>
            <a:r>
              <a:rPr lang="en-GB" altLang="en-US" sz="1350" dirty="0">
                <a:solidFill>
                  <a:srgbClr val="002060"/>
                </a:solidFill>
                <a:latin typeface="Calibri" panose="020F0502020204030204" pitchFamily="34" charset="0"/>
                <a:cs typeface="Calibri" panose="020F0502020204030204" pitchFamily="34" charset="0"/>
              </a:rPr>
              <a:t>2.1% of all infants born were to teenage mothers.  </a:t>
            </a:r>
          </a:p>
          <a:p>
            <a:pPr marL="285750" indent="-285750">
              <a:spcBef>
                <a:spcPct val="0"/>
              </a:spcBef>
              <a:buFont typeface="Arial" panose="020B0604020202020204" pitchFamily="34" charset="0"/>
              <a:buChar char="•"/>
              <a:defRPr/>
            </a:pPr>
            <a:r>
              <a:rPr lang="en-GB" altLang="en-US" sz="1350" dirty="0">
                <a:solidFill>
                  <a:srgbClr val="002060"/>
                </a:solidFill>
                <a:latin typeface="Calibri" panose="020F0502020204030204" pitchFamily="34" charset="0"/>
                <a:cs typeface="Calibri" panose="020F0502020204030204" pitchFamily="34" charset="0"/>
              </a:rPr>
              <a:t>4.2% of infants born to mothers living in the most deprived areas of NI, 1.0% in the least deprived areas (NIMDM 2017). </a:t>
            </a:r>
          </a:p>
          <a:p>
            <a:pPr marL="0" indent="0">
              <a:spcBef>
                <a:spcPct val="0"/>
              </a:spcBef>
              <a:buFont typeface="Wingdings" pitchFamily="84" charset="2"/>
              <a:buNone/>
              <a:defRPr/>
            </a:pPr>
            <a:r>
              <a:rPr lang="en-GB" altLang="en-US" sz="1350" dirty="0">
                <a:solidFill>
                  <a:srgbClr val="002060"/>
                </a:solidFill>
                <a:latin typeface="Calibri" panose="020F0502020204030204" pitchFamily="34" charset="0"/>
                <a:cs typeface="Calibri" panose="020F0502020204030204" pitchFamily="34" charset="0"/>
              </a:rPr>
              <a:t>Older mothers (aged 40+):</a:t>
            </a:r>
          </a:p>
          <a:p>
            <a:pPr marL="285750" indent="-285750">
              <a:spcBef>
                <a:spcPct val="0"/>
              </a:spcBef>
              <a:buFont typeface="Arial" panose="020B0604020202020204" pitchFamily="34" charset="0"/>
              <a:buChar char="•"/>
              <a:defRPr/>
            </a:pPr>
            <a:r>
              <a:rPr lang="en-GB" altLang="en-US" sz="1350" dirty="0">
                <a:solidFill>
                  <a:srgbClr val="002060"/>
                </a:solidFill>
                <a:latin typeface="Calibri" panose="020F0502020204030204" pitchFamily="34" charset="0"/>
                <a:cs typeface="Calibri" panose="020F0502020204030204" pitchFamily="34" charset="0"/>
              </a:rPr>
              <a:t>Overall % births increasing since 2018/19 (% infants born to mothers aged 40+ in 2023/24 = 4.8%).  </a:t>
            </a:r>
          </a:p>
          <a:p>
            <a:pPr marL="285750" indent="-285750">
              <a:spcBef>
                <a:spcPct val="0"/>
              </a:spcBef>
              <a:buFont typeface="Arial" panose="020B0604020202020204" pitchFamily="34" charset="0"/>
              <a:buChar char="•"/>
              <a:defRPr/>
            </a:pPr>
            <a:r>
              <a:rPr lang="en-GB" altLang="en-US" sz="1350" dirty="0">
                <a:solidFill>
                  <a:srgbClr val="002060"/>
                </a:solidFill>
                <a:latin typeface="Calibri" panose="020F0502020204030204" pitchFamily="34" charset="0"/>
                <a:cs typeface="Calibri" panose="020F0502020204030204" pitchFamily="34" charset="0"/>
              </a:rPr>
              <a:t>3.6% in the most deprived areas, 6.2% in the least deprived areas (NIMDM 2017). </a:t>
            </a:r>
          </a:p>
          <a:p>
            <a:pPr marL="0" indent="0">
              <a:spcBef>
                <a:spcPct val="0"/>
              </a:spcBef>
              <a:buFont typeface="Wingdings" pitchFamily="84" charset="2"/>
              <a:buNone/>
              <a:defRPr/>
            </a:pPr>
            <a:r>
              <a:rPr lang="en-GB" sz="800" b="1" dirty="0">
                <a:solidFill>
                  <a:srgbClr val="002060"/>
                </a:solidFill>
                <a:latin typeface="Calibri" pitchFamily="34" charset="0"/>
                <a:cs typeface="Calibri" pitchFamily="34" charset="0"/>
              </a:rPr>
              <a:t>Data tables 3.1 and 3.2</a:t>
            </a:r>
          </a:p>
          <a:p>
            <a:pPr marL="0" indent="0">
              <a:spcBef>
                <a:spcPct val="0"/>
              </a:spcBef>
              <a:buFont typeface="Wingdings" pitchFamily="84" charset="2"/>
              <a:buNone/>
              <a:defRPr/>
            </a:pPr>
            <a:r>
              <a:rPr lang="en-GB" altLang="en-US" sz="800" b="1" dirty="0">
                <a:solidFill>
                  <a:srgbClr val="002060"/>
                </a:solidFill>
                <a:latin typeface="Calibri" pitchFamily="34" charset="0"/>
                <a:cs typeface="Calibri" pitchFamily="34" charset="0"/>
              </a:rPr>
              <a:t>Source: Child Health System</a:t>
            </a:r>
          </a:p>
          <a:p>
            <a:pPr marL="0" indent="0">
              <a:spcBef>
                <a:spcPct val="0"/>
              </a:spcBef>
              <a:defRPr/>
            </a:pPr>
            <a:r>
              <a:rPr lang="en-GB" altLang="en-US" sz="800" b="1" dirty="0">
                <a:solidFill>
                  <a:srgbClr val="002060"/>
                </a:solidFill>
                <a:latin typeface="Calibri" pitchFamily="34" charset="0"/>
                <a:cs typeface="Calibri" pitchFamily="34" charset="0"/>
              </a:rPr>
              <a:t>Source: </a:t>
            </a:r>
            <a:r>
              <a:rPr lang="en-GB" sz="800" b="1" dirty="0">
                <a:solidFill>
                  <a:srgbClr val="002060"/>
                </a:solidFill>
                <a:latin typeface="Calibri" panose="020F0502020204030204" pitchFamily="34" charset="0"/>
                <a:cs typeface="Calibri" pitchFamily="34" charset="0"/>
              </a:rPr>
              <a:t>Northern Ireland Statistics and Research Agency</a:t>
            </a:r>
            <a:r>
              <a:rPr lang="en-GB" altLang="en-US" sz="800" b="1" dirty="0">
                <a:solidFill>
                  <a:srgbClr val="002060"/>
                </a:solidFill>
                <a:latin typeface="Calibri" panose="020F0502020204030204" pitchFamily="34" charset="0"/>
                <a:cs typeface="Calibri" pitchFamily="34" charset="0"/>
              </a:rPr>
              <a:t>, NI Multiple Deprivation Measure 2017 </a:t>
            </a:r>
          </a:p>
          <a:p>
            <a:pPr marL="0" indent="0">
              <a:spcBef>
                <a:spcPct val="0"/>
              </a:spcBef>
              <a:defRPr/>
            </a:pPr>
            <a:r>
              <a:rPr lang="en-GB" sz="800" b="1" u="sng" dirty="0">
                <a:solidFill>
                  <a:schemeClr val="bg1"/>
                </a:solidFill>
                <a:latin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https://www.nisra.gov.uk/statistics/deprivation/northern-ireland-multiple-deprivation-measure-2017-nimdm2017</a:t>
            </a:r>
            <a:endParaRPr lang="en-GB" sz="800" dirty="0">
              <a:solidFill>
                <a:schemeClr val="bg1"/>
              </a:solidFill>
              <a:latin typeface="Calibri" panose="020F0502020204030204" pitchFamily="34" charset="0"/>
              <a:cs typeface="Calibri" panose="020F0502020204030204" pitchFamily="34" charset="0"/>
            </a:endParaRPr>
          </a:p>
          <a:p>
            <a:pPr marL="0" indent="0">
              <a:spcBef>
                <a:spcPct val="0"/>
              </a:spcBef>
              <a:buFont typeface="Wingdings" pitchFamily="84" charset="2"/>
              <a:buNone/>
              <a:defRPr/>
            </a:pPr>
            <a:endParaRPr lang="en-GB" altLang="en-US" sz="800" dirty="0">
              <a:solidFill>
                <a:schemeClr val="bg1"/>
              </a:solidFill>
              <a:latin typeface="Calibri" pitchFamily="34" charset="0"/>
              <a:cs typeface="Calibri" pitchFamily="34" charset="0"/>
            </a:endParaRPr>
          </a:p>
        </p:txBody>
      </p:sp>
      <p:pic>
        <p:nvPicPr>
          <p:cNvPr id="2" name="Picture 1">
            <a:extLst>
              <a:ext uri="{FF2B5EF4-FFF2-40B4-BE49-F238E27FC236}">
                <a16:creationId xmlns:a16="http://schemas.microsoft.com/office/drawing/2014/main" id="{F16A8EA9-DA5F-4FB9-BB04-55F921C1517D}"/>
              </a:ext>
            </a:extLst>
          </p:cNvPr>
          <p:cNvPicPr>
            <a:picLocks noChangeAspect="1"/>
          </p:cNvPicPr>
          <p:nvPr/>
        </p:nvPicPr>
        <p:blipFill>
          <a:blip r:embed="rId3"/>
          <a:stretch>
            <a:fillRect/>
          </a:stretch>
        </p:blipFill>
        <p:spPr>
          <a:xfrm>
            <a:off x="1585938" y="858101"/>
            <a:ext cx="5972123" cy="2570899"/>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C924CA8-5547-4AFD-B3EE-383124B8D0D4}"/>
              </a:ext>
            </a:extLst>
          </p:cNvPr>
          <p:cNvSpPr txBox="1">
            <a:spLocks noChangeArrowheads="1"/>
          </p:cNvSpPr>
          <p:nvPr/>
        </p:nvSpPr>
        <p:spPr bwMode="auto">
          <a:xfrm>
            <a:off x="0" y="188640"/>
            <a:ext cx="91440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anchor="ctr" anchorCtr="0" compatLnSpc="1">
            <a:prstTxWarp prst="textNoShape">
              <a:avLst/>
            </a:prstTxWarp>
          </a:bodyPr>
          <a:lstStyle>
            <a:lvl1pPr algn="l" rtl="0" eaLnBrk="0" fontAlgn="base" hangingPunct="0">
              <a:spcBef>
                <a:spcPct val="0"/>
              </a:spcBef>
              <a:spcAft>
                <a:spcPct val="0"/>
              </a:spcAft>
              <a:defRPr sz="4000" b="1">
                <a:solidFill>
                  <a:srgbClr val="00B5CC"/>
                </a:solidFill>
                <a:latin typeface="+mj-lt"/>
                <a:ea typeface="+mj-ea"/>
                <a:cs typeface="+mj-cs"/>
              </a:defRPr>
            </a:lvl1pPr>
            <a:lvl2pPr algn="l" rtl="0" eaLnBrk="0" fontAlgn="base" hangingPunct="0">
              <a:spcBef>
                <a:spcPct val="0"/>
              </a:spcBef>
              <a:spcAft>
                <a:spcPct val="0"/>
              </a:spcAft>
              <a:defRPr sz="4000" b="1">
                <a:solidFill>
                  <a:srgbClr val="00B5CC"/>
                </a:solidFill>
                <a:latin typeface="Arial" charset="0"/>
              </a:defRPr>
            </a:lvl2pPr>
            <a:lvl3pPr algn="l" rtl="0" eaLnBrk="0" fontAlgn="base" hangingPunct="0">
              <a:spcBef>
                <a:spcPct val="0"/>
              </a:spcBef>
              <a:spcAft>
                <a:spcPct val="0"/>
              </a:spcAft>
              <a:defRPr sz="4000" b="1">
                <a:solidFill>
                  <a:srgbClr val="00B5CC"/>
                </a:solidFill>
                <a:latin typeface="Arial" charset="0"/>
              </a:defRPr>
            </a:lvl3pPr>
            <a:lvl4pPr algn="l" rtl="0" eaLnBrk="0" fontAlgn="base" hangingPunct="0">
              <a:spcBef>
                <a:spcPct val="0"/>
              </a:spcBef>
              <a:spcAft>
                <a:spcPct val="0"/>
              </a:spcAft>
              <a:defRPr sz="4000" b="1">
                <a:solidFill>
                  <a:srgbClr val="00B5CC"/>
                </a:solidFill>
                <a:latin typeface="Arial" charset="0"/>
              </a:defRPr>
            </a:lvl4pPr>
            <a:lvl5pPr algn="l" rtl="0" eaLnBrk="0" fontAlgn="base" hangingPunct="0">
              <a:spcBef>
                <a:spcPct val="0"/>
              </a:spcBef>
              <a:spcAft>
                <a:spcPct val="0"/>
              </a:spcAft>
              <a:defRPr sz="4000" b="1">
                <a:solidFill>
                  <a:srgbClr val="00B5CC"/>
                </a:solidFill>
                <a:latin typeface="Arial" charset="0"/>
              </a:defRPr>
            </a:lvl5pPr>
            <a:lvl6pPr marL="457200" algn="l" rtl="0" fontAlgn="base">
              <a:spcBef>
                <a:spcPct val="0"/>
              </a:spcBef>
              <a:spcAft>
                <a:spcPct val="0"/>
              </a:spcAft>
              <a:defRPr sz="4000" b="1">
                <a:solidFill>
                  <a:srgbClr val="00B5CC"/>
                </a:solidFill>
                <a:latin typeface="Arial" charset="0"/>
              </a:defRPr>
            </a:lvl6pPr>
            <a:lvl7pPr marL="914400" algn="l" rtl="0" fontAlgn="base">
              <a:spcBef>
                <a:spcPct val="0"/>
              </a:spcBef>
              <a:spcAft>
                <a:spcPct val="0"/>
              </a:spcAft>
              <a:defRPr sz="4000" b="1">
                <a:solidFill>
                  <a:srgbClr val="00B5CC"/>
                </a:solidFill>
                <a:latin typeface="Arial" charset="0"/>
              </a:defRPr>
            </a:lvl7pPr>
            <a:lvl8pPr marL="1371600" algn="l" rtl="0" fontAlgn="base">
              <a:spcBef>
                <a:spcPct val="0"/>
              </a:spcBef>
              <a:spcAft>
                <a:spcPct val="0"/>
              </a:spcAft>
              <a:defRPr sz="4000" b="1">
                <a:solidFill>
                  <a:srgbClr val="00B5CC"/>
                </a:solidFill>
                <a:latin typeface="Arial" charset="0"/>
              </a:defRPr>
            </a:lvl8pPr>
            <a:lvl9pPr marL="1828800" algn="l" rtl="0" fontAlgn="base">
              <a:spcBef>
                <a:spcPct val="0"/>
              </a:spcBef>
              <a:spcAft>
                <a:spcPct val="0"/>
              </a:spcAft>
              <a:defRPr sz="4000" b="1">
                <a:solidFill>
                  <a:srgbClr val="00B5CC"/>
                </a:solidFill>
                <a:latin typeface="Arial" charset="0"/>
              </a:defRPr>
            </a:lvl9pPr>
          </a:lstStyle>
          <a:p>
            <a:pPr algn="ctr"/>
            <a:r>
              <a:rPr lang="en-GB" altLang="en-US" sz="3600" kern="0" dirty="0"/>
              <a:t>Teenage mothers</a:t>
            </a:r>
          </a:p>
        </p:txBody>
      </p:sp>
      <p:pic>
        <p:nvPicPr>
          <p:cNvPr id="5" name="Picture 4">
            <a:extLst>
              <a:ext uri="{FF2B5EF4-FFF2-40B4-BE49-F238E27FC236}">
                <a16:creationId xmlns:a16="http://schemas.microsoft.com/office/drawing/2014/main" id="{470C3795-DF23-4934-9824-2AD197E0C619}"/>
              </a:ext>
            </a:extLst>
          </p:cNvPr>
          <p:cNvPicPr/>
          <p:nvPr/>
        </p:nvPicPr>
        <p:blipFill rotWithShape="1">
          <a:blip r:embed="rId2">
            <a:extLst>
              <a:ext uri="{28A0092B-C50C-407E-A947-70E740481C1C}">
                <a14:useLocalDpi xmlns:a14="http://schemas.microsoft.com/office/drawing/2010/main" val="0"/>
              </a:ext>
            </a:extLst>
          </a:blip>
          <a:srcRect l="1248" t="1470" r="1157" b="1509"/>
          <a:stretch/>
        </p:blipFill>
        <p:spPr bwMode="auto">
          <a:xfrm>
            <a:off x="859842" y="836340"/>
            <a:ext cx="7424315" cy="491885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5782957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a:extLst>
              <a:ext uri="{FF2B5EF4-FFF2-40B4-BE49-F238E27FC236}">
                <a16:creationId xmlns:a16="http://schemas.microsoft.com/office/drawing/2014/main" id="{0E9942DC-F3B8-4E44-9E2C-6CC666627152}"/>
              </a:ext>
            </a:extLst>
          </p:cNvPr>
          <p:cNvSpPr>
            <a:spLocks noGrp="1" noChangeArrowheads="1"/>
          </p:cNvSpPr>
          <p:nvPr>
            <p:ph type="title"/>
          </p:nvPr>
        </p:nvSpPr>
        <p:spPr>
          <a:xfrm>
            <a:off x="0" y="0"/>
            <a:ext cx="9144000" cy="1143000"/>
          </a:xfrm>
        </p:spPr>
        <p:txBody>
          <a:bodyPr/>
          <a:lstStyle/>
          <a:p>
            <a:pPr algn="ctr"/>
            <a:r>
              <a:rPr lang="en-GB" altLang="en-US" sz="3600"/>
              <a:t>Multiple Births</a:t>
            </a:r>
          </a:p>
        </p:txBody>
      </p:sp>
      <p:sp>
        <p:nvSpPr>
          <p:cNvPr id="5" name="Content Placeholder 2">
            <a:extLst>
              <a:ext uri="{FF2B5EF4-FFF2-40B4-BE49-F238E27FC236}">
                <a16:creationId xmlns:a16="http://schemas.microsoft.com/office/drawing/2014/main" id="{FC59A8B1-D030-4105-8AF8-3C7FD122B635}"/>
              </a:ext>
            </a:extLst>
          </p:cNvPr>
          <p:cNvSpPr>
            <a:spLocks noGrp="1"/>
          </p:cNvSpPr>
          <p:nvPr>
            <p:ph idx="1"/>
          </p:nvPr>
        </p:nvSpPr>
        <p:spPr>
          <a:xfrm>
            <a:off x="395289" y="1052513"/>
            <a:ext cx="2558368" cy="4608512"/>
          </a:xfrm>
          <a:extLst/>
        </p:spPr>
        <p:txBody>
          <a:bodyPr/>
          <a:lstStyle/>
          <a:p>
            <a:pPr marL="0" indent="0">
              <a:spcBef>
                <a:spcPct val="0"/>
              </a:spcBef>
              <a:buFont typeface="Wingdings" pitchFamily="84" charset="2"/>
              <a:buNone/>
              <a:defRPr/>
            </a:pPr>
            <a:r>
              <a:rPr lang="en-GB" altLang="en-US" sz="1350" dirty="0">
                <a:solidFill>
                  <a:srgbClr val="002060"/>
                </a:solidFill>
                <a:latin typeface="Calibri" panose="020F0502020204030204" pitchFamily="34" charset="0"/>
                <a:cs typeface="Calibri" panose="020F0502020204030204" pitchFamily="34" charset="0"/>
              </a:rPr>
              <a:t>2023/24:</a:t>
            </a:r>
          </a:p>
          <a:p>
            <a:pPr marL="285750" indent="-285750">
              <a:spcBef>
                <a:spcPct val="0"/>
              </a:spcBef>
              <a:buFont typeface="Arial" panose="020B0604020202020204" pitchFamily="34" charset="0"/>
              <a:buChar char="•"/>
              <a:defRPr/>
            </a:pPr>
            <a:r>
              <a:rPr lang="en-GB" altLang="en-US" sz="1350" dirty="0">
                <a:solidFill>
                  <a:srgbClr val="002060"/>
                </a:solidFill>
                <a:latin typeface="Calibri" panose="020F0502020204030204" pitchFamily="34" charset="0"/>
                <a:cs typeface="Calibri" panose="020F0502020204030204" pitchFamily="34" charset="0"/>
              </a:rPr>
              <a:t>The proportion of infants born as part of a multiple birth pregnancy increased in general with mother’s age (2.4% of those aged under 20 years who gave birth in 2023/24, compared to 4.7% of those aged 40+ years)</a:t>
            </a:r>
          </a:p>
          <a:p>
            <a:pPr marL="285750" indent="-285750">
              <a:spcBef>
                <a:spcPct val="0"/>
              </a:spcBef>
              <a:buFont typeface="Arial" panose="020B0604020202020204" pitchFamily="34" charset="0"/>
              <a:buChar char="•"/>
              <a:defRPr/>
            </a:pPr>
            <a:endParaRPr lang="en-GB" altLang="en-US" sz="1350" dirty="0">
              <a:solidFill>
                <a:srgbClr val="002060"/>
              </a:solidFill>
              <a:latin typeface="Calibri" panose="020F0502020204030204" pitchFamily="34" charset="0"/>
              <a:cs typeface="Calibri" panose="020F0502020204030204" pitchFamily="34" charset="0"/>
            </a:endParaRPr>
          </a:p>
          <a:p>
            <a:pPr marL="285750" indent="-285750">
              <a:spcBef>
                <a:spcPct val="0"/>
              </a:spcBef>
              <a:buFont typeface="Arial" panose="020B0604020202020204" pitchFamily="34" charset="0"/>
              <a:buChar char="•"/>
              <a:defRPr/>
            </a:pPr>
            <a:r>
              <a:rPr lang="en-GB" altLang="en-US" sz="1350" dirty="0">
                <a:solidFill>
                  <a:srgbClr val="002060"/>
                </a:solidFill>
                <a:latin typeface="Calibri" panose="020F0502020204030204" pitchFamily="34" charset="0"/>
                <a:cs typeface="Calibri" panose="020F0502020204030204" pitchFamily="34" charset="0"/>
              </a:rPr>
              <a:t>There was little difference in the proportion of infants born as a multiple when considering ethnic group of mother, Trust of residence of mother or deprivation status (NIMDM 2017).</a:t>
            </a:r>
          </a:p>
          <a:p>
            <a:pPr marL="285750" indent="-285750">
              <a:spcBef>
                <a:spcPct val="0"/>
              </a:spcBef>
              <a:buFont typeface="Arial" panose="020B0604020202020204" pitchFamily="34" charset="0"/>
              <a:buChar char="•"/>
              <a:defRPr/>
            </a:pPr>
            <a:endParaRPr lang="en-GB" altLang="en-US" sz="1400" dirty="0">
              <a:solidFill>
                <a:srgbClr val="002060"/>
              </a:solidFill>
              <a:latin typeface="Calibri" pitchFamily="34" charset="0"/>
              <a:cs typeface="Calibri" pitchFamily="34" charset="0"/>
            </a:endParaRPr>
          </a:p>
          <a:p>
            <a:pPr marL="0" indent="0">
              <a:spcBef>
                <a:spcPct val="0"/>
              </a:spcBef>
              <a:buFont typeface="Wingdings" pitchFamily="84" charset="2"/>
              <a:buNone/>
              <a:defRPr/>
            </a:pPr>
            <a:r>
              <a:rPr lang="en-GB" sz="800" b="1" dirty="0">
                <a:solidFill>
                  <a:srgbClr val="002060"/>
                </a:solidFill>
                <a:latin typeface="Calibri" pitchFamily="34" charset="0"/>
                <a:cs typeface="Calibri" pitchFamily="34" charset="0"/>
              </a:rPr>
              <a:t>Data table 4.2</a:t>
            </a:r>
          </a:p>
          <a:p>
            <a:pPr marL="0" indent="0">
              <a:spcBef>
                <a:spcPct val="0"/>
              </a:spcBef>
              <a:buFont typeface="Wingdings" pitchFamily="84" charset="2"/>
              <a:buNone/>
              <a:defRPr/>
            </a:pPr>
            <a:r>
              <a:rPr lang="en-GB" altLang="en-US" sz="800" b="1" dirty="0">
                <a:solidFill>
                  <a:srgbClr val="002060"/>
                </a:solidFill>
                <a:latin typeface="Calibri" pitchFamily="34" charset="0"/>
                <a:cs typeface="Calibri" pitchFamily="34" charset="0"/>
              </a:rPr>
              <a:t>Source: Child Health System</a:t>
            </a:r>
          </a:p>
          <a:p>
            <a:pPr marL="0" indent="0">
              <a:spcBef>
                <a:spcPct val="0"/>
              </a:spcBef>
              <a:defRPr/>
            </a:pPr>
            <a:r>
              <a:rPr lang="en-GB" altLang="en-US" sz="800" b="1" dirty="0">
                <a:solidFill>
                  <a:srgbClr val="002060"/>
                </a:solidFill>
                <a:latin typeface="Calibri" pitchFamily="34" charset="0"/>
                <a:cs typeface="Calibri" pitchFamily="34" charset="0"/>
              </a:rPr>
              <a:t>Source: </a:t>
            </a:r>
            <a:r>
              <a:rPr lang="en-GB" sz="800" b="1" dirty="0">
                <a:solidFill>
                  <a:srgbClr val="002060"/>
                </a:solidFill>
                <a:latin typeface="Calibri" pitchFamily="34" charset="0"/>
                <a:cs typeface="Calibri" pitchFamily="34" charset="0"/>
              </a:rPr>
              <a:t>Northern Ireland Statistics and Research Agency</a:t>
            </a:r>
            <a:r>
              <a:rPr lang="en-GB" altLang="en-US" sz="800" b="1" dirty="0">
                <a:solidFill>
                  <a:srgbClr val="002060"/>
                </a:solidFill>
                <a:latin typeface="Calibri" pitchFamily="34" charset="0"/>
                <a:cs typeface="Calibri" pitchFamily="34" charset="0"/>
              </a:rPr>
              <a:t>, NI Multiple Deprivation Measure 2017 </a:t>
            </a:r>
            <a:r>
              <a:rPr lang="en-GB" sz="800" b="1" u="sng" dirty="0">
                <a:solidFill>
                  <a:schemeClr val="bg1"/>
                </a:solidFill>
                <a:latin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https://www.nisra.gov.uk/statistics/deprivation/northern-ireland-multiple-deprivation-measure-2017-nimdm2017</a:t>
            </a:r>
            <a:endParaRPr lang="en-GB" sz="800" dirty="0">
              <a:solidFill>
                <a:schemeClr val="bg1"/>
              </a:solidFill>
              <a:latin typeface="Calibri" panose="020F0502020204030204" pitchFamily="34" charset="0"/>
              <a:cs typeface="Calibri" panose="020F0502020204030204" pitchFamily="34" charset="0"/>
            </a:endParaRPr>
          </a:p>
          <a:p>
            <a:pPr marL="0" indent="0">
              <a:spcBef>
                <a:spcPct val="0"/>
              </a:spcBef>
              <a:defRPr/>
            </a:pPr>
            <a:endParaRPr lang="en-GB" altLang="en-US" sz="800" dirty="0">
              <a:solidFill>
                <a:schemeClr val="bg1"/>
              </a:solidFill>
              <a:latin typeface="Calibri" pitchFamily="34" charset="0"/>
              <a:cs typeface="Calibri" pitchFamily="34" charset="0"/>
            </a:endParaRPr>
          </a:p>
          <a:p>
            <a:pPr marL="0" indent="0">
              <a:spcBef>
                <a:spcPct val="0"/>
              </a:spcBef>
              <a:buFont typeface="Wingdings" pitchFamily="84" charset="2"/>
              <a:buNone/>
              <a:defRPr/>
            </a:pPr>
            <a:endParaRPr lang="en-GB" altLang="en-US" sz="800" b="1" dirty="0">
              <a:solidFill>
                <a:srgbClr val="002060"/>
              </a:solidFill>
              <a:latin typeface="Calibri" pitchFamily="34" charset="0"/>
              <a:cs typeface="Calibri" pitchFamily="34" charset="0"/>
            </a:endParaRPr>
          </a:p>
        </p:txBody>
      </p:sp>
      <p:pic>
        <p:nvPicPr>
          <p:cNvPr id="3" name="Picture 2">
            <a:extLst>
              <a:ext uri="{FF2B5EF4-FFF2-40B4-BE49-F238E27FC236}">
                <a16:creationId xmlns:a16="http://schemas.microsoft.com/office/drawing/2014/main" id="{19461C7A-286D-4905-A244-8DCD81767902}"/>
              </a:ext>
            </a:extLst>
          </p:cNvPr>
          <p:cNvPicPr>
            <a:picLocks noChangeAspect="1"/>
          </p:cNvPicPr>
          <p:nvPr/>
        </p:nvPicPr>
        <p:blipFill>
          <a:blip r:embed="rId3"/>
          <a:stretch>
            <a:fillRect/>
          </a:stretch>
        </p:blipFill>
        <p:spPr>
          <a:xfrm>
            <a:off x="3176567" y="1143000"/>
            <a:ext cx="5560839" cy="3348949"/>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a:extLst>
              <a:ext uri="{FF2B5EF4-FFF2-40B4-BE49-F238E27FC236}">
                <a16:creationId xmlns:a16="http://schemas.microsoft.com/office/drawing/2014/main" id="{24F2407D-0654-4AA5-AE0B-E88E80F1EFF4}"/>
              </a:ext>
            </a:extLst>
          </p:cNvPr>
          <p:cNvSpPr>
            <a:spLocks noGrp="1" noChangeArrowheads="1"/>
          </p:cNvSpPr>
          <p:nvPr>
            <p:ph type="title"/>
          </p:nvPr>
        </p:nvSpPr>
        <p:spPr>
          <a:xfrm>
            <a:off x="28575" y="0"/>
            <a:ext cx="9115425" cy="1143000"/>
          </a:xfrm>
        </p:spPr>
        <p:txBody>
          <a:bodyPr/>
          <a:lstStyle/>
          <a:p>
            <a:pPr algn="ctr"/>
            <a:r>
              <a:rPr lang="en-GB" altLang="en-US" sz="3600" dirty="0"/>
              <a:t>Infant Gestation - Booking</a:t>
            </a:r>
          </a:p>
        </p:txBody>
      </p:sp>
      <p:sp>
        <p:nvSpPr>
          <p:cNvPr id="4" name="Content Placeholder 2">
            <a:extLst>
              <a:ext uri="{FF2B5EF4-FFF2-40B4-BE49-F238E27FC236}">
                <a16:creationId xmlns:a16="http://schemas.microsoft.com/office/drawing/2014/main" id="{52226859-2A0D-4C33-98F0-8DECEEC6FDEC}"/>
              </a:ext>
            </a:extLst>
          </p:cNvPr>
          <p:cNvSpPr>
            <a:spLocks noGrp="1"/>
          </p:cNvSpPr>
          <p:nvPr>
            <p:ph idx="1"/>
          </p:nvPr>
        </p:nvSpPr>
        <p:spPr>
          <a:xfrm>
            <a:off x="467544" y="4714120"/>
            <a:ext cx="7920037" cy="995600"/>
          </a:xfrm>
          <a:extLst/>
        </p:spPr>
        <p:txBody>
          <a:bodyPr/>
          <a:lstStyle/>
          <a:p>
            <a:pPr marL="0" indent="0">
              <a:spcBef>
                <a:spcPct val="0"/>
              </a:spcBef>
              <a:buFont typeface="Wingdings" pitchFamily="84" charset="2"/>
              <a:buNone/>
              <a:defRPr/>
            </a:pPr>
            <a:r>
              <a:rPr lang="en-GB" altLang="en-US" sz="1350" dirty="0">
                <a:solidFill>
                  <a:srgbClr val="002060"/>
                </a:solidFill>
                <a:latin typeface="Calibri" panose="020F0502020204030204" pitchFamily="34" charset="0"/>
                <a:cs typeface="Calibri" panose="020F0502020204030204" pitchFamily="34" charset="0"/>
              </a:rPr>
              <a:t>2023/24:</a:t>
            </a:r>
          </a:p>
          <a:p>
            <a:pPr marL="285750" indent="-285750">
              <a:spcBef>
                <a:spcPct val="0"/>
              </a:spcBef>
              <a:buFont typeface="Arial" panose="020B0604020202020204" pitchFamily="34" charset="0"/>
              <a:buChar char="•"/>
              <a:defRPr/>
            </a:pPr>
            <a:r>
              <a:rPr lang="en-GB" sz="1350" dirty="0">
                <a:solidFill>
                  <a:srgbClr val="002060"/>
                </a:solidFill>
                <a:latin typeface="Calibri" panose="020F0502020204030204" pitchFamily="34" charset="0"/>
                <a:cs typeface="Calibri" panose="020F0502020204030204" pitchFamily="34" charset="0"/>
              </a:rPr>
              <a:t>There are substantial differences in the timescales of when mothers book by ethnic group. </a:t>
            </a:r>
          </a:p>
          <a:p>
            <a:pPr marL="285750" indent="-285750">
              <a:spcBef>
                <a:spcPct val="0"/>
              </a:spcBef>
              <a:buFont typeface="Arial" panose="020B0604020202020204" pitchFamily="34" charset="0"/>
              <a:buChar char="•"/>
              <a:defRPr/>
            </a:pPr>
            <a:r>
              <a:rPr lang="en-GB" sz="1350" dirty="0">
                <a:solidFill>
                  <a:srgbClr val="002060"/>
                </a:solidFill>
                <a:latin typeface="Calibri" panose="020F0502020204030204" pitchFamily="34" charset="0"/>
                <a:cs typeface="Calibri" panose="020F0502020204030204" pitchFamily="34" charset="0"/>
              </a:rPr>
              <a:t>More likely that women living in more deprived areas will book for antenatal care later in their pregnancy.</a:t>
            </a:r>
          </a:p>
          <a:p>
            <a:pPr marL="0" indent="0">
              <a:spcBef>
                <a:spcPct val="0"/>
              </a:spcBef>
              <a:defRPr/>
            </a:pPr>
            <a:r>
              <a:rPr lang="en-GB" sz="800" b="1" dirty="0">
                <a:solidFill>
                  <a:srgbClr val="002060"/>
                </a:solidFill>
                <a:latin typeface="Calibri" pitchFamily="34" charset="0"/>
                <a:cs typeface="Calibri" pitchFamily="34" charset="0"/>
              </a:rPr>
              <a:t>Data table 5.2</a:t>
            </a:r>
          </a:p>
          <a:p>
            <a:pPr marL="0" indent="0">
              <a:spcBef>
                <a:spcPct val="0"/>
              </a:spcBef>
              <a:defRPr/>
            </a:pPr>
            <a:r>
              <a:rPr lang="en-GB" altLang="en-US" sz="800" b="1" dirty="0">
                <a:solidFill>
                  <a:srgbClr val="002060"/>
                </a:solidFill>
                <a:latin typeface="Calibri" pitchFamily="34" charset="0"/>
                <a:cs typeface="Calibri" pitchFamily="34" charset="0"/>
              </a:rPr>
              <a:t>Source: NI Maternity System</a:t>
            </a:r>
          </a:p>
          <a:p>
            <a:pPr marL="0" indent="0">
              <a:spcBef>
                <a:spcPct val="0"/>
              </a:spcBef>
              <a:defRPr/>
            </a:pPr>
            <a:r>
              <a:rPr lang="en-GB" altLang="en-US" sz="800" b="1" dirty="0">
                <a:solidFill>
                  <a:srgbClr val="002060"/>
                </a:solidFill>
                <a:latin typeface="Calibri" pitchFamily="34" charset="0"/>
                <a:cs typeface="Calibri" pitchFamily="34" charset="0"/>
              </a:rPr>
              <a:t>Source: </a:t>
            </a:r>
            <a:r>
              <a:rPr lang="en-GB" sz="800" b="1" dirty="0">
                <a:solidFill>
                  <a:srgbClr val="002060"/>
                </a:solidFill>
                <a:latin typeface="Calibri" pitchFamily="34" charset="0"/>
                <a:cs typeface="Calibri" pitchFamily="34" charset="0"/>
              </a:rPr>
              <a:t>Northern Ireland Statistics and Research Agency</a:t>
            </a:r>
            <a:r>
              <a:rPr lang="en-GB" altLang="en-US" sz="800" b="1" dirty="0">
                <a:solidFill>
                  <a:srgbClr val="002060"/>
                </a:solidFill>
                <a:latin typeface="Calibri" pitchFamily="34" charset="0"/>
                <a:cs typeface="Calibri" pitchFamily="34" charset="0"/>
              </a:rPr>
              <a:t>, NI Multiple Deprivation Measure 2017 </a:t>
            </a:r>
          </a:p>
          <a:p>
            <a:pPr marL="0" indent="0">
              <a:spcBef>
                <a:spcPct val="0"/>
              </a:spcBef>
              <a:defRPr/>
            </a:pPr>
            <a:r>
              <a:rPr lang="en-GB" sz="800" b="1" u="sng" dirty="0">
                <a:solidFill>
                  <a:schemeClr val="bg1"/>
                </a:solidFill>
                <a:latin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https://www.nisra.gov.uk/statistics/deprivation/northern-ireland-multiple-deprivation-measure-2017-nimdm2017</a:t>
            </a:r>
            <a:endParaRPr lang="en-GB" sz="800" dirty="0">
              <a:solidFill>
                <a:schemeClr val="bg1"/>
              </a:solidFill>
              <a:latin typeface="Calibri" panose="020F0502020204030204" pitchFamily="34" charset="0"/>
              <a:cs typeface="Calibri" panose="020F0502020204030204" pitchFamily="34" charset="0"/>
            </a:endParaRPr>
          </a:p>
          <a:p>
            <a:pPr marL="0" indent="0">
              <a:spcBef>
                <a:spcPct val="0"/>
              </a:spcBef>
              <a:buFont typeface="Wingdings" pitchFamily="84" charset="2"/>
              <a:buNone/>
              <a:defRPr/>
            </a:pPr>
            <a:endParaRPr lang="en-GB" altLang="en-US" sz="800" b="1" dirty="0">
              <a:solidFill>
                <a:srgbClr val="002060"/>
              </a:solidFill>
              <a:latin typeface="Calibri" pitchFamily="34" charset="0"/>
              <a:cs typeface="Calibri" pitchFamily="34" charset="0"/>
            </a:endParaRPr>
          </a:p>
        </p:txBody>
      </p:sp>
      <p:pic>
        <p:nvPicPr>
          <p:cNvPr id="5" name="Picture 4">
            <a:extLst>
              <a:ext uri="{FF2B5EF4-FFF2-40B4-BE49-F238E27FC236}">
                <a16:creationId xmlns:a16="http://schemas.microsoft.com/office/drawing/2014/main" id="{0195D57B-A863-48C6-A1AE-9461BA6A4246}"/>
              </a:ext>
            </a:extLst>
          </p:cNvPr>
          <p:cNvPicPr>
            <a:picLocks noChangeAspect="1"/>
          </p:cNvPicPr>
          <p:nvPr/>
        </p:nvPicPr>
        <p:blipFill>
          <a:blip r:embed="rId3"/>
          <a:stretch>
            <a:fillRect/>
          </a:stretch>
        </p:blipFill>
        <p:spPr>
          <a:xfrm>
            <a:off x="1547664" y="972334"/>
            <a:ext cx="5895464" cy="3835248"/>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E6BE3986-9E9D-4698-B974-D6FD7077C742}"/>
              </a:ext>
            </a:extLst>
          </p:cNvPr>
          <p:cNvSpPr>
            <a:spLocks noGrp="1" noChangeArrowheads="1"/>
          </p:cNvSpPr>
          <p:nvPr>
            <p:ph type="title"/>
          </p:nvPr>
        </p:nvSpPr>
        <p:spPr>
          <a:xfrm>
            <a:off x="28575" y="0"/>
            <a:ext cx="9115425" cy="1143000"/>
          </a:xfrm>
        </p:spPr>
        <p:txBody>
          <a:bodyPr/>
          <a:lstStyle/>
          <a:p>
            <a:pPr algn="ctr"/>
            <a:r>
              <a:rPr lang="en-GB" altLang="en-US" sz="3600" dirty="0"/>
              <a:t>Infant Gestation - Delivery</a:t>
            </a:r>
          </a:p>
        </p:txBody>
      </p:sp>
      <p:sp>
        <p:nvSpPr>
          <p:cNvPr id="4" name="Content Placeholder 2">
            <a:extLst>
              <a:ext uri="{FF2B5EF4-FFF2-40B4-BE49-F238E27FC236}">
                <a16:creationId xmlns:a16="http://schemas.microsoft.com/office/drawing/2014/main" id="{52226859-2A0D-4C33-98F0-8DECEEC6FDEC}"/>
              </a:ext>
            </a:extLst>
          </p:cNvPr>
          <p:cNvSpPr>
            <a:spLocks noGrp="1"/>
          </p:cNvSpPr>
          <p:nvPr>
            <p:ph idx="1"/>
          </p:nvPr>
        </p:nvSpPr>
        <p:spPr>
          <a:xfrm>
            <a:off x="468313" y="4500563"/>
            <a:ext cx="7920037" cy="1427162"/>
          </a:xfrm>
          <a:extLst/>
        </p:spPr>
        <p:txBody>
          <a:bodyPr/>
          <a:lstStyle/>
          <a:p>
            <a:pPr marL="0" indent="0">
              <a:spcBef>
                <a:spcPct val="0"/>
              </a:spcBef>
              <a:buFont typeface="Wingdings" pitchFamily="84" charset="2"/>
              <a:buNone/>
              <a:defRPr/>
            </a:pPr>
            <a:r>
              <a:rPr lang="en-GB" altLang="en-US" sz="1350" dirty="0">
                <a:solidFill>
                  <a:srgbClr val="002060"/>
                </a:solidFill>
                <a:latin typeface="Calibri" panose="020F0502020204030204" pitchFamily="34" charset="0"/>
                <a:cs typeface="Calibri" panose="020F0502020204030204" pitchFamily="34" charset="0"/>
              </a:rPr>
              <a:t>2023/24:</a:t>
            </a:r>
          </a:p>
          <a:p>
            <a:pPr marL="285750" indent="-285750">
              <a:spcBef>
                <a:spcPct val="0"/>
              </a:spcBef>
              <a:buFont typeface="Arial" panose="020B0604020202020204" pitchFamily="34" charset="0"/>
              <a:buChar char="•"/>
              <a:defRPr/>
            </a:pPr>
            <a:r>
              <a:rPr lang="en-GB" sz="1350" dirty="0">
                <a:solidFill>
                  <a:srgbClr val="002060"/>
                </a:solidFill>
                <a:latin typeface="Calibri" panose="020F0502020204030204" pitchFamily="34" charset="0"/>
                <a:cs typeface="Calibri" panose="020F0502020204030204" pitchFamily="34" charset="0"/>
              </a:rPr>
              <a:t>Higher proportion of infants born still or as part of a multiple birth born pre-term.</a:t>
            </a:r>
          </a:p>
          <a:p>
            <a:pPr marL="285750" indent="-285750">
              <a:spcBef>
                <a:spcPct val="0"/>
              </a:spcBef>
              <a:buFont typeface="Arial" panose="020B0604020202020204" pitchFamily="34" charset="0"/>
              <a:buChar char="•"/>
              <a:defRPr/>
            </a:pPr>
            <a:r>
              <a:rPr lang="en-GB" sz="1350" dirty="0">
                <a:solidFill>
                  <a:srgbClr val="002060"/>
                </a:solidFill>
                <a:latin typeface="Calibri" panose="020F0502020204030204" pitchFamily="34" charset="0"/>
                <a:cs typeface="Calibri" panose="020F0502020204030204" pitchFamily="34" charset="0"/>
              </a:rPr>
              <a:t>Slight differences by deprivation quintile – slightly higher proportion of infants born pre-term to those mothers living in the most deprived areas (8.3%) compared to those in areas with less deprivation (6.6%).</a:t>
            </a:r>
          </a:p>
          <a:p>
            <a:pPr marL="0" indent="0">
              <a:spcBef>
                <a:spcPct val="0"/>
              </a:spcBef>
              <a:defRPr/>
            </a:pPr>
            <a:r>
              <a:rPr lang="en-GB" sz="800" b="1" dirty="0">
                <a:solidFill>
                  <a:srgbClr val="002060"/>
                </a:solidFill>
                <a:latin typeface="Calibri" pitchFamily="34" charset="0"/>
                <a:cs typeface="Calibri" pitchFamily="34" charset="0"/>
              </a:rPr>
              <a:t>Data table 5.5</a:t>
            </a:r>
          </a:p>
          <a:p>
            <a:pPr marL="0" indent="0">
              <a:spcBef>
                <a:spcPct val="0"/>
              </a:spcBef>
              <a:defRPr/>
            </a:pPr>
            <a:r>
              <a:rPr lang="en-GB" altLang="en-US" sz="800" b="1" dirty="0">
                <a:solidFill>
                  <a:srgbClr val="002060"/>
                </a:solidFill>
                <a:latin typeface="Calibri" pitchFamily="34" charset="0"/>
                <a:cs typeface="Calibri" pitchFamily="34" charset="0"/>
              </a:rPr>
              <a:t>Source: NI Maternity System and EPIC</a:t>
            </a:r>
          </a:p>
          <a:p>
            <a:pPr marL="0" indent="0">
              <a:spcBef>
                <a:spcPct val="0"/>
              </a:spcBef>
              <a:defRPr/>
            </a:pPr>
            <a:r>
              <a:rPr lang="en-GB" altLang="en-US" sz="800" b="1" dirty="0">
                <a:solidFill>
                  <a:srgbClr val="002060"/>
                </a:solidFill>
                <a:latin typeface="Calibri" pitchFamily="34" charset="0"/>
                <a:cs typeface="Calibri" pitchFamily="34" charset="0"/>
              </a:rPr>
              <a:t>Source: </a:t>
            </a:r>
            <a:r>
              <a:rPr lang="en-GB" sz="800" b="1" dirty="0">
                <a:solidFill>
                  <a:srgbClr val="002060"/>
                </a:solidFill>
                <a:latin typeface="Calibri" pitchFamily="34" charset="0"/>
                <a:cs typeface="Calibri" pitchFamily="34" charset="0"/>
              </a:rPr>
              <a:t>Northern Ireland Statistics and Research Agency</a:t>
            </a:r>
            <a:r>
              <a:rPr lang="en-GB" altLang="en-US" sz="800" b="1" dirty="0">
                <a:solidFill>
                  <a:srgbClr val="002060"/>
                </a:solidFill>
                <a:latin typeface="Calibri" pitchFamily="34" charset="0"/>
                <a:cs typeface="Calibri" pitchFamily="34" charset="0"/>
              </a:rPr>
              <a:t>, NI Multiple Deprivation Measure 2017 </a:t>
            </a:r>
          </a:p>
          <a:p>
            <a:pPr marL="0" indent="0">
              <a:spcBef>
                <a:spcPct val="0"/>
              </a:spcBef>
              <a:defRPr/>
            </a:pPr>
            <a:r>
              <a:rPr lang="en-GB" sz="800" b="1" u="sng" dirty="0">
                <a:solidFill>
                  <a:schemeClr val="bg1"/>
                </a:solidFill>
                <a:latin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https://www.nisra.gov.uk/statistics/deprivation/northern-ireland-multiple-deprivation-measure-2017-nimdm2017</a:t>
            </a:r>
            <a:endParaRPr lang="en-GB" sz="800" dirty="0">
              <a:solidFill>
                <a:schemeClr val="bg1"/>
              </a:solidFill>
              <a:latin typeface="Calibri" panose="020F0502020204030204" pitchFamily="34" charset="0"/>
              <a:cs typeface="Calibri" panose="020F0502020204030204" pitchFamily="34" charset="0"/>
            </a:endParaRPr>
          </a:p>
          <a:p>
            <a:pPr marL="0" indent="0">
              <a:spcBef>
                <a:spcPct val="0"/>
              </a:spcBef>
              <a:buFont typeface="Wingdings" pitchFamily="84" charset="2"/>
              <a:buNone/>
              <a:defRPr/>
            </a:pPr>
            <a:endParaRPr lang="en-GB" altLang="en-US" sz="800" b="1" dirty="0">
              <a:solidFill>
                <a:srgbClr val="002060"/>
              </a:solidFill>
              <a:latin typeface="Calibri" pitchFamily="34" charset="0"/>
              <a:cs typeface="Calibri" pitchFamily="34" charset="0"/>
            </a:endParaRPr>
          </a:p>
        </p:txBody>
      </p:sp>
      <p:pic>
        <p:nvPicPr>
          <p:cNvPr id="3" name="Picture 2">
            <a:extLst>
              <a:ext uri="{FF2B5EF4-FFF2-40B4-BE49-F238E27FC236}">
                <a16:creationId xmlns:a16="http://schemas.microsoft.com/office/drawing/2014/main" id="{79B18E96-8860-4418-8DFE-A76762825B1B}"/>
              </a:ext>
            </a:extLst>
          </p:cNvPr>
          <p:cNvPicPr>
            <a:picLocks noChangeAspect="1"/>
          </p:cNvPicPr>
          <p:nvPr/>
        </p:nvPicPr>
        <p:blipFill>
          <a:blip r:embed="rId3"/>
          <a:stretch>
            <a:fillRect/>
          </a:stretch>
        </p:blipFill>
        <p:spPr>
          <a:xfrm>
            <a:off x="1075407" y="1043177"/>
            <a:ext cx="7021760" cy="3439874"/>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E0A5E473-CDFA-4D03-8866-7FEC58DF27FC}"/>
              </a:ext>
            </a:extLst>
          </p:cNvPr>
          <p:cNvSpPr>
            <a:spLocks noGrp="1" noChangeArrowheads="1"/>
          </p:cNvSpPr>
          <p:nvPr>
            <p:ph type="title"/>
          </p:nvPr>
        </p:nvSpPr>
        <p:spPr>
          <a:xfrm>
            <a:off x="0" y="260350"/>
            <a:ext cx="9144000" cy="647700"/>
          </a:xfrm>
        </p:spPr>
        <p:txBody>
          <a:bodyPr/>
          <a:lstStyle/>
          <a:p>
            <a:pPr algn="ctr"/>
            <a:r>
              <a:rPr lang="en-GB" altLang="en-US" sz="3600" dirty="0"/>
              <a:t>Maternal risk factors</a:t>
            </a:r>
          </a:p>
        </p:txBody>
      </p:sp>
      <p:sp>
        <p:nvSpPr>
          <p:cNvPr id="9219" name="Content Placeholder 2">
            <a:extLst>
              <a:ext uri="{FF2B5EF4-FFF2-40B4-BE49-F238E27FC236}">
                <a16:creationId xmlns:a16="http://schemas.microsoft.com/office/drawing/2014/main" id="{8CD5A414-F018-4337-B844-926AB6068056}"/>
              </a:ext>
            </a:extLst>
          </p:cNvPr>
          <p:cNvSpPr>
            <a:spLocks noGrp="1"/>
          </p:cNvSpPr>
          <p:nvPr>
            <p:ph idx="1"/>
          </p:nvPr>
        </p:nvSpPr>
        <p:spPr>
          <a:xfrm>
            <a:off x="619125" y="4232489"/>
            <a:ext cx="7905750" cy="1498600"/>
          </a:xfrm>
          <a:extLst/>
        </p:spPr>
        <p:txBody>
          <a:bodyPr/>
          <a:lstStyle/>
          <a:p>
            <a:pPr marL="285750" indent="-285750">
              <a:spcBef>
                <a:spcPts val="0"/>
              </a:spcBef>
              <a:buFont typeface="Arial" panose="020B0604020202020204" pitchFamily="34" charset="0"/>
              <a:buChar char="•"/>
              <a:defRPr/>
            </a:pPr>
            <a:r>
              <a:rPr lang="en-GB" altLang="en-US" sz="1400" dirty="0">
                <a:solidFill>
                  <a:srgbClr val="002060"/>
                </a:solidFill>
                <a:latin typeface="Calibri" panose="020F0502020204030204" pitchFamily="34" charset="0"/>
                <a:cs typeface="Calibri" panose="020F0502020204030204" pitchFamily="34" charset="0"/>
              </a:rPr>
              <a:t>In 2023/24, 9.7% of mothers smoked (2010/11 = 15.5%)</a:t>
            </a:r>
          </a:p>
          <a:p>
            <a:pPr marL="285750" indent="-285750">
              <a:spcBef>
                <a:spcPts val="0"/>
              </a:spcBef>
              <a:buFont typeface="Arial" panose="020B0604020202020204" pitchFamily="34" charset="0"/>
              <a:buChar char="•"/>
              <a:defRPr/>
            </a:pPr>
            <a:r>
              <a:rPr lang="en-GB" altLang="en-US" sz="1400" dirty="0">
                <a:solidFill>
                  <a:srgbClr val="002060"/>
                </a:solidFill>
                <a:latin typeface="Calibri" panose="020F0502020204030204" pitchFamily="34" charset="0"/>
                <a:cs typeface="Calibri" panose="020F0502020204030204" pitchFamily="34" charset="0"/>
              </a:rPr>
              <a:t>In 2023/24, 5.7% had pregnancy induced hypertension (2010/11 = 4.5%)</a:t>
            </a:r>
          </a:p>
          <a:p>
            <a:pPr marL="285750" indent="-285750">
              <a:spcBef>
                <a:spcPts val="0"/>
              </a:spcBef>
              <a:buFont typeface="Arial" panose="020B0604020202020204" pitchFamily="34" charset="0"/>
              <a:buChar char="•"/>
              <a:defRPr/>
            </a:pPr>
            <a:r>
              <a:rPr lang="en-GB" altLang="en-US" sz="1400" dirty="0">
                <a:solidFill>
                  <a:srgbClr val="002060"/>
                </a:solidFill>
                <a:latin typeface="Calibri" panose="020F0502020204030204" pitchFamily="34" charset="0"/>
                <a:cs typeface="Calibri" panose="020F0502020204030204" pitchFamily="34" charset="0"/>
              </a:rPr>
              <a:t>In 2023/24, 12.3% of mothers had diabetes (2010/11 = 1.8%) </a:t>
            </a:r>
          </a:p>
          <a:p>
            <a:pPr marL="0" indent="0">
              <a:spcBef>
                <a:spcPts val="0"/>
              </a:spcBef>
              <a:defRPr/>
            </a:pPr>
            <a:endParaRPr lang="en-GB" altLang="en-US" sz="1400" dirty="0">
              <a:solidFill>
                <a:srgbClr val="002060"/>
              </a:solidFill>
              <a:latin typeface="Calibri" panose="020F0502020204030204" pitchFamily="34" charset="0"/>
              <a:cs typeface="Calibri" panose="020F0502020204030204" pitchFamily="34" charset="0"/>
            </a:endParaRPr>
          </a:p>
          <a:p>
            <a:pPr marL="0" indent="0">
              <a:spcBef>
                <a:spcPts val="0"/>
              </a:spcBef>
              <a:buFont typeface="Wingdings" pitchFamily="84" charset="2"/>
              <a:buNone/>
              <a:defRPr/>
            </a:pPr>
            <a:r>
              <a:rPr lang="en-GB" sz="800" b="1" dirty="0">
                <a:solidFill>
                  <a:srgbClr val="002060"/>
                </a:solidFill>
                <a:latin typeface="Calibri" pitchFamily="34" charset="0"/>
                <a:cs typeface="Calibri" pitchFamily="34" charset="0"/>
              </a:rPr>
              <a:t>Data table 6.1</a:t>
            </a:r>
          </a:p>
          <a:p>
            <a:pPr marL="0" indent="0">
              <a:spcBef>
                <a:spcPts val="0"/>
              </a:spcBef>
              <a:defRPr/>
            </a:pPr>
            <a:r>
              <a:rPr lang="en-GB" altLang="en-US" sz="800" b="1" dirty="0">
                <a:solidFill>
                  <a:srgbClr val="002060"/>
                </a:solidFill>
                <a:latin typeface="Calibri" pitchFamily="34" charset="0"/>
                <a:cs typeface="Calibri" pitchFamily="34" charset="0"/>
              </a:rPr>
              <a:t>Source: </a:t>
            </a:r>
            <a:r>
              <a:rPr lang="en-US" altLang="en-US" sz="800" b="1" dirty="0">
                <a:solidFill>
                  <a:srgbClr val="002060"/>
                </a:solidFill>
                <a:latin typeface="Calibri" pitchFamily="34" charset="0"/>
                <a:cs typeface="Calibri" pitchFamily="34" charset="0"/>
              </a:rPr>
              <a:t>Child Health System (2010/11 - 2016/17), </a:t>
            </a:r>
            <a:r>
              <a:rPr lang="en-GB" altLang="en-US" sz="800" b="1" dirty="0">
                <a:solidFill>
                  <a:srgbClr val="002060"/>
                </a:solidFill>
                <a:latin typeface="Calibri" pitchFamily="34" charset="0"/>
                <a:cs typeface="Calibri" pitchFamily="34" charset="0"/>
              </a:rPr>
              <a:t>NI Maternity System </a:t>
            </a:r>
            <a:r>
              <a:rPr lang="en-US" altLang="en-US" sz="800" b="1" dirty="0">
                <a:solidFill>
                  <a:srgbClr val="002060"/>
                </a:solidFill>
                <a:latin typeface="Calibri" pitchFamily="34" charset="0"/>
                <a:cs typeface="Calibri" pitchFamily="34" charset="0"/>
              </a:rPr>
              <a:t>(2017/18 onwards)</a:t>
            </a:r>
          </a:p>
          <a:p>
            <a:pPr marL="0" indent="0">
              <a:spcBef>
                <a:spcPts val="0"/>
              </a:spcBef>
              <a:defRPr/>
            </a:pPr>
            <a:r>
              <a:rPr lang="en-GB" sz="800" b="1" dirty="0">
                <a:solidFill>
                  <a:srgbClr val="002060"/>
                </a:solidFill>
                <a:latin typeface="Calibri" panose="020F0502020204030204" pitchFamily="34" charset="0"/>
                <a:cs typeface="Calibri" pitchFamily="34" charset="0"/>
              </a:rPr>
              <a:t>DIABETES - </a:t>
            </a:r>
            <a:r>
              <a:rPr lang="en-GB" altLang="en-US" sz="800" b="1" dirty="0">
                <a:solidFill>
                  <a:srgbClr val="002060"/>
                </a:solidFill>
                <a:latin typeface="Calibri" panose="020F0502020204030204" pitchFamily="34" charset="0"/>
                <a:cs typeface="Calibri" panose="020F0502020204030204" pitchFamily="34" charset="0"/>
              </a:rPr>
              <a:t>During 2022 and 2023, a validation exercise was completed on data being recorded on NIMATS for women with diabetes.  As a result, data sourced from NIMATS has been amended and so will differ from previously published data.</a:t>
            </a:r>
          </a:p>
          <a:p>
            <a:pPr marL="0" indent="0">
              <a:spcBef>
                <a:spcPts val="0"/>
              </a:spcBef>
              <a:defRPr/>
            </a:pPr>
            <a:endParaRPr lang="en-GB" altLang="en-US" sz="1400" dirty="0">
              <a:solidFill>
                <a:srgbClr val="002060"/>
              </a:solidFill>
              <a:latin typeface="Calibri" pitchFamily="34" charset="0"/>
              <a:cs typeface="Calibri" pitchFamily="34" charset="0"/>
            </a:endParaRPr>
          </a:p>
        </p:txBody>
      </p:sp>
      <p:pic>
        <p:nvPicPr>
          <p:cNvPr id="2" name="Picture 1">
            <a:extLst>
              <a:ext uri="{FF2B5EF4-FFF2-40B4-BE49-F238E27FC236}">
                <a16:creationId xmlns:a16="http://schemas.microsoft.com/office/drawing/2014/main" id="{9D3F42AF-5EFE-42D2-A99D-D83C7E9ECA96}"/>
              </a:ext>
            </a:extLst>
          </p:cNvPr>
          <p:cNvPicPr>
            <a:picLocks noChangeAspect="1"/>
          </p:cNvPicPr>
          <p:nvPr/>
        </p:nvPicPr>
        <p:blipFill>
          <a:blip r:embed="rId2"/>
          <a:stretch>
            <a:fillRect/>
          </a:stretch>
        </p:blipFill>
        <p:spPr>
          <a:xfrm>
            <a:off x="710698" y="1131142"/>
            <a:ext cx="7722604" cy="2873922"/>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a:extLst>
              <a:ext uri="{FF2B5EF4-FFF2-40B4-BE49-F238E27FC236}">
                <a16:creationId xmlns:a16="http://schemas.microsoft.com/office/drawing/2014/main" id="{AF6A3964-7017-4297-B8EA-64C16AF1197A}"/>
              </a:ext>
            </a:extLst>
          </p:cNvPr>
          <p:cNvSpPr>
            <a:spLocks noGrp="1" noChangeArrowheads="1"/>
          </p:cNvSpPr>
          <p:nvPr>
            <p:ph type="title"/>
          </p:nvPr>
        </p:nvSpPr>
        <p:spPr>
          <a:xfrm>
            <a:off x="0" y="333375"/>
            <a:ext cx="9144000" cy="647700"/>
          </a:xfrm>
        </p:spPr>
        <p:txBody>
          <a:bodyPr/>
          <a:lstStyle/>
          <a:p>
            <a:pPr algn="ctr"/>
            <a:r>
              <a:rPr lang="en-GB" altLang="en-US" sz="3600" dirty="0"/>
              <a:t>Maternal risk factors - Smoking</a:t>
            </a:r>
          </a:p>
        </p:txBody>
      </p:sp>
      <p:sp>
        <p:nvSpPr>
          <p:cNvPr id="9219" name="Content Placeholder 2">
            <a:extLst>
              <a:ext uri="{FF2B5EF4-FFF2-40B4-BE49-F238E27FC236}">
                <a16:creationId xmlns:a16="http://schemas.microsoft.com/office/drawing/2014/main" id="{3B508DFA-78C8-4764-A19B-4292C488C74B}"/>
              </a:ext>
            </a:extLst>
          </p:cNvPr>
          <p:cNvSpPr>
            <a:spLocks noGrp="1"/>
          </p:cNvSpPr>
          <p:nvPr>
            <p:ph idx="1"/>
          </p:nvPr>
        </p:nvSpPr>
        <p:spPr>
          <a:xfrm>
            <a:off x="519334" y="4257675"/>
            <a:ext cx="8229130" cy="1655763"/>
          </a:xfrm>
          <a:extLst/>
        </p:spPr>
        <p:txBody>
          <a:bodyPr/>
          <a:lstStyle/>
          <a:p>
            <a:pPr marL="0" indent="0">
              <a:spcBef>
                <a:spcPts val="0"/>
              </a:spcBef>
              <a:buFont typeface="Wingdings" pitchFamily="84" charset="2"/>
              <a:buNone/>
              <a:defRPr/>
            </a:pPr>
            <a:r>
              <a:rPr lang="en-GB" altLang="en-US" sz="1300" dirty="0">
                <a:solidFill>
                  <a:srgbClr val="002060"/>
                </a:solidFill>
                <a:latin typeface="Calibri" panose="020F0502020204030204" pitchFamily="34" charset="0"/>
                <a:cs typeface="Calibri" panose="020F0502020204030204" pitchFamily="34" charset="0"/>
              </a:rPr>
              <a:t>2023/24:</a:t>
            </a:r>
          </a:p>
          <a:p>
            <a:pPr marL="285750" indent="-285750">
              <a:spcBef>
                <a:spcPts val="0"/>
              </a:spcBef>
              <a:buFont typeface="Arial" panose="020B0604020202020204" pitchFamily="34" charset="0"/>
              <a:buChar char="•"/>
              <a:defRPr/>
            </a:pPr>
            <a:r>
              <a:rPr lang="en-GB" altLang="en-US" sz="1300" dirty="0">
                <a:solidFill>
                  <a:srgbClr val="002060"/>
                </a:solidFill>
                <a:latin typeface="Calibri" panose="020F0502020204030204" pitchFamily="34" charset="0"/>
                <a:cs typeface="Calibri" panose="020F0502020204030204" pitchFamily="34" charset="0"/>
              </a:rPr>
              <a:t>Percentage mothers who smoked at booking decreased with age.</a:t>
            </a:r>
          </a:p>
          <a:p>
            <a:pPr marL="285750" indent="-285750">
              <a:spcBef>
                <a:spcPts val="0"/>
              </a:spcBef>
              <a:buFont typeface="Arial" panose="020B0604020202020204" pitchFamily="34" charset="0"/>
              <a:buChar char="•"/>
              <a:defRPr/>
            </a:pPr>
            <a:r>
              <a:rPr lang="en-GB" altLang="en-US" sz="1300" dirty="0">
                <a:solidFill>
                  <a:srgbClr val="002060"/>
                </a:solidFill>
                <a:latin typeface="Calibri" panose="020F0502020204030204" pitchFamily="34" charset="0"/>
                <a:cs typeface="Calibri" panose="020F0502020204030204" pitchFamily="34" charset="0"/>
              </a:rPr>
              <a:t>A smaller proportion of first time mothers smoked (6.9%), compared to those who were pregnant before (10.8%).</a:t>
            </a:r>
          </a:p>
          <a:p>
            <a:pPr marL="285750" indent="-285750">
              <a:spcBef>
                <a:spcPts val="0"/>
              </a:spcBef>
              <a:buFont typeface="Arial" panose="020B0604020202020204" pitchFamily="34" charset="0"/>
              <a:buChar char="•"/>
              <a:defRPr/>
            </a:pPr>
            <a:r>
              <a:rPr lang="en-GB" altLang="en-US" sz="1300" dirty="0">
                <a:solidFill>
                  <a:srgbClr val="002060"/>
                </a:solidFill>
                <a:latin typeface="Calibri" panose="020F0502020204030204" pitchFamily="34" charset="0"/>
                <a:cs typeface="Calibri" panose="020F0502020204030204" pitchFamily="34" charset="0"/>
              </a:rPr>
              <a:t>12.8% of mothers living in Belfast Health and Social Care Trust area smoked, compared to 7.8% of those living in Southern HSCT (NI=9.7%).</a:t>
            </a:r>
          </a:p>
          <a:p>
            <a:pPr marL="285750" indent="-285750">
              <a:spcBef>
                <a:spcPts val="0"/>
              </a:spcBef>
              <a:buFont typeface="Arial" panose="020B0604020202020204" pitchFamily="34" charset="0"/>
              <a:buChar char="•"/>
              <a:defRPr/>
            </a:pPr>
            <a:r>
              <a:rPr lang="en-GB" altLang="en-US" sz="1300" dirty="0">
                <a:solidFill>
                  <a:srgbClr val="002060"/>
                </a:solidFill>
                <a:latin typeface="Calibri" panose="020F0502020204030204" pitchFamily="34" charset="0"/>
                <a:cs typeface="Calibri" panose="020F0502020204030204" pitchFamily="34" charset="0"/>
              </a:rPr>
              <a:t>In the most deprived areas, 18.4% of mothers smoked, compared to 2.6% in the least deprived areas. </a:t>
            </a:r>
          </a:p>
          <a:p>
            <a:pPr marL="0" indent="0">
              <a:spcBef>
                <a:spcPct val="0"/>
              </a:spcBef>
              <a:buFont typeface="Wingdings" pitchFamily="84" charset="2"/>
              <a:buNone/>
              <a:defRPr/>
            </a:pPr>
            <a:r>
              <a:rPr lang="en-GB" sz="800" b="1" dirty="0">
                <a:solidFill>
                  <a:srgbClr val="002060"/>
                </a:solidFill>
                <a:latin typeface="Calibri" pitchFamily="34" charset="0"/>
                <a:cs typeface="Calibri" pitchFamily="34" charset="0"/>
              </a:rPr>
              <a:t>Data table 6.2</a:t>
            </a:r>
          </a:p>
          <a:p>
            <a:pPr marL="0" indent="0">
              <a:spcBef>
                <a:spcPct val="0"/>
              </a:spcBef>
              <a:defRPr/>
            </a:pPr>
            <a:r>
              <a:rPr lang="en-GB" altLang="en-US" sz="800" b="1" dirty="0">
                <a:solidFill>
                  <a:srgbClr val="002060"/>
                </a:solidFill>
                <a:latin typeface="Calibri" pitchFamily="34" charset="0"/>
                <a:cs typeface="Calibri" pitchFamily="34" charset="0"/>
              </a:rPr>
              <a:t>Source: NI Maternity System</a:t>
            </a:r>
          </a:p>
          <a:p>
            <a:pPr marL="0" indent="0">
              <a:spcBef>
                <a:spcPct val="0"/>
              </a:spcBef>
              <a:defRPr/>
            </a:pPr>
            <a:r>
              <a:rPr lang="en-GB" altLang="en-US" sz="800" b="1" dirty="0">
                <a:solidFill>
                  <a:srgbClr val="002060"/>
                </a:solidFill>
                <a:latin typeface="Calibri" pitchFamily="34" charset="0"/>
                <a:cs typeface="Calibri" pitchFamily="34" charset="0"/>
              </a:rPr>
              <a:t>Source: NISRA, NI Multiple Deprivation Measure 2017 </a:t>
            </a:r>
            <a:r>
              <a:rPr lang="en-GB" sz="800" b="1" u="sng" dirty="0">
                <a:solidFill>
                  <a:schemeClr val="bg1"/>
                </a:solidFill>
                <a:latin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https://www.nisra.gov.uk/statistics/deprivation/northern-ireland-multiple-deprivation-measure-2017-nimdm2017</a:t>
            </a:r>
            <a:endParaRPr lang="en-GB" sz="800" dirty="0">
              <a:solidFill>
                <a:schemeClr val="bg1"/>
              </a:solidFill>
              <a:latin typeface="Calibri" panose="020F0502020204030204" pitchFamily="34" charset="0"/>
              <a:cs typeface="Calibri" panose="020F0502020204030204" pitchFamily="34" charset="0"/>
            </a:endParaRPr>
          </a:p>
          <a:p>
            <a:pPr marL="0" indent="0">
              <a:spcBef>
                <a:spcPct val="0"/>
              </a:spcBef>
              <a:buFont typeface="Wingdings" pitchFamily="84" charset="2"/>
              <a:buNone/>
              <a:defRPr/>
            </a:pPr>
            <a:endParaRPr lang="en-GB" altLang="en-US" sz="800" dirty="0">
              <a:solidFill>
                <a:schemeClr val="bg1"/>
              </a:solidFill>
              <a:latin typeface="Calibri" pitchFamily="34" charset="0"/>
              <a:cs typeface="Calibri" pitchFamily="34" charset="0"/>
            </a:endParaRPr>
          </a:p>
          <a:p>
            <a:pPr marL="0" indent="0">
              <a:buFont typeface="Wingdings" pitchFamily="84" charset="2"/>
              <a:buNone/>
              <a:defRPr/>
            </a:pPr>
            <a:endParaRPr lang="en-GB" altLang="en-US" sz="1400" dirty="0">
              <a:solidFill>
                <a:srgbClr val="002060"/>
              </a:solidFill>
              <a:latin typeface="Calibri" pitchFamily="34" charset="0"/>
              <a:cs typeface="Calibri" pitchFamily="34" charset="0"/>
            </a:endParaRPr>
          </a:p>
        </p:txBody>
      </p:sp>
      <p:pic>
        <p:nvPicPr>
          <p:cNvPr id="2" name="Picture 1">
            <a:extLst>
              <a:ext uri="{FF2B5EF4-FFF2-40B4-BE49-F238E27FC236}">
                <a16:creationId xmlns:a16="http://schemas.microsoft.com/office/drawing/2014/main" id="{AE2D2E9F-495A-44E4-AEC2-99E5663530A3}"/>
              </a:ext>
            </a:extLst>
          </p:cNvPr>
          <p:cNvPicPr>
            <a:picLocks noChangeAspect="1"/>
          </p:cNvPicPr>
          <p:nvPr/>
        </p:nvPicPr>
        <p:blipFill>
          <a:blip r:embed="rId3"/>
          <a:stretch>
            <a:fillRect/>
          </a:stretch>
        </p:blipFill>
        <p:spPr>
          <a:xfrm>
            <a:off x="922136" y="1157872"/>
            <a:ext cx="7299727" cy="2923006"/>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9FDF52-A15A-44CF-B6BD-08EB97D6EA84}"/>
              </a:ext>
            </a:extLst>
          </p:cNvPr>
          <p:cNvSpPr>
            <a:spLocks noGrp="1"/>
          </p:cNvSpPr>
          <p:nvPr>
            <p:ph type="title"/>
          </p:nvPr>
        </p:nvSpPr>
        <p:spPr>
          <a:xfrm>
            <a:off x="0" y="188640"/>
            <a:ext cx="9144000" cy="720080"/>
          </a:xfrm>
        </p:spPr>
        <p:txBody>
          <a:bodyPr/>
          <a:lstStyle/>
          <a:p>
            <a:pPr algn="ctr"/>
            <a:r>
              <a:rPr lang="en-GB" altLang="en-US" dirty="0"/>
              <a:t>Maternal risk factors - Smoking</a:t>
            </a:r>
            <a:endParaRPr lang="en-GB" dirty="0"/>
          </a:p>
        </p:txBody>
      </p:sp>
      <p:pic>
        <p:nvPicPr>
          <p:cNvPr id="4" name="Picture 3">
            <a:extLst>
              <a:ext uri="{FF2B5EF4-FFF2-40B4-BE49-F238E27FC236}">
                <a16:creationId xmlns:a16="http://schemas.microsoft.com/office/drawing/2014/main" id="{6AE09990-FF70-416E-A82A-6A2177CF3730}"/>
              </a:ext>
            </a:extLst>
          </p:cNvPr>
          <p:cNvPicPr/>
          <p:nvPr/>
        </p:nvPicPr>
        <p:blipFill rotWithShape="1">
          <a:blip r:embed="rId2">
            <a:extLst>
              <a:ext uri="{28A0092B-C50C-407E-A947-70E740481C1C}">
                <a14:useLocalDpi xmlns:a14="http://schemas.microsoft.com/office/drawing/2010/main" val="0"/>
              </a:ext>
            </a:extLst>
          </a:blip>
          <a:srcRect l="1130" t="1597" r="1164" b="1739"/>
          <a:stretch/>
        </p:blipFill>
        <p:spPr bwMode="auto">
          <a:xfrm>
            <a:off x="857778" y="908720"/>
            <a:ext cx="7428443" cy="485208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9389960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a:extLst>
              <a:ext uri="{FF2B5EF4-FFF2-40B4-BE49-F238E27FC236}">
                <a16:creationId xmlns:a16="http://schemas.microsoft.com/office/drawing/2014/main" id="{FC3A47EC-45C8-45D2-B253-9D0406EA84DD}"/>
              </a:ext>
            </a:extLst>
          </p:cNvPr>
          <p:cNvSpPr>
            <a:spLocks noGrp="1" noChangeArrowheads="1"/>
          </p:cNvSpPr>
          <p:nvPr>
            <p:ph type="title"/>
          </p:nvPr>
        </p:nvSpPr>
        <p:spPr>
          <a:xfrm>
            <a:off x="0" y="333375"/>
            <a:ext cx="9144000" cy="647700"/>
          </a:xfrm>
        </p:spPr>
        <p:txBody>
          <a:bodyPr/>
          <a:lstStyle/>
          <a:p>
            <a:pPr algn="ctr"/>
            <a:r>
              <a:rPr lang="en-GB" altLang="en-US" sz="3600" dirty="0"/>
              <a:t>Maternal risk factors - Diabetes</a:t>
            </a:r>
          </a:p>
        </p:txBody>
      </p:sp>
      <p:sp>
        <p:nvSpPr>
          <p:cNvPr id="9219" name="Content Placeholder 2">
            <a:extLst>
              <a:ext uri="{FF2B5EF4-FFF2-40B4-BE49-F238E27FC236}">
                <a16:creationId xmlns:a16="http://schemas.microsoft.com/office/drawing/2014/main" id="{F2185584-123F-42C3-ACC1-66BC17DD4E28}"/>
              </a:ext>
            </a:extLst>
          </p:cNvPr>
          <p:cNvSpPr>
            <a:spLocks noGrp="1"/>
          </p:cNvSpPr>
          <p:nvPr>
            <p:ph idx="1"/>
          </p:nvPr>
        </p:nvSpPr>
        <p:spPr>
          <a:xfrm>
            <a:off x="6516216" y="1196974"/>
            <a:ext cx="2232248" cy="4896322"/>
          </a:xfrm>
          <a:extLst/>
        </p:spPr>
        <p:txBody>
          <a:bodyPr/>
          <a:lstStyle/>
          <a:p>
            <a:pPr marL="0" indent="0">
              <a:buFont typeface="Wingdings" pitchFamily="84" charset="2"/>
              <a:buNone/>
              <a:defRPr/>
            </a:pPr>
            <a:r>
              <a:rPr lang="en-GB" altLang="en-US" sz="1400" dirty="0">
                <a:solidFill>
                  <a:srgbClr val="002060"/>
                </a:solidFill>
                <a:latin typeface="Calibri" panose="020F0502020204030204" pitchFamily="34" charset="0"/>
                <a:cs typeface="Calibri" panose="020F0502020204030204" pitchFamily="34" charset="0"/>
              </a:rPr>
              <a:t>2023/24:</a:t>
            </a:r>
          </a:p>
          <a:p>
            <a:pPr marL="285750" indent="-285750">
              <a:buFont typeface="Arial" panose="020B0604020202020204" pitchFamily="34" charset="0"/>
              <a:buChar char="•"/>
              <a:defRPr/>
            </a:pPr>
            <a:r>
              <a:rPr lang="en-GB" altLang="en-US" sz="1400" dirty="0">
                <a:solidFill>
                  <a:srgbClr val="002060"/>
                </a:solidFill>
                <a:latin typeface="Calibri" panose="020F0502020204030204" pitchFamily="34" charset="0"/>
                <a:cs typeface="Calibri" panose="020F0502020204030204" pitchFamily="34" charset="0"/>
              </a:rPr>
              <a:t>% mothers with diabetes increased with age – 6.4% of those aged less than 20 years, rising to 18.1% of those aged 40+.  (All mothers = 12.3%).</a:t>
            </a:r>
          </a:p>
          <a:p>
            <a:pPr marL="0" indent="0">
              <a:defRPr/>
            </a:pPr>
            <a:endParaRPr lang="en-GB" altLang="en-US" sz="1400" dirty="0">
              <a:solidFill>
                <a:srgbClr val="002060"/>
              </a:solidFill>
              <a:latin typeface="Calibri" panose="020F0502020204030204" pitchFamily="34" charset="0"/>
              <a:cs typeface="Calibri" panose="020F0502020204030204" pitchFamily="34" charset="0"/>
            </a:endParaRPr>
          </a:p>
          <a:p>
            <a:pPr marL="285750" indent="-285750">
              <a:buFont typeface="Arial" panose="020B0604020202020204" pitchFamily="34" charset="0"/>
              <a:buChar char="•"/>
              <a:defRPr/>
            </a:pPr>
            <a:r>
              <a:rPr lang="en-GB" altLang="en-US" sz="1400" dirty="0">
                <a:solidFill>
                  <a:srgbClr val="002060"/>
                </a:solidFill>
                <a:latin typeface="Calibri" panose="020F0502020204030204" pitchFamily="34" charset="0"/>
                <a:cs typeface="Calibri" panose="020F0502020204030204" pitchFamily="34" charset="0"/>
              </a:rPr>
              <a:t>Slightly higher proportion of mothers with diabetes living in more deprived areas of Northern Ireland (14.1%).  Least deprived = 12.5% (NIMDM 2017).</a:t>
            </a:r>
          </a:p>
          <a:p>
            <a:pPr marL="285750" indent="-285750">
              <a:buFont typeface="Arial" panose="020B0604020202020204" pitchFamily="34" charset="0"/>
              <a:buChar char="•"/>
              <a:defRPr/>
            </a:pPr>
            <a:endParaRPr lang="en-GB" altLang="en-US" sz="400" dirty="0">
              <a:solidFill>
                <a:srgbClr val="002060"/>
              </a:solidFill>
              <a:latin typeface="Calibri" pitchFamily="34" charset="0"/>
              <a:cs typeface="Calibri" pitchFamily="34" charset="0"/>
            </a:endParaRPr>
          </a:p>
          <a:p>
            <a:pPr marL="0" indent="0">
              <a:spcBef>
                <a:spcPct val="0"/>
              </a:spcBef>
              <a:buFont typeface="Wingdings" pitchFamily="84" charset="2"/>
              <a:buNone/>
              <a:defRPr/>
            </a:pPr>
            <a:r>
              <a:rPr lang="en-GB" sz="800" b="1" dirty="0">
                <a:solidFill>
                  <a:srgbClr val="002060"/>
                </a:solidFill>
                <a:latin typeface="Calibri" pitchFamily="34" charset="0"/>
                <a:cs typeface="Calibri" pitchFamily="34" charset="0"/>
              </a:rPr>
              <a:t>Data table 6.3</a:t>
            </a:r>
          </a:p>
          <a:p>
            <a:pPr marL="0" indent="0">
              <a:spcBef>
                <a:spcPts val="0"/>
              </a:spcBef>
              <a:defRPr/>
            </a:pPr>
            <a:r>
              <a:rPr lang="en-GB" altLang="en-US" sz="800" b="1" dirty="0">
                <a:solidFill>
                  <a:srgbClr val="002060"/>
                </a:solidFill>
                <a:latin typeface="Calibri" pitchFamily="34" charset="0"/>
                <a:cs typeface="Calibri" pitchFamily="34" charset="0"/>
              </a:rPr>
              <a:t>Source: NI Maternity System</a:t>
            </a:r>
          </a:p>
          <a:p>
            <a:pPr marL="0" indent="0">
              <a:spcBef>
                <a:spcPct val="0"/>
              </a:spcBef>
              <a:defRPr/>
            </a:pPr>
            <a:r>
              <a:rPr lang="en-GB" altLang="en-US" sz="800" b="1" dirty="0">
                <a:solidFill>
                  <a:srgbClr val="002060"/>
                </a:solidFill>
                <a:latin typeface="Calibri" pitchFamily="34" charset="0"/>
                <a:cs typeface="Calibri" pitchFamily="34" charset="0"/>
              </a:rPr>
              <a:t>Source: </a:t>
            </a:r>
            <a:r>
              <a:rPr lang="en-GB" sz="800" b="1" dirty="0">
                <a:solidFill>
                  <a:srgbClr val="002060"/>
                </a:solidFill>
                <a:latin typeface="Calibri" panose="020F0502020204030204" pitchFamily="34" charset="0"/>
                <a:cs typeface="Calibri" pitchFamily="34" charset="0"/>
              </a:rPr>
              <a:t>Northern Ireland Statistics and Research Agency</a:t>
            </a:r>
            <a:r>
              <a:rPr lang="en-GB" altLang="en-US" sz="800" b="1" dirty="0">
                <a:solidFill>
                  <a:srgbClr val="002060"/>
                </a:solidFill>
                <a:latin typeface="Calibri" panose="020F0502020204030204" pitchFamily="34" charset="0"/>
                <a:cs typeface="Calibri" pitchFamily="34" charset="0"/>
              </a:rPr>
              <a:t>, NI Multiple Deprivation Measure 2017 </a:t>
            </a:r>
            <a:r>
              <a:rPr lang="en-GB" sz="800" b="1" u="sng" dirty="0">
                <a:solidFill>
                  <a:schemeClr val="bg1"/>
                </a:solidFill>
                <a:latin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https://www.nisra.gov.uk/statistics/deprivation/northern-ireland-multiple-deprivation-measure-2017-nimdm2017</a:t>
            </a:r>
            <a:endParaRPr lang="en-GB" sz="800" dirty="0">
              <a:solidFill>
                <a:schemeClr val="bg1"/>
              </a:solidFill>
              <a:latin typeface="Calibri" panose="020F0502020204030204" pitchFamily="34" charset="0"/>
              <a:cs typeface="Calibri" panose="020F0502020204030204" pitchFamily="34" charset="0"/>
            </a:endParaRPr>
          </a:p>
          <a:p>
            <a:pPr marL="0" indent="0">
              <a:spcBef>
                <a:spcPct val="0"/>
              </a:spcBef>
              <a:buFont typeface="Wingdings" pitchFamily="84" charset="2"/>
              <a:buNone/>
              <a:defRPr/>
            </a:pPr>
            <a:endParaRPr lang="en-GB" altLang="en-US" sz="800" b="1" dirty="0">
              <a:solidFill>
                <a:schemeClr val="bg1"/>
              </a:solidFill>
              <a:latin typeface="Calibri" panose="020F0502020204030204" pitchFamily="34" charset="0"/>
              <a:cs typeface="Calibri" pitchFamily="34" charset="0"/>
            </a:endParaRPr>
          </a:p>
        </p:txBody>
      </p:sp>
      <p:pic>
        <p:nvPicPr>
          <p:cNvPr id="2" name="Picture 1">
            <a:extLst>
              <a:ext uri="{FF2B5EF4-FFF2-40B4-BE49-F238E27FC236}">
                <a16:creationId xmlns:a16="http://schemas.microsoft.com/office/drawing/2014/main" id="{98A1A5BC-E8E6-42EF-8E3E-B1AB96C66F4D}"/>
              </a:ext>
            </a:extLst>
          </p:cNvPr>
          <p:cNvPicPr>
            <a:picLocks noChangeAspect="1"/>
          </p:cNvPicPr>
          <p:nvPr/>
        </p:nvPicPr>
        <p:blipFill>
          <a:blip r:embed="rId3"/>
          <a:stretch>
            <a:fillRect/>
          </a:stretch>
        </p:blipFill>
        <p:spPr>
          <a:xfrm>
            <a:off x="379295" y="1196974"/>
            <a:ext cx="6014051" cy="3131071"/>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a:extLst>
              <a:ext uri="{FF2B5EF4-FFF2-40B4-BE49-F238E27FC236}">
                <a16:creationId xmlns:a16="http://schemas.microsoft.com/office/drawing/2014/main" id="{BF4C5BB1-31FB-45C4-945D-5DD1AC87E9C9}"/>
              </a:ext>
            </a:extLst>
          </p:cNvPr>
          <p:cNvSpPr>
            <a:spLocks noGrp="1" noChangeArrowheads="1"/>
          </p:cNvSpPr>
          <p:nvPr>
            <p:ph type="title"/>
          </p:nvPr>
        </p:nvSpPr>
        <p:spPr>
          <a:xfrm>
            <a:off x="0" y="254885"/>
            <a:ext cx="9144000" cy="647700"/>
          </a:xfrm>
        </p:spPr>
        <p:txBody>
          <a:bodyPr/>
          <a:lstStyle/>
          <a:p>
            <a:pPr algn="ctr"/>
            <a:r>
              <a:rPr lang="en-GB" altLang="en-US" sz="3600" dirty="0"/>
              <a:t>Maternal Body Mass Index (BMI)</a:t>
            </a:r>
          </a:p>
        </p:txBody>
      </p:sp>
      <p:sp>
        <p:nvSpPr>
          <p:cNvPr id="12291" name="Content Placeholder 2">
            <a:extLst>
              <a:ext uri="{FF2B5EF4-FFF2-40B4-BE49-F238E27FC236}">
                <a16:creationId xmlns:a16="http://schemas.microsoft.com/office/drawing/2014/main" id="{1EA7FF8D-7E57-4A8C-ADCD-FA725BCEE4EA}"/>
              </a:ext>
            </a:extLst>
          </p:cNvPr>
          <p:cNvSpPr>
            <a:spLocks noGrp="1"/>
          </p:cNvSpPr>
          <p:nvPr>
            <p:ph idx="1"/>
          </p:nvPr>
        </p:nvSpPr>
        <p:spPr>
          <a:xfrm>
            <a:off x="485391" y="4725144"/>
            <a:ext cx="8461250" cy="1170974"/>
          </a:xfrm>
          <a:extLst/>
        </p:spPr>
        <p:txBody>
          <a:bodyPr/>
          <a:lstStyle/>
          <a:p>
            <a:pPr marL="0" indent="0">
              <a:spcBef>
                <a:spcPts val="0"/>
              </a:spcBef>
              <a:buFont typeface="Wingdings" pitchFamily="84" charset="2"/>
              <a:buNone/>
              <a:defRPr/>
            </a:pPr>
            <a:r>
              <a:rPr lang="en-GB" altLang="en-US" sz="1350" dirty="0">
                <a:solidFill>
                  <a:srgbClr val="002060"/>
                </a:solidFill>
                <a:latin typeface="Calibri" panose="020F0502020204030204" pitchFamily="34" charset="0"/>
                <a:cs typeface="Calibri" panose="020F0502020204030204" pitchFamily="34" charset="0"/>
              </a:rPr>
              <a:t>2023/24 (at antenatal booking appointment):</a:t>
            </a:r>
          </a:p>
          <a:p>
            <a:pPr marL="285750" indent="-285750">
              <a:spcBef>
                <a:spcPts val="0"/>
              </a:spcBef>
              <a:buFont typeface="Arial" panose="020B0604020202020204" pitchFamily="34" charset="0"/>
              <a:buChar char="•"/>
              <a:defRPr/>
            </a:pPr>
            <a:r>
              <a:rPr lang="en-GB" altLang="en-US" sz="1350" dirty="0">
                <a:solidFill>
                  <a:srgbClr val="002060"/>
                </a:solidFill>
                <a:latin typeface="Calibri" panose="020F0502020204030204" pitchFamily="34" charset="0"/>
                <a:cs typeface="Calibri" panose="020F0502020204030204" pitchFamily="34" charset="0"/>
              </a:rPr>
              <a:t>60.0% of mothers giving birth were measured as pre-obese (overweight) or obese. 31.4% pre-obese, 28.6% obese.</a:t>
            </a:r>
          </a:p>
          <a:p>
            <a:pPr marL="285750" indent="-285750">
              <a:spcBef>
                <a:spcPts val="0"/>
              </a:spcBef>
              <a:buFont typeface="Arial" panose="020B0604020202020204" pitchFamily="34" charset="0"/>
              <a:buChar char="•"/>
              <a:defRPr/>
            </a:pPr>
            <a:r>
              <a:rPr lang="en-GB" altLang="en-US" sz="1350" dirty="0">
                <a:solidFill>
                  <a:srgbClr val="002060"/>
                </a:solidFill>
                <a:latin typeface="Calibri" panose="020F0502020204030204" pitchFamily="34" charset="0"/>
                <a:cs typeface="Calibri" panose="020F0502020204030204" pitchFamily="34" charset="0"/>
              </a:rPr>
              <a:t>32.3% of mothers from most deprived areas were classified as obese, 23.2% from least deprived areas. </a:t>
            </a:r>
          </a:p>
          <a:p>
            <a:pPr marL="0" indent="0">
              <a:spcBef>
                <a:spcPts val="0"/>
              </a:spcBef>
              <a:defRPr/>
            </a:pPr>
            <a:r>
              <a:rPr lang="en-GB" sz="800" b="1" dirty="0">
                <a:solidFill>
                  <a:srgbClr val="002060"/>
                </a:solidFill>
                <a:latin typeface="Calibri" pitchFamily="34" charset="0"/>
                <a:cs typeface="Calibri" pitchFamily="34" charset="0"/>
              </a:rPr>
              <a:t>Data table 7.2</a:t>
            </a:r>
          </a:p>
          <a:p>
            <a:pPr marL="0" indent="0">
              <a:spcBef>
                <a:spcPct val="0"/>
              </a:spcBef>
              <a:defRPr/>
            </a:pPr>
            <a:r>
              <a:rPr lang="en-GB" altLang="en-US" sz="800" b="1" dirty="0">
                <a:solidFill>
                  <a:srgbClr val="002060"/>
                </a:solidFill>
                <a:latin typeface="Calibri" pitchFamily="34" charset="0"/>
                <a:cs typeface="Calibri" pitchFamily="34" charset="0"/>
              </a:rPr>
              <a:t>Source: NI Maternity System</a:t>
            </a:r>
          </a:p>
          <a:p>
            <a:pPr marL="0" indent="0">
              <a:spcBef>
                <a:spcPts val="0"/>
              </a:spcBef>
              <a:buFont typeface="Wingdings" pitchFamily="84" charset="2"/>
              <a:buNone/>
              <a:defRPr/>
            </a:pPr>
            <a:r>
              <a:rPr lang="en-GB" altLang="en-US" sz="800" b="1" dirty="0">
                <a:solidFill>
                  <a:srgbClr val="002060"/>
                </a:solidFill>
                <a:latin typeface="Calibri" pitchFamily="34" charset="0"/>
                <a:cs typeface="Calibri" pitchFamily="34" charset="0"/>
              </a:rPr>
              <a:t>Source: </a:t>
            </a:r>
            <a:r>
              <a:rPr lang="en-GB" sz="800" b="1" dirty="0">
                <a:solidFill>
                  <a:srgbClr val="002060"/>
                </a:solidFill>
                <a:latin typeface="Calibri" pitchFamily="34" charset="0"/>
                <a:cs typeface="Calibri" pitchFamily="34" charset="0"/>
              </a:rPr>
              <a:t>Northern Ireland Statistics and Research Agency</a:t>
            </a:r>
            <a:r>
              <a:rPr lang="en-GB" altLang="en-US" sz="800" b="1" dirty="0">
                <a:solidFill>
                  <a:srgbClr val="002060"/>
                </a:solidFill>
                <a:latin typeface="Calibri" pitchFamily="34" charset="0"/>
                <a:cs typeface="Calibri" pitchFamily="34" charset="0"/>
              </a:rPr>
              <a:t>, NI Multiple Deprivation Measure 2017  </a:t>
            </a:r>
          </a:p>
          <a:p>
            <a:pPr marL="0" indent="0">
              <a:spcBef>
                <a:spcPct val="0"/>
              </a:spcBef>
              <a:defRPr/>
            </a:pPr>
            <a:r>
              <a:rPr lang="en-GB" sz="800" b="1" u="sng" dirty="0">
                <a:solidFill>
                  <a:schemeClr val="bg1"/>
                </a:solidFill>
                <a:latin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https://www.nisra.gov.uk/statistics/deprivation/northern-ireland-multiple-deprivation-measure-2017-nimdm2017</a:t>
            </a:r>
            <a:endParaRPr lang="en-GB" sz="800" dirty="0">
              <a:solidFill>
                <a:schemeClr val="bg1"/>
              </a:solidFill>
              <a:latin typeface="Calibri" panose="020F0502020204030204" pitchFamily="34" charset="0"/>
              <a:cs typeface="Calibri" panose="020F0502020204030204" pitchFamily="34" charset="0"/>
            </a:endParaRPr>
          </a:p>
          <a:p>
            <a:pPr marL="0" indent="0">
              <a:spcBef>
                <a:spcPts val="0"/>
              </a:spcBef>
              <a:buFont typeface="Wingdings" pitchFamily="84" charset="2"/>
              <a:buNone/>
              <a:defRPr/>
            </a:pPr>
            <a:endParaRPr lang="en-GB" altLang="en-US" sz="800" dirty="0">
              <a:solidFill>
                <a:srgbClr val="002060"/>
              </a:solidFill>
              <a:latin typeface="Calibri" pitchFamily="34" charset="0"/>
              <a:cs typeface="Calibri" pitchFamily="34" charset="0"/>
            </a:endParaRPr>
          </a:p>
        </p:txBody>
      </p:sp>
      <p:pic>
        <p:nvPicPr>
          <p:cNvPr id="3" name="Picture 2">
            <a:extLst>
              <a:ext uri="{FF2B5EF4-FFF2-40B4-BE49-F238E27FC236}">
                <a16:creationId xmlns:a16="http://schemas.microsoft.com/office/drawing/2014/main" id="{804AD20E-C053-4BAE-857C-098975032852}"/>
              </a:ext>
            </a:extLst>
          </p:cNvPr>
          <p:cNvPicPr>
            <a:picLocks noChangeAspect="1"/>
          </p:cNvPicPr>
          <p:nvPr/>
        </p:nvPicPr>
        <p:blipFill>
          <a:blip r:embed="rId3"/>
          <a:stretch>
            <a:fillRect/>
          </a:stretch>
        </p:blipFill>
        <p:spPr>
          <a:xfrm>
            <a:off x="518143" y="1116738"/>
            <a:ext cx="8100392" cy="3394252"/>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a:extLst>
              <a:ext uri="{FF2B5EF4-FFF2-40B4-BE49-F238E27FC236}">
                <a16:creationId xmlns:a16="http://schemas.microsoft.com/office/drawing/2014/main" id="{919F0C76-F3A4-4852-BEC3-02E51F0261C4}"/>
              </a:ext>
            </a:extLst>
          </p:cNvPr>
          <p:cNvSpPr txBox="1">
            <a:spLocks/>
          </p:cNvSpPr>
          <p:nvPr/>
        </p:nvSpPr>
        <p:spPr bwMode="auto">
          <a:xfrm>
            <a:off x="684213" y="2133600"/>
            <a:ext cx="7775575"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0" indent="0" algn="ctr" rtl="0" eaLnBrk="0" fontAlgn="base" hangingPunct="0">
              <a:spcBef>
                <a:spcPct val="20000"/>
              </a:spcBef>
              <a:spcAft>
                <a:spcPct val="0"/>
              </a:spcAft>
              <a:buClr>
                <a:srgbClr val="00A8CA"/>
              </a:buClr>
              <a:buSzPct val="65000"/>
              <a:buFont typeface="Wingdings" panose="05000000000000000000" pitchFamily="2" charset="2"/>
              <a:buNone/>
              <a:defRPr sz="3000">
                <a:solidFill>
                  <a:schemeClr val="bg2"/>
                </a:solidFill>
                <a:latin typeface="+mn-lt"/>
                <a:ea typeface="+mn-ea"/>
                <a:cs typeface="+mn-cs"/>
              </a:defRPr>
            </a:lvl1pPr>
            <a:lvl2pPr marL="457200" indent="0" algn="ctr" rtl="0" eaLnBrk="0" fontAlgn="base" hangingPunct="0">
              <a:spcBef>
                <a:spcPct val="20000"/>
              </a:spcBef>
              <a:spcAft>
                <a:spcPct val="0"/>
              </a:spcAft>
              <a:buClr>
                <a:schemeClr val="tx1"/>
              </a:buClr>
              <a:buSzPct val="90000"/>
              <a:buNone/>
              <a:defRPr sz="2400">
                <a:solidFill>
                  <a:schemeClr val="bg2"/>
                </a:solidFill>
                <a:latin typeface="+mn-lt"/>
              </a:defRPr>
            </a:lvl2pPr>
            <a:lvl3pPr marL="914400" indent="0" algn="ctr" rtl="0" eaLnBrk="0" fontAlgn="base" hangingPunct="0">
              <a:spcBef>
                <a:spcPct val="20000"/>
              </a:spcBef>
              <a:spcAft>
                <a:spcPct val="0"/>
              </a:spcAft>
              <a:buClr>
                <a:schemeClr val="accent1"/>
              </a:buClr>
              <a:buSzPct val="60000"/>
              <a:buFont typeface="Wingdings" panose="05000000000000000000" pitchFamily="2" charset="2"/>
              <a:buNone/>
              <a:defRPr sz="2000">
                <a:solidFill>
                  <a:schemeClr val="bg2"/>
                </a:solidFill>
                <a:latin typeface="+mn-lt"/>
              </a:defRPr>
            </a:lvl3pPr>
            <a:lvl4pPr marL="1371600" indent="0" algn="ctr" rtl="0" eaLnBrk="0" fontAlgn="base" hangingPunct="0">
              <a:spcBef>
                <a:spcPct val="20000"/>
              </a:spcBef>
              <a:spcAft>
                <a:spcPct val="0"/>
              </a:spcAft>
              <a:buClr>
                <a:schemeClr val="tx1"/>
              </a:buClr>
              <a:buNone/>
              <a:defRPr sz="2000">
                <a:solidFill>
                  <a:schemeClr val="bg2"/>
                </a:solidFill>
                <a:latin typeface="+mn-lt"/>
              </a:defRPr>
            </a:lvl4pPr>
            <a:lvl5pPr marL="1828800" indent="0" algn="ctr" rtl="0" eaLnBrk="0" fontAlgn="base" hangingPunct="0">
              <a:spcBef>
                <a:spcPct val="20000"/>
              </a:spcBef>
              <a:spcAft>
                <a:spcPct val="0"/>
              </a:spcAft>
              <a:buClr>
                <a:schemeClr val="accent1"/>
              </a:buClr>
              <a:buNone/>
              <a:defRPr sz="2000">
                <a:solidFill>
                  <a:schemeClr val="bg2"/>
                </a:solidFill>
                <a:latin typeface="+mn-lt"/>
              </a:defRPr>
            </a:lvl5pPr>
            <a:lvl6pPr marL="2286000" indent="0" algn="ctr" rtl="0" fontAlgn="base">
              <a:spcBef>
                <a:spcPct val="20000"/>
              </a:spcBef>
              <a:spcAft>
                <a:spcPct val="0"/>
              </a:spcAft>
              <a:buClr>
                <a:schemeClr val="accent1"/>
              </a:buClr>
              <a:buNone/>
              <a:defRPr sz="2000">
                <a:solidFill>
                  <a:schemeClr val="bg2"/>
                </a:solidFill>
                <a:latin typeface="+mn-lt"/>
              </a:defRPr>
            </a:lvl6pPr>
            <a:lvl7pPr marL="2743200" indent="0" algn="ctr" rtl="0" fontAlgn="base">
              <a:spcBef>
                <a:spcPct val="20000"/>
              </a:spcBef>
              <a:spcAft>
                <a:spcPct val="0"/>
              </a:spcAft>
              <a:buClr>
                <a:schemeClr val="accent1"/>
              </a:buClr>
              <a:buNone/>
              <a:defRPr sz="2000">
                <a:solidFill>
                  <a:schemeClr val="bg2"/>
                </a:solidFill>
                <a:latin typeface="+mn-lt"/>
              </a:defRPr>
            </a:lvl7pPr>
            <a:lvl8pPr marL="3200400" indent="0" algn="ctr" rtl="0" fontAlgn="base">
              <a:spcBef>
                <a:spcPct val="20000"/>
              </a:spcBef>
              <a:spcAft>
                <a:spcPct val="0"/>
              </a:spcAft>
              <a:buClr>
                <a:schemeClr val="accent1"/>
              </a:buClr>
              <a:buNone/>
              <a:defRPr sz="2000">
                <a:solidFill>
                  <a:schemeClr val="bg2"/>
                </a:solidFill>
                <a:latin typeface="+mn-lt"/>
              </a:defRPr>
            </a:lvl8pPr>
            <a:lvl9pPr marL="3657600" indent="0" algn="ctr" rtl="0" fontAlgn="base">
              <a:spcBef>
                <a:spcPct val="20000"/>
              </a:spcBef>
              <a:spcAft>
                <a:spcPct val="0"/>
              </a:spcAft>
              <a:buClr>
                <a:schemeClr val="accent1"/>
              </a:buClr>
              <a:buNone/>
              <a:defRPr sz="2000">
                <a:solidFill>
                  <a:schemeClr val="bg2"/>
                </a:solidFill>
                <a:latin typeface="+mn-lt"/>
              </a:defRPr>
            </a:lvl9pPr>
          </a:lstStyle>
          <a:p>
            <a:pPr>
              <a:defRPr/>
            </a:pPr>
            <a:r>
              <a:rPr lang="en-GB" sz="2800" b="1" kern="0" dirty="0">
                <a:solidFill>
                  <a:schemeClr val="bg1">
                    <a:lumMod val="75000"/>
                  </a:schemeClr>
                </a:solidFill>
              </a:rPr>
              <a:t>COVID-19</a:t>
            </a:r>
          </a:p>
          <a:p>
            <a:pPr>
              <a:defRPr/>
            </a:pPr>
            <a:endParaRPr lang="en-GB" sz="1800" kern="0" dirty="0">
              <a:solidFill>
                <a:schemeClr val="bg1">
                  <a:lumMod val="75000"/>
                </a:schemeClr>
              </a:solidFill>
            </a:endParaRPr>
          </a:p>
          <a:p>
            <a:pPr>
              <a:defRPr/>
            </a:pPr>
            <a:r>
              <a:rPr lang="en-GB" sz="1800" b="1" kern="0" dirty="0">
                <a:solidFill>
                  <a:schemeClr val="bg1">
                    <a:lumMod val="75000"/>
                  </a:schemeClr>
                </a:solidFill>
              </a:rPr>
              <a:t>Note that some data within this presentation will be </a:t>
            </a:r>
          </a:p>
          <a:p>
            <a:pPr>
              <a:defRPr/>
            </a:pPr>
            <a:r>
              <a:rPr lang="en-GB" sz="1800" b="1" kern="0" dirty="0">
                <a:solidFill>
                  <a:schemeClr val="bg1">
                    <a:lumMod val="75000"/>
                  </a:schemeClr>
                </a:solidFill>
              </a:rPr>
              <a:t>impacted by the COVID-19 pandemic </a:t>
            </a:r>
          </a:p>
          <a:p>
            <a:pPr>
              <a:defRPr/>
            </a:pPr>
            <a:r>
              <a:rPr lang="en-GB" sz="1800" b="1" kern="0" dirty="0">
                <a:solidFill>
                  <a:schemeClr val="bg1">
                    <a:lumMod val="75000"/>
                  </a:schemeClr>
                </a:solidFill>
              </a:rPr>
              <a:t>and should be interpreted with a degree of caution.</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a:extLst>
              <a:ext uri="{FF2B5EF4-FFF2-40B4-BE49-F238E27FC236}">
                <a16:creationId xmlns:a16="http://schemas.microsoft.com/office/drawing/2014/main" id="{A6A9BF4E-A49E-4210-9B98-5315AC10F910}"/>
              </a:ext>
            </a:extLst>
          </p:cNvPr>
          <p:cNvSpPr>
            <a:spLocks noGrp="1" noChangeArrowheads="1"/>
          </p:cNvSpPr>
          <p:nvPr>
            <p:ph type="title"/>
          </p:nvPr>
        </p:nvSpPr>
        <p:spPr>
          <a:xfrm>
            <a:off x="0" y="333375"/>
            <a:ext cx="9144000" cy="647700"/>
          </a:xfrm>
        </p:spPr>
        <p:txBody>
          <a:bodyPr/>
          <a:lstStyle/>
          <a:p>
            <a:pPr algn="ctr"/>
            <a:r>
              <a:rPr lang="en-GB" altLang="en-US" sz="3600" dirty="0"/>
              <a:t>Maternal Body Mass Index (BMI)</a:t>
            </a:r>
          </a:p>
        </p:txBody>
      </p:sp>
      <p:sp>
        <p:nvSpPr>
          <p:cNvPr id="12291" name="Content Placeholder 2">
            <a:extLst>
              <a:ext uri="{FF2B5EF4-FFF2-40B4-BE49-F238E27FC236}">
                <a16:creationId xmlns:a16="http://schemas.microsoft.com/office/drawing/2014/main" id="{1A3F27EA-14BC-48F0-A60C-17EE68906B05}"/>
              </a:ext>
            </a:extLst>
          </p:cNvPr>
          <p:cNvSpPr>
            <a:spLocks noGrp="1"/>
          </p:cNvSpPr>
          <p:nvPr>
            <p:ph idx="1"/>
          </p:nvPr>
        </p:nvSpPr>
        <p:spPr>
          <a:xfrm>
            <a:off x="6804024" y="1268412"/>
            <a:ext cx="2016447" cy="4608859"/>
          </a:xfrm>
          <a:extLst/>
        </p:spPr>
        <p:txBody>
          <a:bodyPr/>
          <a:lstStyle/>
          <a:p>
            <a:pPr marL="0" indent="0">
              <a:spcBef>
                <a:spcPts val="0"/>
              </a:spcBef>
              <a:buFont typeface="Wingdings" pitchFamily="84" charset="2"/>
              <a:buNone/>
              <a:defRPr/>
            </a:pPr>
            <a:r>
              <a:rPr lang="en-GB" altLang="en-US" sz="1350" dirty="0">
                <a:solidFill>
                  <a:srgbClr val="002060"/>
                </a:solidFill>
                <a:latin typeface="Calibri" panose="020F0502020204030204" pitchFamily="34" charset="0"/>
                <a:cs typeface="Calibri" panose="020F0502020204030204" pitchFamily="34" charset="0"/>
              </a:rPr>
              <a:t>2019/20 – 2023/24:</a:t>
            </a:r>
          </a:p>
          <a:p>
            <a:pPr marL="285750" indent="-285750">
              <a:spcBef>
                <a:spcPts val="0"/>
              </a:spcBef>
              <a:buFont typeface="Arial" panose="020B0604020202020204" pitchFamily="34" charset="0"/>
              <a:buChar char="•"/>
              <a:defRPr/>
            </a:pPr>
            <a:r>
              <a:rPr lang="en-GB" altLang="en-US" sz="1350" dirty="0">
                <a:solidFill>
                  <a:srgbClr val="002060"/>
                </a:solidFill>
                <a:latin typeface="Calibri" panose="020F0502020204030204" pitchFamily="34" charset="0"/>
                <a:cs typeface="Calibri" panose="020F0502020204030204" pitchFamily="34" charset="0"/>
              </a:rPr>
              <a:t>Figures show that a larger proportion of women (who booked at ≤ 14 weeks gestation) with a higher BMI; were more likely to have a larger baby, deliver by Caesarean Section and were less likely to breastfeed.</a:t>
            </a:r>
          </a:p>
          <a:p>
            <a:pPr marL="285750" indent="-285750">
              <a:spcBef>
                <a:spcPts val="0"/>
              </a:spcBef>
              <a:buFont typeface="Arial" panose="020B0604020202020204" pitchFamily="34" charset="0"/>
              <a:buChar char="•"/>
              <a:defRPr/>
            </a:pPr>
            <a:endParaRPr lang="en-GB" altLang="en-US" sz="1350" dirty="0">
              <a:solidFill>
                <a:srgbClr val="002060"/>
              </a:solidFill>
              <a:latin typeface="Calibri" panose="020F0502020204030204" pitchFamily="34" charset="0"/>
              <a:cs typeface="Calibri" panose="020F0502020204030204" pitchFamily="34" charset="0"/>
            </a:endParaRPr>
          </a:p>
          <a:p>
            <a:pPr marL="285750" indent="-285750">
              <a:spcBef>
                <a:spcPts val="0"/>
              </a:spcBef>
              <a:buFont typeface="Arial" panose="020B0604020202020204" pitchFamily="34" charset="0"/>
              <a:buChar char="•"/>
              <a:defRPr/>
            </a:pPr>
            <a:r>
              <a:rPr lang="en-GB" altLang="en-US" sz="1350" dirty="0">
                <a:solidFill>
                  <a:srgbClr val="002060"/>
                </a:solidFill>
                <a:latin typeface="Calibri" panose="020F0502020204030204" pitchFamily="34" charset="0"/>
                <a:cs typeface="Calibri" panose="020F0502020204030204" pitchFamily="34" charset="0"/>
              </a:rPr>
              <a:t>A higher proportion of women who smoke were more likely to be underweight.</a:t>
            </a:r>
          </a:p>
          <a:p>
            <a:pPr marL="0" indent="0">
              <a:spcBef>
                <a:spcPts val="0"/>
              </a:spcBef>
              <a:buFont typeface="Wingdings" pitchFamily="84" charset="2"/>
              <a:buNone/>
              <a:defRPr/>
            </a:pPr>
            <a:endParaRPr lang="en-GB" sz="800" b="1" dirty="0">
              <a:solidFill>
                <a:srgbClr val="002060"/>
              </a:solidFill>
              <a:latin typeface="Calibri" panose="020F0502020204030204" pitchFamily="34" charset="0"/>
              <a:cs typeface="Calibri" panose="020F0502020204030204" pitchFamily="34" charset="0"/>
            </a:endParaRPr>
          </a:p>
          <a:p>
            <a:pPr marL="0" indent="0">
              <a:spcBef>
                <a:spcPts val="0"/>
              </a:spcBef>
              <a:defRPr/>
            </a:pPr>
            <a:r>
              <a:rPr lang="en-GB" sz="800" b="1" dirty="0">
                <a:solidFill>
                  <a:srgbClr val="002060"/>
                </a:solidFill>
                <a:latin typeface="Calibri" panose="020F0502020204030204" pitchFamily="34" charset="0"/>
                <a:cs typeface="Calibri" panose="020F0502020204030204" pitchFamily="34" charset="0"/>
              </a:rPr>
              <a:t>Data table 7.4</a:t>
            </a:r>
          </a:p>
          <a:p>
            <a:pPr marL="0" indent="0">
              <a:spcBef>
                <a:spcPct val="0"/>
              </a:spcBef>
              <a:defRPr/>
            </a:pPr>
            <a:r>
              <a:rPr lang="en-GB" altLang="en-US" sz="800" b="1" dirty="0">
                <a:solidFill>
                  <a:srgbClr val="002060"/>
                </a:solidFill>
                <a:latin typeface="Calibri" pitchFamily="34" charset="0"/>
                <a:cs typeface="Calibri" pitchFamily="34" charset="0"/>
              </a:rPr>
              <a:t>Source: NI Maternity System</a:t>
            </a:r>
          </a:p>
        </p:txBody>
      </p:sp>
      <p:pic>
        <p:nvPicPr>
          <p:cNvPr id="2" name="Picture 1">
            <a:extLst>
              <a:ext uri="{FF2B5EF4-FFF2-40B4-BE49-F238E27FC236}">
                <a16:creationId xmlns:a16="http://schemas.microsoft.com/office/drawing/2014/main" id="{EB16BC52-2E6D-4C61-B79F-E8D23BE6B17D}"/>
              </a:ext>
            </a:extLst>
          </p:cNvPr>
          <p:cNvPicPr>
            <a:picLocks noChangeAspect="1"/>
          </p:cNvPicPr>
          <p:nvPr/>
        </p:nvPicPr>
        <p:blipFill>
          <a:blip r:embed="rId2"/>
          <a:stretch>
            <a:fillRect/>
          </a:stretch>
        </p:blipFill>
        <p:spPr>
          <a:xfrm>
            <a:off x="360041" y="1268412"/>
            <a:ext cx="6443983" cy="3352271"/>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8B37277A-EE66-4975-A292-1C248895F69A}"/>
              </a:ext>
            </a:extLst>
          </p:cNvPr>
          <p:cNvSpPr txBox="1">
            <a:spLocks noChangeArrowheads="1"/>
          </p:cNvSpPr>
          <p:nvPr/>
        </p:nvSpPr>
        <p:spPr bwMode="auto">
          <a:xfrm>
            <a:off x="0" y="116632"/>
            <a:ext cx="91440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anchor="ctr" anchorCtr="0" compatLnSpc="1">
            <a:prstTxWarp prst="textNoShape">
              <a:avLst/>
            </a:prstTxWarp>
          </a:bodyPr>
          <a:lstStyle>
            <a:lvl1pPr algn="l" rtl="0" eaLnBrk="0" fontAlgn="base" hangingPunct="0">
              <a:spcBef>
                <a:spcPct val="0"/>
              </a:spcBef>
              <a:spcAft>
                <a:spcPct val="0"/>
              </a:spcAft>
              <a:defRPr sz="4000" b="1">
                <a:solidFill>
                  <a:srgbClr val="00B5CC"/>
                </a:solidFill>
                <a:latin typeface="+mj-lt"/>
                <a:ea typeface="+mj-ea"/>
                <a:cs typeface="+mj-cs"/>
              </a:defRPr>
            </a:lvl1pPr>
            <a:lvl2pPr algn="l" rtl="0" eaLnBrk="0" fontAlgn="base" hangingPunct="0">
              <a:spcBef>
                <a:spcPct val="0"/>
              </a:spcBef>
              <a:spcAft>
                <a:spcPct val="0"/>
              </a:spcAft>
              <a:defRPr sz="4000" b="1">
                <a:solidFill>
                  <a:srgbClr val="00B5CC"/>
                </a:solidFill>
                <a:latin typeface="Arial" charset="0"/>
              </a:defRPr>
            </a:lvl2pPr>
            <a:lvl3pPr algn="l" rtl="0" eaLnBrk="0" fontAlgn="base" hangingPunct="0">
              <a:spcBef>
                <a:spcPct val="0"/>
              </a:spcBef>
              <a:spcAft>
                <a:spcPct val="0"/>
              </a:spcAft>
              <a:defRPr sz="4000" b="1">
                <a:solidFill>
                  <a:srgbClr val="00B5CC"/>
                </a:solidFill>
                <a:latin typeface="Arial" charset="0"/>
              </a:defRPr>
            </a:lvl3pPr>
            <a:lvl4pPr algn="l" rtl="0" eaLnBrk="0" fontAlgn="base" hangingPunct="0">
              <a:spcBef>
                <a:spcPct val="0"/>
              </a:spcBef>
              <a:spcAft>
                <a:spcPct val="0"/>
              </a:spcAft>
              <a:defRPr sz="4000" b="1">
                <a:solidFill>
                  <a:srgbClr val="00B5CC"/>
                </a:solidFill>
                <a:latin typeface="Arial" charset="0"/>
              </a:defRPr>
            </a:lvl4pPr>
            <a:lvl5pPr algn="l" rtl="0" eaLnBrk="0" fontAlgn="base" hangingPunct="0">
              <a:spcBef>
                <a:spcPct val="0"/>
              </a:spcBef>
              <a:spcAft>
                <a:spcPct val="0"/>
              </a:spcAft>
              <a:defRPr sz="4000" b="1">
                <a:solidFill>
                  <a:srgbClr val="00B5CC"/>
                </a:solidFill>
                <a:latin typeface="Arial" charset="0"/>
              </a:defRPr>
            </a:lvl5pPr>
            <a:lvl6pPr marL="457200" algn="l" rtl="0" fontAlgn="base">
              <a:spcBef>
                <a:spcPct val="0"/>
              </a:spcBef>
              <a:spcAft>
                <a:spcPct val="0"/>
              </a:spcAft>
              <a:defRPr sz="4000" b="1">
                <a:solidFill>
                  <a:srgbClr val="00B5CC"/>
                </a:solidFill>
                <a:latin typeface="Arial" charset="0"/>
              </a:defRPr>
            </a:lvl6pPr>
            <a:lvl7pPr marL="914400" algn="l" rtl="0" fontAlgn="base">
              <a:spcBef>
                <a:spcPct val="0"/>
              </a:spcBef>
              <a:spcAft>
                <a:spcPct val="0"/>
              </a:spcAft>
              <a:defRPr sz="4000" b="1">
                <a:solidFill>
                  <a:srgbClr val="00B5CC"/>
                </a:solidFill>
                <a:latin typeface="Arial" charset="0"/>
              </a:defRPr>
            </a:lvl7pPr>
            <a:lvl8pPr marL="1371600" algn="l" rtl="0" fontAlgn="base">
              <a:spcBef>
                <a:spcPct val="0"/>
              </a:spcBef>
              <a:spcAft>
                <a:spcPct val="0"/>
              </a:spcAft>
              <a:defRPr sz="4000" b="1">
                <a:solidFill>
                  <a:srgbClr val="00B5CC"/>
                </a:solidFill>
                <a:latin typeface="Arial" charset="0"/>
              </a:defRPr>
            </a:lvl8pPr>
            <a:lvl9pPr marL="1828800" algn="l" rtl="0" fontAlgn="base">
              <a:spcBef>
                <a:spcPct val="0"/>
              </a:spcBef>
              <a:spcAft>
                <a:spcPct val="0"/>
              </a:spcAft>
              <a:defRPr sz="4000" b="1">
                <a:solidFill>
                  <a:srgbClr val="00B5CC"/>
                </a:solidFill>
                <a:latin typeface="Arial" charset="0"/>
              </a:defRPr>
            </a:lvl9pPr>
          </a:lstStyle>
          <a:p>
            <a:pPr algn="ctr"/>
            <a:r>
              <a:rPr lang="en-GB" altLang="en-US" sz="3600" kern="0" dirty="0"/>
              <a:t>Maternal Body Mass Index (BMI)</a:t>
            </a:r>
          </a:p>
        </p:txBody>
      </p:sp>
      <p:pic>
        <p:nvPicPr>
          <p:cNvPr id="5" name="Picture 4">
            <a:extLst>
              <a:ext uri="{FF2B5EF4-FFF2-40B4-BE49-F238E27FC236}">
                <a16:creationId xmlns:a16="http://schemas.microsoft.com/office/drawing/2014/main" id="{903D6AB8-E8A3-4E55-B60D-E6B10E8EBCBE}"/>
              </a:ext>
            </a:extLst>
          </p:cNvPr>
          <p:cNvPicPr/>
          <p:nvPr/>
        </p:nvPicPr>
        <p:blipFill rotWithShape="1">
          <a:blip r:embed="rId2">
            <a:extLst>
              <a:ext uri="{28A0092B-C50C-407E-A947-70E740481C1C}">
                <a14:useLocalDpi xmlns:a14="http://schemas.microsoft.com/office/drawing/2010/main" val="0"/>
              </a:ext>
            </a:extLst>
          </a:blip>
          <a:srcRect l="1223" t="1598" r="1153" b="1605"/>
          <a:stretch/>
        </p:blipFill>
        <p:spPr bwMode="auto">
          <a:xfrm>
            <a:off x="934580" y="836712"/>
            <a:ext cx="7274839" cy="4854306"/>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9039571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a:extLst>
              <a:ext uri="{FF2B5EF4-FFF2-40B4-BE49-F238E27FC236}">
                <a16:creationId xmlns:a16="http://schemas.microsoft.com/office/drawing/2014/main" id="{7C575023-DA23-46C7-9A05-1FF9294462CE}"/>
              </a:ext>
            </a:extLst>
          </p:cNvPr>
          <p:cNvSpPr>
            <a:spLocks noGrp="1" noChangeArrowheads="1"/>
          </p:cNvSpPr>
          <p:nvPr>
            <p:ph type="title"/>
          </p:nvPr>
        </p:nvSpPr>
        <p:spPr>
          <a:xfrm>
            <a:off x="0" y="333375"/>
            <a:ext cx="9144000" cy="647700"/>
          </a:xfrm>
        </p:spPr>
        <p:txBody>
          <a:bodyPr/>
          <a:lstStyle/>
          <a:p>
            <a:pPr algn="ctr"/>
            <a:r>
              <a:rPr lang="en-GB" altLang="en-US" sz="3600" dirty="0"/>
              <a:t>Method of Delivery</a:t>
            </a:r>
          </a:p>
        </p:txBody>
      </p:sp>
      <p:sp>
        <p:nvSpPr>
          <p:cNvPr id="13315" name="Content Placeholder 2">
            <a:extLst>
              <a:ext uri="{FF2B5EF4-FFF2-40B4-BE49-F238E27FC236}">
                <a16:creationId xmlns:a16="http://schemas.microsoft.com/office/drawing/2014/main" id="{EFDE9070-B7E9-41AC-A660-B67C0840AFA7}"/>
              </a:ext>
            </a:extLst>
          </p:cNvPr>
          <p:cNvSpPr>
            <a:spLocks noGrp="1"/>
          </p:cNvSpPr>
          <p:nvPr>
            <p:ph idx="1"/>
          </p:nvPr>
        </p:nvSpPr>
        <p:spPr>
          <a:xfrm>
            <a:off x="539750" y="3613150"/>
            <a:ext cx="2808288" cy="2344738"/>
          </a:xfrm>
          <a:extLst/>
        </p:spPr>
        <p:txBody>
          <a:bodyPr/>
          <a:lstStyle/>
          <a:p>
            <a:pPr marL="0" indent="0">
              <a:spcBef>
                <a:spcPts val="0"/>
              </a:spcBef>
              <a:buFont typeface="Wingdings" pitchFamily="84" charset="2"/>
              <a:buNone/>
              <a:defRPr/>
            </a:pPr>
            <a:r>
              <a:rPr lang="en-GB" altLang="en-US" sz="1350" dirty="0">
                <a:solidFill>
                  <a:srgbClr val="002060"/>
                </a:solidFill>
                <a:latin typeface="Calibri" pitchFamily="34" charset="0"/>
                <a:cs typeface="Calibri" pitchFamily="34" charset="0"/>
              </a:rPr>
              <a:t>2023/24:</a:t>
            </a:r>
          </a:p>
          <a:p>
            <a:pPr marL="285750" indent="-285750">
              <a:spcBef>
                <a:spcPts val="0"/>
              </a:spcBef>
              <a:buFont typeface="Arial" panose="020B0604020202020204" pitchFamily="34" charset="0"/>
              <a:buChar char="•"/>
              <a:defRPr/>
            </a:pPr>
            <a:r>
              <a:rPr lang="en-GB" altLang="en-US" sz="1350" dirty="0">
                <a:solidFill>
                  <a:srgbClr val="002060"/>
                </a:solidFill>
                <a:latin typeface="Calibri" pitchFamily="34" charset="0"/>
                <a:cs typeface="Calibri" pitchFamily="34" charset="0"/>
              </a:rPr>
              <a:t>% infants (single, live) born by Caesarean Section increased with age of mother from 25.5% of those aged under 20 years to 56.8% of those aged 40+.</a:t>
            </a:r>
          </a:p>
          <a:p>
            <a:pPr marL="0" indent="0">
              <a:spcBef>
                <a:spcPts val="0"/>
              </a:spcBef>
              <a:buFont typeface="Wingdings" pitchFamily="84" charset="2"/>
              <a:buNone/>
              <a:defRPr/>
            </a:pPr>
            <a:endParaRPr lang="en-GB" altLang="en-US" sz="800" b="1" dirty="0">
              <a:solidFill>
                <a:srgbClr val="002060"/>
              </a:solidFill>
              <a:latin typeface="Calibri" pitchFamily="34" charset="0"/>
              <a:cs typeface="Calibri" pitchFamily="34" charset="0"/>
            </a:endParaRPr>
          </a:p>
          <a:p>
            <a:pPr marL="0" indent="0">
              <a:spcBef>
                <a:spcPts val="0"/>
              </a:spcBef>
              <a:defRPr/>
            </a:pPr>
            <a:r>
              <a:rPr lang="en-GB" sz="800" b="1" dirty="0">
                <a:solidFill>
                  <a:srgbClr val="002060"/>
                </a:solidFill>
                <a:latin typeface="Calibri" pitchFamily="34" charset="0"/>
                <a:cs typeface="Calibri" pitchFamily="34" charset="0"/>
              </a:rPr>
              <a:t>Data tables 8.2 and 8.3</a:t>
            </a:r>
          </a:p>
          <a:p>
            <a:pPr marL="0" indent="0">
              <a:spcBef>
                <a:spcPct val="0"/>
              </a:spcBef>
              <a:defRPr/>
            </a:pPr>
            <a:r>
              <a:rPr lang="en-GB" altLang="en-US" sz="800" b="1" dirty="0">
                <a:solidFill>
                  <a:srgbClr val="002060"/>
                </a:solidFill>
                <a:latin typeface="Calibri" pitchFamily="34" charset="0"/>
                <a:cs typeface="Calibri" pitchFamily="34" charset="0"/>
              </a:rPr>
              <a:t>Source: NI Maternity System</a:t>
            </a:r>
          </a:p>
          <a:p>
            <a:pPr marL="0" indent="0">
              <a:spcBef>
                <a:spcPct val="0"/>
              </a:spcBef>
              <a:defRPr/>
            </a:pPr>
            <a:r>
              <a:rPr lang="en-GB" altLang="en-US" sz="800" b="1" dirty="0">
                <a:solidFill>
                  <a:srgbClr val="002060"/>
                </a:solidFill>
                <a:latin typeface="Calibri" pitchFamily="34" charset="0"/>
                <a:cs typeface="Calibri" pitchFamily="34" charset="0"/>
              </a:rPr>
              <a:t>Source: </a:t>
            </a:r>
            <a:r>
              <a:rPr lang="en-GB" sz="800" b="1" dirty="0">
                <a:solidFill>
                  <a:srgbClr val="002060"/>
                </a:solidFill>
                <a:latin typeface="Calibri" pitchFamily="34" charset="0"/>
                <a:cs typeface="Calibri" pitchFamily="34" charset="0"/>
              </a:rPr>
              <a:t>Northern Ireland Statistics and Research Agency</a:t>
            </a:r>
            <a:r>
              <a:rPr lang="en-GB" altLang="en-US" sz="800" b="1" dirty="0">
                <a:solidFill>
                  <a:srgbClr val="002060"/>
                </a:solidFill>
                <a:latin typeface="Calibri" pitchFamily="34" charset="0"/>
                <a:cs typeface="Calibri" pitchFamily="34" charset="0"/>
              </a:rPr>
              <a:t>, NI Multiple Deprivation Measure 2017 </a:t>
            </a:r>
            <a:r>
              <a:rPr lang="en-GB" sz="800" b="1" u="sng" dirty="0">
                <a:solidFill>
                  <a:schemeClr val="bg1"/>
                </a:solidFill>
                <a:latin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https://www.nisra.gov.uk/statistics/deprivation/northern-ireland-multiple-deprivation-measure-2017-nimdm2017</a:t>
            </a:r>
            <a:endParaRPr lang="en-GB" sz="800" dirty="0">
              <a:solidFill>
                <a:schemeClr val="bg1"/>
              </a:solidFill>
              <a:latin typeface="Calibri" panose="020F0502020204030204" pitchFamily="34" charset="0"/>
              <a:cs typeface="Calibri" panose="020F0502020204030204" pitchFamily="34" charset="0"/>
            </a:endParaRPr>
          </a:p>
          <a:p>
            <a:pPr marL="0" indent="0">
              <a:spcBef>
                <a:spcPts val="0"/>
              </a:spcBef>
              <a:buFont typeface="Wingdings" pitchFamily="84" charset="2"/>
              <a:buNone/>
              <a:defRPr/>
            </a:pPr>
            <a:endParaRPr lang="en-GB" altLang="en-US" sz="800" dirty="0">
              <a:solidFill>
                <a:srgbClr val="002060"/>
              </a:solidFill>
              <a:latin typeface="Calibri" pitchFamily="34" charset="0"/>
              <a:cs typeface="Calibri" pitchFamily="34" charset="0"/>
            </a:endParaRPr>
          </a:p>
          <a:p>
            <a:pPr marL="0" indent="0">
              <a:spcBef>
                <a:spcPts val="0"/>
              </a:spcBef>
              <a:buFont typeface="Wingdings" pitchFamily="84" charset="2"/>
              <a:buNone/>
              <a:defRPr/>
            </a:pPr>
            <a:endParaRPr lang="en-GB" altLang="en-US" sz="1400" dirty="0">
              <a:solidFill>
                <a:srgbClr val="002060"/>
              </a:solidFill>
            </a:endParaRPr>
          </a:p>
        </p:txBody>
      </p:sp>
      <p:sp>
        <p:nvSpPr>
          <p:cNvPr id="6" name="Content Placeholder 2">
            <a:extLst>
              <a:ext uri="{FF2B5EF4-FFF2-40B4-BE49-F238E27FC236}">
                <a16:creationId xmlns:a16="http://schemas.microsoft.com/office/drawing/2014/main" id="{80A7AFF9-41B4-4A1D-8ECA-9FF5F4E8F6F8}"/>
              </a:ext>
            </a:extLst>
          </p:cNvPr>
          <p:cNvSpPr txBox="1">
            <a:spLocks/>
          </p:cNvSpPr>
          <p:nvPr/>
        </p:nvSpPr>
        <p:spPr bwMode="auto">
          <a:xfrm>
            <a:off x="5148064" y="982662"/>
            <a:ext cx="3672408" cy="25945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lr>
                <a:srgbClr val="00A8CA"/>
              </a:buClr>
              <a:buSzPct val="65000"/>
              <a:buFont typeface="Wingdings" panose="05000000000000000000" pitchFamily="2" charset="2"/>
              <a:defRPr sz="3000">
                <a:solidFill>
                  <a:schemeClr val="bg2"/>
                </a:solidFill>
                <a:latin typeface="+mn-lt"/>
                <a:ea typeface="+mn-ea"/>
                <a:cs typeface="+mn-cs"/>
              </a:defRPr>
            </a:lvl1pPr>
            <a:lvl2pPr marL="742950" indent="-285750" algn="l" rtl="0" eaLnBrk="0" fontAlgn="base" hangingPunct="0">
              <a:spcBef>
                <a:spcPct val="20000"/>
              </a:spcBef>
              <a:spcAft>
                <a:spcPct val="0"/>
              </a:spcAft>
              <a:buClr>
                <a:schemeClr val="tx1"/>
              </a:buClr>
              <a:buSzPct val="90000"/>
              <a:buChar char="–"/>
              <a:defRPr sz="2400">
                <a:solidFill>
                  <a:schemeClr val="bg2"/>
                </a:solidFill>
                <a:latin typeface="+mn-lt"/>
              </a:defRPr>
            </a:lvl2pPr>
            <a:lvl3pPr marL="1143000" indent="-228600" algn="l" rtl="0" eaLnBrk="0" fontAlgn="base" hangingPunct="0">
              <a:spcBef>
                <a:spcPct val="20000"/>
              </a:spcBef>
              <a:spcAft>
                <a:spcPct val="0"/>
              </a:spcAft>
              <a:buClr>
                <a:schemeClr val="accent1"/>
              </a:buClr>
              <a:buSzPct val="60000"/>
              <a:buFont typeface="Wingdings" panose="05000000000000000000" pitchFamily="2" charset="2"/>
              <a:buChar char="l"/>
              <a:defRPr sz="2000">
                <a:solidFill>
                  <a:schemeClr val="bg2"/>
                </a:solidFill>
                <a:latin typeface="+mn-lt"/>
              </a:defRPr>
            </a:lvl3pPr>
            <a:lvl4pPr marL="1562100" indent="-228600" algn="l" rtl="0" eaLnBrk="0" fontAlgn="base" hangingPunct="0">
              <a:spcBef>
                <a:spcPct val="20000"/>
              </a:spcBef>
              <a:spcAft>
                <a:spcPct val="0"/>
              </a:spcAft>
              <a:buClr>
                <a:schemeClr val="tx1"/>
              </a:buClr>
              <a:buChar char="–"/>
              <a:defRPr sz="2000">
                <a:solidFill>
                  <a:schemeClr val="bg2"/>
                </a:solidFill>
                <a:latin typeface="+mn-lt"/>
              </a:defRPr>
            </a:lvl4pPr>
            <a:lvl5pPr marL="1981200" indent="-228600" algn="l" rtl="0" eaLnBrk="0" fontAlgn="base" hangingPunct="0">
              <a:spcBef>
                <a:spcPct val="20000"/>
              </a:spcBef>
              <a:spcAft>
                <a:spcPct val="0"/>
              </a:spcAft>
              <a:buClr>
                <a:schemeClr val="accent1"/>
              </a:buClr>
              <a:buChar char="•"/>
              <a:defRPr sz="2000">
                <a:solidFill>
                  <a:schemeClr val="bg2"/>
                </a:solidFill>
                <a:latin typeface="+mn-lt"/>
              </a:defRPr>
            </a:lvl5pPr>
            <a:lvl6pPr marL="2438400" indent="-228600" algn="l" rtl="0" fontAlgn="base">
              <a:spcBef>
                <a:spcPct val="20000"/>
              </a:spcBef>
              <a:spcAft>
                <a:spcPct val="0"/>
              </a:spcAft>
              <a:buClr>
                <a:schemeClr val="accent1"/>
              </a:buClr>
              <a:buChar char="•"/>
              <a:defRPr sz="2000">
                <a:solidFill>
                  <a:schemeClr val="bg2"/>
                </a:solidFill>
                <a:latin typeface="+mn-lt"/>
              </a:defRPr>
            </a:lvl6pPr>
            <a:lvl7pPr marL="2895600" indent="-228600" algn="l" rtl="0" fontAlgn="base">
              <a:spcBef>
                <a:spcPct val="20000"/>
              </a:spcBef>
              <a:spcAft>
                <a:spcPct val="0"/>
              </a:spcAft>
              <a:buClr>
                <a:schemeClr val="accent1"/>
              </a:buClr>
              <a:buChar char="•"/>
              <a:defRPr sz="2000">
                <a:solidFill>
                  <a:schemeClr val="bg2"/>
                </a:solidFill>
                <a:latin typeface="+mn-lt"/>
              </a:defRPr>
            </a:lvl7pPr>
            <a:lvl8pPr marL="3352800" indent="-228600" algn="l" rtl="0" fontAlgn="base">
              <a:spcBef>
                <a:spcPct val="20000"/>
              </a:spcBef>
              <a:spcAft>
                <a:spcPct val="0"/>
              </a:spcAft>
              <a:buClr>
                <a:schemeClr val="accent1"/>
              </a:buClr>
              <a:buChar char="•"/>
              <a:defRPr sz="2000">
                <a:solidFill>
                  <a:schemeClr val="bg2"/>
                </a:solidFill>
                <a:latin typeface="+mn-lt"/>
              </a:defRPr>
            </a:lvl8pPr>
            <a:lvl9pPr marL="3810000" indent="-228600" algn="l" rtl="0" fontAlgn="base">
              <a:spcBef>
                <a:spcPct val="20000"/>
              </a:spcBef>
              <a:spcAft>
                <a:spcPct val="0"/>
              </a:spcAft>
              <a:buClr>
                <a:schemeClr val="accent1"/>
              </a:buClr>
              <a:buChar char="•"/>
              <a:defRPr sz="2000">
                <a:solidFill>
                  <a:schemeClr val="bg2"/>
                </a:solidFill>
                <a:latin typeface="+mn-lt"/>
              </a:defRPr>
            </a:lvl9pPr>
          </a:lstStyle>
          <a:p>
            <a:pPr marL="0" indent="0">
              <a:spcBef>
                <a:spcPts val="0"/>
              </a:spcBef>
              <a:buFont typeface="Wingdings" pitchFamily="84" charset="2"/>
              <a:buNone/>
              <a:defRPr/>
            </a:pPr>
            <a:r>
              <a:rPr lang="en-GB" altLang="en-US" sz="1350" kern="0" dirty="0">
                <a:solidFill>
                  <a:srgbClr val="002060"/>
                </a:solidFill>
                <a:latin typeface="Calibri" pitchFamily="34" charset="0"/>
                <a:cs typeface="Calibri" pitchFamily="34" charset="0"/>
              </a:rPr>
              <a:t>2023/24:</a:t>
            </a:r>
          </a:p>
          <a:p>
            <a:pPr marL="285750" indent="-285750">
              <a:spcBef>
                <a:spcPts val="0"/>
              </a:spcBef>
              <a:buFont typeface="Arial" panose="020B0604020202020204" pitchFamily="34" charset="0"/>
              <a:buChar char="•"/>
              <a:defRPr/>
            </a:pPr>
            <a:r>
              <a:rPr lang="en-GB" altLang="en-US" sz="1350" kern="0" dirty="0">
                <a:solidFill>
                  <a:srgbClr val="002060"/>
                </a:solidFill>
                <a:latin typeface="Calibri" pitchFamily="34" charset="0"/>
                <a:cs typeface="Calibri" pitchFamily="34" charset="0"/>
              </a:rPr>
              <a:t>39.9% of infants born by Caesarean Section (CS), 47.8% had a normal delivery, 12.3% had another type of delivery e.g. breech, forceps.</a:t>
            </a:r>
          </a:p>
          <a:p>
            <a:pPr marL="285750" indent="-285750">
              <a:spcBef>
                <a:spcPts val="0"/>
              </a:spcBef>
              <a:buFont typeface="Arial" panose="020B0604020202020204" pitchFamily="34" charset="0"/>
              <a:buChar char="•"/>
              <a:defRPr/>
            </a:pPr>
            <a:r>
              <a:rPr lang="en-GB" altLang="en-US" sz="1350" kern="0" dirty="0">
                <a:solidFill>
                  <a:srgbClr val="002060"/>
                </a:solidFill>
                <a:latin typeface="Calibri" pitchFamily="34" charset="0"/>
                <a:cs typeface="Calibri" pitchFamily="34" charset="0"/>
              </a:rPr>
              <a:t>Daisy Hill Hospital continues to have a much higher proportion of CS (48.2%).</a:t>
            </a:r>
          </a:p>
          <a:p>
            <a:pPr marL="285750" indent="-285750">
              <a:spcBef>
                <a:spcPts val="0"/>
              </a:spcBef>
              <a:buFont typeface="Arial" panose="020B0604020202020204" pitchFamily="34" charset="0"/>
              <a:buChar char="•"/>
              <a:defRPr/>
            </a:pPr>
            <a:r>
              <a:rPr lang="en-GB" altLang="en-US" sz="1350" kern="0" dirty="0">
                <a:solidFill>
                  <a:srgbClr val="002060"/>
                </a:solidFill>
                <a:latin typeface="Calibri" pitchFamily="34" charset="0"/>
                <a:cs typeface="Calibri" pitchFamily="34" charset="0"/>
              </a:rPr>
              <a:t>Slight difference in proportion of infants born by CS, by deprivation quintile.  37.7% of those born to mothers from the most deprived quintile, compared to 40.7% of those born to mothers from the least deprived quintile.</a:t>
            </a:r>
          </a:p>
          <a:p>
            <a:pPr marL="0" indent="0">
              <a:spcBef>
                <a:spcPts val="0"/>
              </a:spcBef>
              <a:buFont typeface="Wingdings" pitchFamily="84" charset="2"/>
              <a:buNone/>
              <a:defRPr/>
            </a:pPr>
            <a:endParaRPr lang="en-GB" altLang="en-US" sz="800" kern="0" dirty="0">
              <a:solidFill>
                <a:srgbClr val="002060"/>
              </a:solidFill>
              <a:latin typeface="Calibri" pitchFamily="34" charset="0"/>
              <a:cs typeface="Calibri" pitchFamily="34" charset="0"/>
            </a:endParaRPr>
          </a:p>
          <a:p>
            <a:pPr marL="0" indent="0">
              <a:spcBef>
                <a:spcPts val="0"/>
              </a:spcBef>
              <a:buFont typeface="Wingdings" pitchFamily="84" charset="2"/>
              <a:buNone/>
              <a:defRPr/>
            </a:pPr>
            <a:endParaRPr lang="en-GB" altLang="en-US" sz="1400" kern="0" dirty="0"/>
          </a:p>
        </p:txBody>
      </p:sp>
      <p:pic>
        <p:nvPicPr>
          <p:cNvPr id="4" name="Picture 3">
            <a:extLst>
              <a:ext uri="{FF2B5EF4-FFF2-40B4-BE49-F238E27FC236}">
                <a16:creationId xmlns:a16="http://schemas.microsoft.com/office/drawing/2014/main" id="{AD83E82B-8C82-43BB-9A04-3111A658423B}"/>
              </a:ext>
            </a:extLst>
          </p:cNvPr>
          <p:cNvPicPr>
            <a:picLocks noChangeAspect="1"/>
          </p:cNvPicPr>
          <p:nvPr/>
        </p:nvPicPr>
        <p:blipFill>
          <a:blip r:embed="rId3"/>
          <a:stretch>
            <a:fillRect/>
          </a:stretch>
        </p:blipFill>
        <p:spPr>
          <a:xfrm>
            <a:off x="281541" y="1048940"/>
            <a:ext cx="4839491" cy="2242448"/>
          </a:xfrm>
          <a:prstGeom prst="rect">
            <a:avLst/>
          </a:prstGeom>
        </p:spPr>
      </p:pic>
      <p:pic>
        <p:nvPicPr>
          <p:cNvPr id="5" name="Picture 4">
            <a:extLst>
              <a:ext uri="{FF2B5EF4-FFF2-40B4-BE49-F238E27FC236}">
                <a16:creationId xmlns:a16="http://schemas.microsoft.com/office/drawing/2014/main" id="{6F3CC3D2-04A8-4B7F-8629-9C90A9727185}"/>
              </a:ext>
            </a:extLst>
          </p:cNvPr>
          <p:cNvPicPr>
            <a:picLocks noChangeAspect="1"/>
          </p:cNvPicPr>
          <p:nvPr/>
        </p:nvPicPr>
        <p:blipFill>
          <a:blip r:embed="rId4"/>
          <a:stretch>
            <a:fillRect/>
          </a:stretch>
        </p:blipFill>
        <p:spPr>
          <a:xfrm>
            <a:off x="4097076" y="3566613"/>
            <a:ext cx="4507174" cy="2623844"/>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a:extLst>
              <a:ext uri="{FF2B5EF4-FFF2-40B4-BE49-F238E27FC236}">
                <a16:creationId xmlns:a16="http://schemas.microsoft.com/office/drawing/2014/main" id="{E9F5EAE5-F005-44AE-A6F2-4D2481232B46}"/>
              </a:ext>
            </a:extLst>
          </p:cNvPr>
          <p:cNvSpPr>
            <a:spLocks noGrp="1" noChangeArrowheads="1"/>
          </p:cNvSpPr>
          <p:nvPr>
            <p:ph type="title"/>
          </p:nvPr>
        </p:nvSpPr>
        <p:spPr>
          <a:xfrm>
            <a:off x="0" y="125008"/>
            <a:ext cx="9144000" cy="647700"/>
          </a:xfrm>
        </p:spPr>
        <p:txBody>
          <a:bodyPr/>
          <a:lstStyle/>
          <a:p>
            <a:pPr algn="ctr"/>
            <a:r>
              <a:rPr lang="en-GB" altLang="en-US" sz="3600" dirty="0"/>
              <a:t>Infant Birth Weight</a:t>
            </a:r>
          </a:p>
        </p:txBody>
      </p:sp>
      <p:sp>
        <p:nvSpPr>
          <p:cNvPr id="13315" name="Content Placeholder 2">
            <a:extLst>
              <a:ext uri="{FF2B5EF4-FFF2-40B4-BE49-F238E27FC236}">
                <a16:creationId xmlns:a16="http://schemas.microsoft.com/office/drawing/2014/main" id="{3DDC05E0-2E2D-4C1B-A849-E0518E5A3AC1}"/>
              </a:ext>
            </a:extLst>
          </p:cNvPr>
          <p:cNvSpPr>
            <a:spLocks noGrp="1"/>
          </p:cNvSpPr>
          <p:nvPr>
            <p:ph idx="1"/>
          </p:nvPr>
        </p:nvSpPr>
        <p:spPr>
          <a:xfrm>
            <a:off x="6227763" y="891723"/>
            <a:ext cx="2376685" cy="4976957"/>
          </a:xfrm>
          <a:extLst/>
        </p:spPr>
        <p:txBody>
          <a:bodyPr/>
          <a:lstStyle/>
          <a:p>
            <a:pPr marL="0" indent="0">
              <a:spcBef>
                <a:spcPts val="0"/>
              </a:spcBef>
              <a:buFont typeface="Wingdings" pitchFamily="84" charset="2"/>
              <a:buNone/>
              <a:defRPr/>
            </a:pPr>
            <a:r>
              <a:rPr lang="en-GB" altLang="en-US" sz="1300" dirty="0">
                <a:solidFill>
                  <a:srgbClr val="002060"/>
                </a:solidFill>
                <a:latin typeface="Calibri" pitchFamily="34" charset="0"/>
                <a:cs typeface="Calibri" pitchFamily="34" charset="0"/>
              </a:rPr>
              <a:t>2023/24:</a:t>
            </a:r>
          </a:p>
          <a:p>
            <a:pPr marL="285750" indent="-285750">
              <a:spcBef>
                <a:spcPts val="0"/>
              </a:spcBef>
              <a:buFont typeface="Arial" panose="020B0604020202020204" pitchFamily="34" charset="0"/>
              <a:buChar char="•"/>
              <a:defRPr/>
            </a:pPr>
            <a:r>
              <a:rPr lang="en-GB" altLang="en-US" sz="1300" dirty="0">
                <a:solidFill>
                  <a:srgbClr val="002060"/>
                </a:solidFill>
                <a:latin typeface="Calibri" pitchFamily="34" charset="0"/>
                <a:cs typeface="Calibri" pitchFamily="34" charset="0"/>
              </a:rPr>
              <a:t>6.4% of all births were of a low birth weight (6.2% live, 73.1% still).  </a:t>
            </a:r>
          </a:p>
          <a:p>
            <a:pPr marL="285750" indent="-285750">
              <a:spcBef>
                <a:spcPts val="0"/>
              </a:spcBef>
              <a:buFont typeface="Arial" panose="020B0604020202020204" pitchFamily="34" charset="0"/>
              <a:buChar char="•"/>
              <a:defRPr/>
            </a:pPr>
            <a:endParaRPr lang="en-GB" altLang="en-US" sz="1300" dirty="0">
              <a:solidFill>
                <a:srgbClr val="002060"/>
              </a:solidFill>
              <a:latin typeface="Calibri" pitchFamily="34" charset="0"/>
              <a:cs typeface="Calibri" pitchFamily="34" charset="0"/>
            </a:endParaRPr>
          </a:p>
          <a:p>
            <a:pPr marL="285750" indent="-285750">
              <a:spcBef>
                <a:spcPts val="0"/>
              </a:spcBef>
              <a:buFont typeface="Arial" panose="020B0604020202020204" pitchFamily="34" charset="0"/>
              <a:buChar char="•"/>
              <a:defRPr/>
            </a:pPr>
            <a:r>
              <a:rPr lang="en-GB" altLang="en-US" sz="1300" dirty="0">
                <a:solidFill>
                  <a:srgbClr val="002060"/>
                </a:solidFill>
                <a:latin typeface="Calibri" pitchFamily="34" charset="0"/>
                <a:cs typeface="Calibri" pitchFamily="34" charset="0"/>
              </a:rPr>
              <a:t>12.2% of live infants were born with a higher birth weight (4,000g+) and of these, 1.4% with a birth weight of 4,500g+. </a:t>
            </a:r>
          </a:p>
          <a:p>
            <a:pPr marL="285750" indent="-285750">
              <a:spcBef>
                <a:spcPts val="0"/>
              </a:spcBef>
              <a:buFont typeface="Arial" panose="020B0604020202020204" pitchFamily="34" charset="0"/>
              <a:buChar char="•"/>
              <a:defRPr/>
            </a:pPr>
            <a:endParaRPr lang="en-GB" altLang="en-US" sz="1300" dirty="0">
              <a:solidFill>
                <a:srgbClr val="002060"/>
              </a:solidFill>
              <a:latin typeface="Calibri" pitchFamily="34" charset="0"/>
              <a:cs typeface="Calibri" pitchFamily="34" charset="0"/>
            </a:endParaRPr>
          </a:p>
          <a:p>
            <a:pPr marL="285750" indent="-285750">
              <a:spcBef>
                <a:spcPts val="0"/>
              </a:spcBef>
              <a:buFont typeface="Arial" panose="020B0604020202020204" pitchFamily="34" charset="0"/>
              <a:buChar char="•"/>
              <a:defRPr/>
            </a:pPr>
            <a:r>
              <a:rPr lang="en-GB" altLang="en-US" sz="1300" dirty="0">
                <a:solidFill>
                  <a:srgbClr val="002060"/>
                </a:solidFill>
                <a:latin typeface="Calibri" pitchFamily="34" charset="0"/>
                <a:cs typeface="Calibri" pitchFamily="34" charset="0"/>
              </a:rPr>
              <a:t>Mothers from a ‘white’ ethnic group were more likely to have a baby born with a high birth weight (4,000g+) (12.6%). Those mothers of a ‘non-white’ ethnic group = 5.6%. </a:t>
            </a:r>
          </a:p>
          <a:p>
            <a:pPr marL="0" indent="0">
              <a:spcBef>
                <a:spcPts val="0"/>
              </a:spcBef>
              <a:buFont typeface="Wingdings" pitchFamily="84" charset="2"/>
              <a:buNone/>
              <a:defRPr/>
            </a:pPr>
            <a:endParaRPr lang="en-GB" altLang="en-US" sz="800" b="1" dirty="0">
              <a:solidFill>
                <a:srgbClr val="002060"/>
              </a:solidFill>
              <a:latin typeface="Calibri" pitchFamily="34" charset="0"/>
              <a:cs typeface="Calibri" pitchFamily="34" charset="0"/>
            </a:endParaRPr>
          </a:p>
          <a:p>
            <a:pPr marL="0" indent="0">
              <a:spcBef>
                <a:spcPts val="0"/>
              </a:spcBef>
              <a:defRPr/>
            </a:pPr>
            <a:r>
              <a:rPr lang="en-GB" sz="800" b="1" dirty="0">
                <a:solidFill>
                  <a:srgbClr val="002060"/>
                </a:solidFill>
                <a:latin typeface="Calibri" pitchFamily="34" charset="0"/>
                <a:cs typeface="Calibri" pitchFamily="34" charset="0"/>
              </a:rPr>
              <a:t>Data tables 9.1 and 9.2</a:t>
            </a:r>
          </a:p>
          <a:p>
            <a:pPr marL="0" indent="0">
              <a:spcBef>
                <a:spcPts val="0"/>
              </a:spcBef>
              <a:defRPr/>
            </a:pPr>
            <a:r>
              <a:rPr lang="en-GB" altLang="en-US" sz="800" b="1" dirty="0">
                <a:solidFill>
                  <a:srgbClr val="002060"/>
                </a:solidFill>
                <a:latin typeface="Calibri" pitchFamily="34" charset="0"/>
                <a:cs typeface="Calibri" pitchFamily="34" charset="0"/>
              </a:rPr>
              <a:t>Source: Child Health System and NI Maternity System</a:t>
            </a:r>
          </a:p>
          <a:p>
            <a:pPr marL="0" indent="0">
              <a:spcBef>
                <a:spcPts val="0"/>
              </a:spcBef>
              <a:buFont typeface="Wingdings" pitchFamily="84" charset="2"/>
              <a:buNone/>
              <a:defRPr/>
            </a:pPr>
            <a:endParaRPr lang="en-GB" altLang="en-US" sz="800" dirty="0">
              <a:solidFill>
                <a:srgbClr val="002060"/>
              </a:solidFill>
              <a:latin typeface="Calibri" pitchFamily="34" charset="0"/>
              <a:cs typeface="Calibri" pitchFamily="34" charset="0"/>
            </a:endParaRPr>
          </a:p>
          <a:p>
            <a:pPr marL="0" indent="0">
              <a:spcBef>
                <a:spcPts val="0"/>
              </a:spcBef>
              <a:buFont typeface="Wingdings" pitchFamily="84" charset="2"/>
              <a:buNone/>
              <a:defRPr/>
            </a:pPr>
            <a:endParaRPr lang="en-GB" altLang="en-US" sz="1400" dirty="0"/>
          </a:p>
        </p:txBody>
      </p:sp>
      <p:pic>
        <p:nvPicPr>
          <p:cNvPr id="4" name="Picture 3">
            <a:extLst>
              <a:ext uri="{FF2B5EF4-FFF2-40B4-BE49-F238E27FC236}">
                <a16:creationId xmlns:a16="http://schemas.microsoft.com/office/drawing/2014/main" id="{E713AFFE-5BA4-4E90-804B-3BCB4B30C819}"/>
              </a:ext>
            </a:extLst>
          </p:cNvPr>
          <p:cNvPicPr>
            <a:picLocks noChangeAspect="1"/>
          </p:cNvPicPr>
          <p:nvPr/>
        </p:nvPicPr>
        <p:blipFill>
          <a:blip r:embed="rId2"/>
          <a:stretch>
            <a:fillRect/>
          </a:stretch>
        </p:blipFill>
        <p:spPr>
          <a:xfrm>
            <a:off x="609838" y="891724"/>
            <a:ext cx="5483225" cy="2491302"/>
          </a:xfrm>
          <a:prstGeom prst="rect">
            <a:avLst/>
          </a:prstGeom>
        </p:spPr>
      </p:pic>
      <p:pic>
        <p:nvPicPr>
          <p:cNvPr id="2" name="Picture 1">
            <a:extLst>
              <a:ext uri="{FF2B5EF4-FFF2-40B4-BE49-F238E27FC236}">
                <a16:creationId xmlns:a16="http://schemas.microsoft.com/office/drawing/2014/main" id="{EE0C523A-1015-4BB0-A281-48D021B14CDE}"/>
              </a:ext>
            </a:extLst>
          </p:cNvPr>
          <p:cNvPicPr>
            <a:picLocks noChangeAspect="1"/>
          </p:cNvPicPr>
          <p:nvPr/>
        </p:nvPicPr>
        <p:blipFill>
          <a:blip r:embed="rId3"/>
          <a:stretch>
            <a:fillRect/>
          </a:stretch>
        </p:blipFill>
        <p:spPr>
          <a:xfrm>
            <a:off x="609837" y="3380201"/>
            <a:ext cx="5483225" cy="2491302"/>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156A14C2-699E-47F5-8A4A-022CC6D95BBC}"/>
              </a:ext>
            </a:extLst>
          </p:cNvPr>
          <p:cNvSpPr txBox="1">
            <a:spLocks noChangeArrowheads="1"/>
          </p:cNvSpPr>
          <p:nvPr/>
        </p:nvSpPr>
        <p:spPr bwMode="auto">
          <a:xfrm>
            <a:off x="0" y="125008"/>
            <a:ext cx="91440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anchor="ctr" anchorCtr="0" compatLnSpc="1">
            <a:prstTxWarp prst="textNoShape">
              <a:avLst/>
            </a:prstTxWarp>
          </a:bodyPr>
          <a:lstStyle>
            <a:lvl1pPr algn="l" rtl="0" eaLnBrk="0" fontAlgn="base" hangingPunct="0">
              <a:spcBef>
                <a:spcPct val="0"/>
              </a:spcBef>
              <a:spcAft>
                <a:spcPct val="0"/>
              </a:spcAft>
              <a:defRPr sz="4000" b="1">
                <a:solidFill>
                  <a:srgbClr val="00B5CC"/>
                </a:solidFill>
                <a:latin typeface="+mj-lt"/>
                <a:ea typeface="+mj-ea"/>
                <a:cs typeface="+mj-cs"/>
              </a:defRPr>
            </a:lvl1pPr>
            <a:lvl2pPr algn="l" rtl="0" eaLnBrk="0" fontAlgn="base" hangingPunct="0">
              <a:spcBef>
                <a:spcPct val="0"/>
              </a:spcBef>
              <a:spcAft>
                <a:spcPct val="0"/>
              </a:spcAft>
              <a:defRPr sz="4000" b="1">
                <a:solidFill>
                  <a:srgbClr val="00B5CC"/>
                </a:solidFill>
                <a:latin typeface="Arial" charset="0"/>
              </a:defRPr>
            </a:lvl2pPr>
            <a:lvl3pPr algn="l" rtl="0" eaLnBrk="0" fontAlgn="base" hangingPunct="0">
              <a:spcBef>
                <a:spcPct val="0"/>
              </a:spcBef>
              <a:spcAft>
                <a:spcPct val="0"/>
              </a:spcAft>
              <a:defRPr sz="4000" b="1">
                <a:solidFill>
                  <a:srgbClr val="00B5CC"/>
                </a:solidFill>
                <a:latin typeface="Arial" charset="0"/>
              </a:defRPr>
            </a:lvl3pPr>
            <a:lvl4pPr algn="l" rtl="0" eaLnBrk="0" fontAlgn="base" hangingPunct="0">
              <a:spcBef>
                <a:spcPct val="0"/>
              </a:spcBef>
              <a:spcAft>
                <a:spcPct val="0"/>
              </a:spcAft>
              <a:defRPr sz="4000" b="1">
                <a:solidFill>
                  <a:srgbClr val="00B5CC"/>
                </a:solidFill>
                <a:latin typeface="Arial" charset="0"/>
              </a:defRPr>
            </a:lvl4pPr>
            <a:lvl5pPr algn="l" rtl="0" eaLnBrk="0" fontAlgn="base" hangingPunct="0">
              <a:spcBef>
                <a:spcPct val="0"/>
              </a:spcBef>
              <a:spcAft>
                <a:spcPct val="0"/>
              </a:spcAft>
              <a:defRPr sz="4000" b="1">
                <a:solidFill>
                  <a:srgbClr val="00B5CC"/>
                </a:solidFill>
                <a:latin typeface="Arial" charset="0"/>
              </a:defRPr>
            </a:lvl5pPr>
            <a:lvl6pPr marL="457200" algn="l" rtl="0" fontAlgn="base">
              <a:spcBef>
                <a:spcPct val="0"/>
              </a:spcBef>
              <a:spcAft>
                <a:spcPct val="0"/>
              </a:spcAft>
              <a:defRPr sz="4000" b="1">
                <a:solidFill>
                  <a:srgbClr val="00B5CC"/>
                </a:solidFill>
                <a:latin typeface="Arial" charset="0"/>
              </a:defRPr>
            </a:lvl6pPr>
            <a:lvl7pPr marL="914400" algn="l" rtl="0" fontAlgn="base">
              <a:spcBef>
                <a:spcPct val="0"/>
              </a:spcBef>
              <a:spcAft>
                <a:spcPct val="0"/>
              </a:spcAft>
              <a:defRPr sz="4000" b="1">
                <a:solidFill>
                  <a:srgbClr val="00B5CC"/>
                </a:solidFill>
                <a:latin typeface="Arial" charset="0"/>
              </a:defRPr>
            </a:lvl7pPr>
            <a:lvl8pPr marL="1371600" algn="l" rtl="0" fontAlgn="base">
              <a:spcBef>
                <a:spcPct val="0"/>
              </a:spcBef>
              <a:spcAft>
                <a:spcPct val="0"/>
              </a:spcAft>
              <a:defRPr sz="4000" b="1">
                <a:solidFill>
                  <a:srgbClr val="00B5CC"/>
                </a:solidFill>
                <a:latin typeface="Arial" charset="0"/>
              </a:defRPr>
            </a:lvl8pPr>
            <a:lvl9pPr marL="1828800" algn="l" rtl="0" fontAlgn="base">
              <a:spcBef>
                <a:spcPct val="0"/>
              </a:spcBef>
              <a:spcAft>
                <a:spcPct val="0"/>
              </a:spcAft>
              <a:defRPr sz="4000" b="1">
                <a:solidFill>
                  <a:srgbClr val="00B5CC"/>
                </a:solidFill>
                <a:latin typeface="Arial" charset="0"/>
              </a:defRPr>
            </a:lvl9pPr>
          </a:lstStyle>
          <a:p>
            <a:pPr algn="ctr"/>
            <a:r>
              <a:rPr lang="en-GB" altLang="en-US" sz="3600" kern="0" dirty="0"/>
              <a:t>Infant Birth Weight</a:t>
            </a:r>
          </a:p>
        </p:txBody>
      </p:sp>
      <p:pic>
        <p:nvPicPr>
          <p:cNvPr id="5" name="Picture 4">
            <a:extLst>
              <a:ext uri="{FF2B5EF4-FFF2-40B4-BE49-F238E27FC236}">
                <a16:creationId xmlns:a16="http://schemas.microsoft.com/office/drawing/2014/main" id="{85326549-09DB-4831-8752-C62201D955A8}"/>
              </a:ext>
            </a:extLst>
          </p:cNvPr>
          <p:cNvPicPr/>
          <p:nvPr/>
        </p:nvPicPr>
        <p:blipFill rotWithShape="1">
          <a:blip r:embed="rId2">
            <a:extLst>
              <a:ext uri="{28A0092B-C50C-407E-A947-70E740481C1C}">
                <a14:useLocalDpi xmlns:a14="http://schemas.microsoft.com/office/drawing/2010/main" val="0"/>
              </a:ext>
            </a:extLst>
          </a:blip>
          <a:srcRect l="1226" t="1597" r="1163" b="1739"/>
          <a:stretch/>
        </p:blipFill>
        <p:spPr bwMode="auto">
          <a:xfrm>
            <a:off x="897719" y="775210"/>
            <a:ext cx="7348561" cy="502537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1298449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a:extLst>
              <a:ext uri="{FF2B5EF4-FFF2-40B4-BE49-F238E27FC236}">
                <a16:creationId xmlns:a16="http://schemas.microsoft.com/office/drawing/2014/main" id="{F86C7EE1-C9BD-4F9C-9E00-7FC50F25EF55}"/>
              </a:ext>
            </a:extLst>
          </p:cNvPr>
          <p:cNvSpPr>
            <a:spLocks noGrp="1" noChangeArrowheads="1"/>
          </p:cNvSpPr>
          <p:nvPr>
            <p:ph type="title"/>
          </p:nvPr>
        </p:nvSpPr>
        <p:spPr>
          <a:xfrm>
            <a:off x="0" y="333375"/>
            <a:ext cx="9144000" cy="647700"/>
          </a:xfrm>
        </p:spPr>
        <p:txBody>
          <a:bodyPr/>
          <a:lstStyle/>
          <a:p>
            <a:pPr algn="ctr"/>
            <a:r>
              <a:rPr lang="en-GB" altLang="en-US" sz="3200" dirty="0"/>
              <a:t>Breastfeeding (total/partial) – at discharge</a:t>
            </a:r>
          </a:p>
        </p:txBody>
      </p:sp>
      <p:sp>
        <p:nvSpPr>
          <p:cNvPr id="14339" name="Content Placeholder 2">
            <a:extLst>
              <a:ext uri="{FF2B5EF4-FFF2-40B4-BE49-F238E27FC236}">
                <a16:creationId xmlns:a16="http://schemas.microsoft.com/office/drawing/2014/main" id="{B89D535D-F9B1-4D19-9523-CC1C5863EBCC}"/>
              </a:ext>
            </a:extLst>
          </p:cNvPr>
          <p:cNvSpPr>
            <a:spLocks noGrp="1"/>
          </p:cNvSpPr>
          <p:nvPr>
            <p:ph idx="1"/>
          </p:nvPr>
        </p:nvSpPr>
        <p:spPr>
          <a:xfrm>
            <a:off x="554830" y="4077072"/>
            <a:ext cx="8244408" cy="1727200"/>
          </a:xfrm>
          <a:extLst/>
        </p:spPr>
        <p:txBody>
          <a:bodyPr/>
          <a:lstStyle/>
          <a:p>
            <a:pPr marL="0" indent="0">
              <a:spcBef>
                <a:spcPts val="0"/>
              </a:spcBef>
              <a:buFont typeface="Wingdings" pitchFamily="84" charset="2"/>
              <a:buNone/>
              <a:defRPr/>
            </a:pPr>
            <a:r>
              <a:rPr lang="en-GB" altLang="en-US" sz="1300" dirty="0">
                <a:solidFill>
                  <a:srgbClr val="002060"/>
                </a:solidFill>
                <a:latin typeface="Calibri" pitchFamily="34" charset="0"/>
                <a:cs typeface="Calibri" pitchFamily="34" charset="0"/>
              </a:rPr>
              <a:t>2023/24:</a:t>
            </a:r>
          </a:p>
          <a:p>
            <a:pPr marL="285750" indent="-285750">
              <a:spcBef>
                <a:spcPts val="0"/>
              </a:spcBef>
              <a:buFont typeface="Arial" panose="020B0604020202020204" pitchFamily="34" charset="0"/>
              <a:buChar char="•"/>
              <a:defRPr/>
            </a:pPr>
            <a:r>
              <a:rPr lang="en-GB" altLang="en-US" sz="1300" dirty="0">
                <a:solidFill>
                  <a:srgbClr val="002060"/>
                </a:solidFill>
                <a:latin typeface="Calibri" pitchFamily="34" charset="0"/>
                <a:cs typeface="Calibri" pitchFamily="34" charset="0"/>
              </a:rPr>
              <a:t>53.6% of live infants breastfed at discharge.  </a:t>
            </a:r>
          </a:p>
          <a:p>
            <a:pPr marL="285750" indent="-285750">
              <a:spcBef>
                <a:spcPts val="0"/>
              </a:spcBef>
              <a:buFont typeface="Arial" panose="020B0604020202020204" pitchFamily="34" charset="0"/>
              <a:buChar char="•"/>
              <a:defRPr/>
            </a:pPr>
            <a:r>
              <a:rPr lang="en-GB" altLang="en-US" sz="1300" dirty="0">
                <a:solidFill>
                  <a:srgbClr val="002060"/>
                </a:solidFill>
                <a:latin typeface="Calibri" pitchFamily="34" charset="0"/>
                <a:cs typeface="Calibri" pitchFamily="34" charset="0"/>
              </a:rPr>
              <a:t>Increases with age of mother: aged &lt;20 = 23.7%, 40+ = 64.1%.</a:t>
            </a:r>
          </a:p>
          <a:p>
            <a:pPr marL="285750" indent="-285750">
              <a:spcBef>
                <a:spcPts val="0"/>
              </a:spcBef>
              <a:buFont typeface="Arial" panose="020B0604020202020204" pitchFamily="34" charset="0"/>
              <a:buChar char="•"/>
              <a:defRPr/>
            </a:pPr>
            <a:r>
              <a:rPr lang="en-GB" altLang="en-US" sz="1300" dirty="0">
                <a:solidFill>
                  <a:srgbClr val="002060"/>
                </a:solidFill>
                <a:latin typeface="Calibri" pitchFamily="34" charset="0"/>
                <a:cs typeface="Calibri" pitchFamily="34" charset="0"/>
              </a:rPr>
              <a:t>Much higher rates in infants born to mothers whose ethnic origin was not ‘white’.  </a:t>
            </a:r>
          </a:p>
          <a:p>
            <a:pPr marL="285750" indent="-285750">
              <a:spcBef>
                <a:spcPts val="0"/>
              </a:spcBef>
              <a:buFont typeface="Arial" panose="020B0604020202020204" pitchFamily="34" charset="0"/>
              <a:buChar char="•"/>
              <a:defRPr/>
            </a:pPr>
            <a:r>
              <a:rPr lang="en-GB" altLang="en-US" sz="1300" dirty="0">
                <a:solidFill>
                  <a:srgbClr val="002060"/>
                </a:solidFill>
                <a:latin typeface="Calibri" pitchFamily="34" charset="0"/>
                <a:cs typeface="Calibri" pitchFamily="34" charset="0"/>
              </a:rPr>
              <a:t>By Council area, % breastfed ranges from 45.7% in Derry City &amp; Strabane to 61.9% in Lisburn &amp; Castlereagh.</a:t>
            </a:r>
          </a:p>
          <a:p>
            <a:pPr marL="285750" indent="-285750">
              <a:spcBef>
                <a:spcPts val="0"/>
              </a:spcBef>
              <a:buFont typeface="Arial" panose="020B0604020202020204" pitchFamily="34" charset="0"/>
              <a:buChar char="•"/>
              <a:defRPr/>
            </a:pPr>
            <a:r>
              <a:rPr lang="en-GB" altLang="en-US" sz="1300" dirty="0">
                <a:solidFill>
                  <a:srgbClr val="002060"/>
                </a:solidFill>
                <a:latin typeface="Calibri" pitchFamily="34" charset="0"/>
                <a:cs typeface="Calibri" pitchFamily="34" charset="0"/>
              </a:rPr>
              <a:t>Noticeably lower in more deprived areas (40.6%).  Least deprived = 68.4%.</a:t>
            </a:r>
          </a:p>
          <a:p>
            <a:pPr marL="0" indent="0">
              <a:spcBef>
                <a:spcPts val="0"/>
              </a:spcBef>
              <a:defRPr/>
            </a:pPr>
            <a:r>
              <a:rPr lang="en-GB" sz="800" b="1" dirty="0">
                <a:solidFill>
                  <a:srgbClr val="002060"/>
                </a:solidFill>
                <a:latin typeface="Calibri" pitchFamily="34" charset="0"/>
                <a:cs typeface="Calibri" pitchFamily="34" charset="0"/>
              </a:rPr>
              <a:t>Data table 10.2</a:t>
            </a:r>
          </a:p>
          <a:p>
            <a:pPr marL="0" indent="0">
              <a:spcBef>
                <a:spcPts val="0"/>
              </a:spcBef>
              <a:defRPr/>
            </a:pPr>
            <a:r>
              <a:rPr lang="en-GB" altLang="en-US" sz="800" b="1" dirty="0">
                <a:solidFill>
                  <a:srgbClr val="002060"/>
                </a:solidFill>
                <a:latin typeface="Calibri" pitchFamily="34" charset="0"/>
                <a:cs typeface="Calibri" pitchFamily="34" charset="0"/>
              </a:rPr>
              <a:t>Source: Child Health System and NI Maternity System</a:t>
            </a:r>
          </a:p>
          <a:p>
            <a:pPr marL="0" indent="0">
              <a:spcBef>
                <a:spcPts val="0"/>
              </a:spcBef>
              <a:buFont typeface="Wingdings" pitchFamily="84" charset="2"/>
              <a:buNone/>
              <a:defRPr/>
            </a:pPr>
            <a:r>
              <a:rPr lang="en-GB" altLang="en-US" sz="800" b="1" dirty="0">
                <a:solidFill>
                  <a:srgbClr val="002060"/>
                </a:solidFill>
                <a:latin typeface="Calibri" pitchFamily="34" charset="0"/>
                <a:cs typeface="Calibri" pitchFamily="34" charset="0"/>
              </a:rPr>
              <a:t>Source: </a:t>
            </a:r>
            <a:r>
              <a:rPr lang="en-GB" sz="800" b="1" dirty="0">
                <a:solidFill>
                  <a:srgbClr val="002060"/>
                </a:solidFill>
                <a:latin typeface="Calibri" pitchFamily="34" charset="0"/>
                <a:cs typeface="Calibri" pitchFamily="34" charset="0"/>
              </a:rPr>
              <a:t>Northern Ireland Statistics and Research Agency</a:t>
            </a:r>
            <a:r>
              <a:rPr lang="en-GB" altLang="en-US" sz="800" b="1" dirty="0">
                <a:solidFill>
                  <a:srgbClr val="002060"/>
                </a:solidFill>
                <a:latin typeface="Calibri" pitchFamily="34" charset="0"/>
                <a:cs typeface="Calibri" pitchFamily="34" charset="0"/>
              </a:rPr>
              <a:t>, NI Multiple Deprivation Measure 2017 </a:t>
            </a:r>
          </a:p>
          <a:p>
            <a:pPr marL="0" indent="0">
              <a:spcBef>
                <a:spcPct val="0"/>
              </a:spcBef>
              <a:defRPr/>
            </a:pPr>
            <a:r>
              <a:rPr lang="en-GB" sz="800" b="1" u="sng" dirty="0">
                <a:solidFill>
                  <a:schemeClr val="bg1"/>
                </a:solidFill>
                <a:latin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https://www.nisra.gov.uk/statistics/deprivation/northern-ireland-multiple-deprivation-measure-2017-nimdm2017</a:t>
            </a:r>
            <a:endParaRPr lang="en-GB" sz="800" dirty="0">
              <a:solidFill>
                <a:schemeClr val="bg1"/>
              </a:solidFill>
              <a:latin typeface="Calibri" panose="020F0502020204030204" pitchFamily="34" charset="0"/>
              <a:cs typeface="Calibri" panose="020F0502020204030204" pitchFamily="34" charset="0"/>
            </a:endParaRPr>
          </a:p>
          <a:p>
            <a:pPr marL="0" indent="0">
              <a:spcBef>
                <a:spcPts val="0"/>
              </a:spcBef>
              <a:buFont typeface="Wingdings" pitchFamily="84" charset="2"/>
              <a:buNone/>
              <a:defRPr/>
            </a:pPr>
            <a:endParaRPr lang="en-GB" altLang="en-US" sz="800" dirty="0">
              <a:solidFill>
                <a:srgbClr val="002060"/>
              </a:solidFill>
              <a:latin typeface="Calibri" pitchFamily="34" charset="0"/>
              <a:cs typeface="Calibri" pitchFamily="34" charset="0"/>
            </a:endParaRPr>
          </a:p>
          <a:p>
            <a:pPr marL="0" indent="0">
              <a:spcBef>
                <a:spcPts val="0"/>
              </a:spcBef>
              <a:buFont typeface="Wingdings" pitchFamily="84" charset="2"/>
              <a:buNone/>
              <a:defRPr/>
            </a:pPr>
            <a:r>
              <a:rPr lang="en-GB" altLang="en-US" sz="1400" dirty="0">
                <a:solidFill>
                  <a:srgbClr val="002060"/>
                </a:solidFill>
                <a:latin typeface="Calibri" pitchFamily="34" charset="0"/>
                <a:cs typeface="Calibri" pitchFamily="34" charset="0"/>
              </a:rPr>
              <a:t> </a:t>
            </a:r>
          </a:p>
          <a:p>
            <a:pPr marL="0" indent="0">
              <a:spcBef>
                <a:spcPts val="0"/>
              </a:spcBef>
              <a:buFont typeface="Wingdings" pitchFamily="84" charset="2"/>
              <a:buNone/>
              <a:defRPr/>
            </a:pPr>
            <a:endParaRPr lang="en-GB" altLang="en-US" sz="1100" dirty="0">
              <a:solidFill>
                <a:srgbClr val="002060"/>
              </a:solidFill>
            </a:endParaRPr>
          </a:p>
        </p:txBody>
      </p:sp>
      <p:pic>
        <p:nvPicPr>
          <p:cNvPr id="3" name="Picture 2">
            <a:extLst>
              <a:ext uri="{FF2B5EF4-FFF2-40B4-BE49-F238E27FC236}">
                <a16:creationId xmlns:a16="http://schemas.microsoft.com/office/drawing/2014/main" id="{138845BA-3011-4838-99A4-0A32A531D584}"/>
              </a:ext>
            </a:extLst>
          </p:cNvPr>
          <p:cNvPicPr>
            <a:picLocks noChangeAspect="1"/>
          </p:cNvPicPr>
          <p:nvPr/>
        </p:nvPicPr>
        <p:blipFill>
          <a:blip r:embed="rId3"/>
          <a:stretch>
            <a:fillRect/>
          </a:stretch>
        </p:blipFill>
        <p:spPr>
          <a:xfrm>
            <a:off x="554830" y="1196752"/>
            <a:ext cx="8244408" cy="2808312"/>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82C6748-FF2B-4875-AE69-CD167B96A468}"/>
              </a:ext>
            </a:extLst>
          </p:cNvPr>
          <p:cNvSpPr txBox="1">
            <a:spLocks noChangeArrowheads="1"/>
          </p:cNvSpPr>
          <p:nvPr/>
        </p:nvSpPr>
        <p:spPr bwMode="auto">
          <a:xfrm>
            <a:off x="0" y="188640"/>
            <a:ext cx="91440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anchor="ctr" anchorCtr="0" compatLnSpc="1">
            <a:prstTxWarp prst="textNoShape">
              <a:avLst/>
            </a:prstTxWarp>
          </a:bodyPr>
          <a:lstStyle>
            <a:lvl1pPr algn="l" rtl="0" eaLnBrk="0" fontAlgn="base" hangingPunct="0">
              <a:spcBef>
                <a:spcPct val="0"/>
              </a:spcBef>
              <a:spcAft>
                <a:spcPct val="0"/>
              </a:spcAft>
              <a:defRPr sz="4000" b="1">
                <a:solidFill>
                  <a:srgbClr val="00B5CC"/>
                </a:solidFill>
                <a:latin typeface="+mj-lt"/>
                <a:ea typeface="+mj-ea"/>
                <a:cs typeface="+mj-cs"/>
              </a:defRPr>
            </a:lvl1pPr>
            <a:lvl2pPr algn="l" rtl="0" eaLnBrk="0" fontAlgn="base" hangingPunct="0">
              <a:spcBef>
                <a:spcPct val="0"/>
              </a:spcBef>
              <a:spcAft>
                <a:spcPct val="0"/>
              </a:spcAft>
              <a:defRPr sz="4000" b="1">
                <a:solidFill>
                  <a:srgbClr val="00B5CC"/>
                </a:solidFill>
                <a:latin typeface="Arial" charset="0"/>
              </a:defRPr>
            </a:lvl2pPr>
            <a:lvl3pPr algn="l" rtl="0" eaLnBrk="0" fontAlgn="base" hangingPunct="0">
              <a:spcBef>
                <a:spcPct val="0"/>
              </a:spcBef>
              <a:spcAft>
                <a:spcPct val="0"/>
              </a:spcAft>
              <a:defRPr sz="4000" b="1">
                <a:solidFill>
                  <a:srgbClr val="00B5CC"/>
                </a:solidFill>
                <a:latin typeface="Arial" charset="0"/>
              </a:defRPr>
            </a:lvl3pPr>
            <a:lvl4pPr algn="l" rtl="0" eaLnBrk="0" fontAlgn="base" hangingPunct="0">
              <a:spcBef>
                <a:spcPct val="0"/>
              </a:spcBef>
              <a:spcAft>
                <a:spcPct val="0"/>
              </a:spcAft>
              <a:defRPr sz="4000" b="1">
                <a:solidFill>
                  <a:srgbClr val="00B5CC"/>
                </a:solidFill>
                <a:latin typeface="Arial" charset="0"/>
              </a:defRPr>
            </a:lvl4pPr>
            <a:lvl5pPr algn="l" rtl="0" eaLnBrk="0" fontAlgn="base" hangingPunct="0">
              <a:spcBef>
                <a:spcPct val="0"/>
              </a:spcBef>
              <a:spcAft>
                <a:spcPct val="0"/>
              </a:spcAft>
              <a:defRPr sz="4000" b="1">
                <a:solidFill>
                  <a:srgbClr val="00B5CC"/>
                </a:solidFill>
                <a:latin typeface="Arial" charset="0"/>
              </a:defRPr>
            </a:lvl5pPr>
            <a:lvl6pPr marL="457200" algn="l" rtl="0" fontAlgn="base">
              <a:spcBef>
                <a:spcPct val="0"/>
              </a:spcBef>
              <a:spcAft>
                <a:spcPct val="0"/>
              </a:spcAft>
              <a:defRPr sz="4000" b="1">
                <a:solidFill>
                  <a:srgbClr val="00B5CC"/>
                </a:solidFill>
                <a:latin typeface="Arial" charset="0"/>
              </a:defRPr>
            </a:lvl6pPr>
            <a:lvl7pPr marL="914400" algn="l" rtl="0" fontAlgn="base">
              <a:spcBef>
                <a:spcPct val="0"/>
              </a:spcBef>
              <a:spcAft>
                <a:spcPct val="0"/>
              </a:spcAft>
              <a:defRPr sz="4000" b="1">
                <a:solidFill>
                  <a:srgbClr val="00B5CC"/>
                </a:solidFill>
                <a:latin typeface="Arial" charset="0"/>
              </a:defRPr>
            </a:lvl7pPr>
            <a:lvl8pPr marL="1371600" algn="l" rtl="0" fontAlgn="base">
              <a:spcBef>
                <a:spcPct val="0"/>
              </a:spcBef>
              <a:spcAft>
                <a:spcPct val="0"/>
              </a:spcAft>
              <a:defRPr sz="4000" b="1">
                <a:solidFill>
                  <a:srgbClr val="00B5CC"/>
                </a:solidFill>
                <a:latin typeface="Arial" charset="0"/>
              </a:defRPr>
            </a:lvl8pPr>
            <a:lvl9pPr marL="1828800" algn="l" rtl="0" fontAlgn="base">
              <a:spcBef>
                <a:spcPct val="0"/>
              </a:spcBef>
              <a:spcAft>
                <a:spcPct val="0"/>
              </a:spcAft>
              <a:defRPr sz="4000" b="1">
                <a:solidFill>
                  <a:srgbClr val="00B5CC"/>
                </a:solidFill>
                <a:latin typeface="Arial" charset="0"/>
              </a:defRPr>
            </a:lvl9pPr>
          </a:lstStyle>
          <a:p>
            <a:pPr algn="ctr"/>
            <a:r>
              <a:rPr lang="en-GB" altLang="en-US" sz="3200" kern="0" dirty="0"/>
              <a:t>Breastfeeding (total/partial) – at discharge</a:t>
            </a:r>
          </a:p>
        </p:txBody>
      </p:sp>
      <p:pic>
        <p:nvPicPr>
          <p:cNvPr id="5" name="Picture 4">
            <a:extLst>
              <a:ext uri="{FF2B5EF4-FFF2-40B4-BE49-F238E27FC236}">
                <a16:creationId xmlns:a16="http://schemas.microsoft.com/office/drawing/2014/main" id="{EB28DB33-3DFD-4A94-81C1-09D9943CAAAE}"/>
              </a:ext>
            </a:extLst>
          </p:cNvPr>
          <p:cNvPicPr/>
          <p:nvPr/>
        </p:nvPicPr>
        <p:blipFill rotWithShape="1">
          <a:blip r:embed="rId2">
            <a:extLst>
              <a:ext uri="{28A0092B-C50C-407E-A947-70E740481C1C}">
                <a14:useLocalDpi xmlns:a14="http://schemas.microsoft.com/office/drawing/2010/main" val="0"/>
              </a:ext>
            </a:extLst>
          </a:blip>
          <a:srcRect l="1351" t="1617" r="949" b="1656"/>
          <a:stretch/>
        </p:blipFill>
        <p:spPr bwMode="auto">
          <a:xfrm>
            <a:off x="929469" y="863277"/>
            <a:ext cx="7285062" cy="489654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9938595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a:extLst>
              <a:ext uri="{FF2B5EF4-FFF2-40B4-BE49-F238E27FC236}">
                <a16:creationId xmlns:a16="http://schemas.microsoft.com/office/drawing/2014/main" id="{F86C7EE1-C9BD-4F9C-9E00-7FC50F25EF55}"/>
              </a:ext>
            </a:extLst>
          </p:cNvPr>
          <p:cNvSpPr>
            <a:spLocks noGrp="1" noChangeArrowheads="1"/>
          </p:cNvSpPr>
          <p:nvPr>
            <p:ph type="title"/>
          </p:nvPr>
        </p:nvSpPr>
        <p:spPr>
          <a:xfrm>
            <a:off x="0" y="333375"/>
            <a:ext cx="9144000" cy="647700"/>
          </a:xfrm>
        </p:spPr>
        <p:txBody>
          <a:bodyPr/>
          <a:lstStyle/>
          <a:p>
            <a:pPr algn="ctr"/>
            <a:r>
              <a:rPr lang="en-GB" altLang="en-US" sz="3200" dirty="0"/>
              <a:t>Breastfeeding – prevalence</a:t>
            </a:r>
          </a:p>
        </p:txBody>
      </p:sp>
      <p:sp>
        <p:nvSpPr>
          <p:cNvPr id="14339" name="Content Placeholder 2">
            <a:extLst>
              <a:ext uri="{FF2B5EF4-FFF2-40B4-BE49-F238E27FC236}">
                <a16:creationId xmlns:a16="http://schemas.microsoft.com/office/drawing/2014/main" id="{B89D535D-F9B1-4D19-9523-CC1C5863EBCC}"/>
              </a:ext>
            </a:extLst>
          </p:cNvPr>
          <p:cNvSpPr>
            <a:spLocks noGrp="1"/>
          </p:cNvSpPr>
          <p:nvPr>
            <p:ph idx="1"/>
          </p:nvPr>
        </p:nvSpPr>
        <p:spPr>
          <a:xfrm>
            <a:off x="366620" y="4623315"/>
            <a:ext cx="8410760" cy="1272162"/>
          </a:xfrm>
          <a:extLst/>
        </p:spPr>
        <p:txBody>
          <a:bodyPr/>
          <a:lstStyle/>
          <a:p>
            <a:pPr marL="0" indent="0">
              <a:spcBef>
                <a:spcPts val="0"/>
              </a:spcBef>
              <a:buFont typeface="Wingdings" pitchFamily="84" charset="2"/>
              <a:buNone/>
              <a:defRPr/>
            </a:pPr>
            <a:r>
              <a:rPr lang="en-GB" altLang="en-US" sz="1300" dirty="0">
                <a:solidFill>
                  <a:srgbClr val="002060"/>
                </a:solidFill>
                <a:latin typeface="Calibri" pitchFamily="34" charset="0"/>
                <a:cs typeface="Calibri" pitchFamily="34" charset="0"/>
              </a:rPr>
              <a:t>Infants born in </a:t>
            </a:r>
            <a:r>
              <a:rPr lang="en-GB" altLang="en-US" sz="1300" u="sng" dirty="0">
                <a:solidFill>
                  <a:srgbClr val="002060"/>
                </a:solidFill>
                <a:latin typeface="Calibri" pitchFamily="34" charset="0"/>
                <a:cs typeface="Calibri" pitchFamily="34" charset="0"/>
              </a:rPr>
              <a:t>2022/23</a:t>
            </a:r>
            <a:r>
              <a:rPr lang="en-GB" altLang="en-US" sz="1300" dirty="0">
                <a:solidFill>
                  <a:srgbClr val="002060"/>
                </a:solidFill>
                <a:latin typeface="Calibri" pitchFamily="34" charset="0"/>
                <a:cs typeface="Calibri" pitchFamily="34" charset="0"/>
              </a:rPr>
              <a:t>:</a:t>
            </a:r>
          </a:p>
          <a:p>
            <a:pPr marL="285750" indent="-285750">
              <a:spcBef>
                <a:spcPts val="0"/>
              </a:spcBef>
              <a:buFont typeface="Arial" panose="020B0604020202020204" pitchFamily="34" charset="0"/>
              <a:buChar char="•"/>
              <a:defRPr/>
            </a:pPr>
            <a:r>
              <a:rPr lang="en-GB" altLang="en-US" sz="1300" dirty="0">
                <a:solidFill>
                  <a:srgbClr val="002060"/>
                </a:solidFill>
                <a:latin typeface="Calibri" pitchFamily="34" charset="0"/>
                <a:cs typeface="Calibri" pitchFamily="34" charset="0"/>
              </a:rPr>
              <a:t>Chart shows considerable decrease in proportion of infants breastfed “totally” - from 35.6% at time of discharge from hospital to 12.3% at 12 months old.</a:t>
            </a:r>
          </a:p>
          <a:p>
            <a:pPr marL="285750" indent="-285750">
              <a:spcBef>
                <a:spcPts val="0"/>
              </a:spcBef>
              <a:buFont typeface="Arial" panose="020B0604020202020204" pitchFamily="34" charset="0"/>
              <a:buChar char="•"/>
              <a:defRPr/>
            </a:pPr>
            <a:r>
              <a:rPr lang="en-GB" altLang="en-US" sz="1300" dirty="0">
                <a:solidFill>
                  <a:srgbClr val="002060"/>
                </a:solidFill>
                <a:latin typeface="Calibri" pitchFamily="34" charset="0"/>
                <a:cs typeface="Calibri" pitchFamily="34" charset="0"/>
              </a:rPr>
              <a:t>“Totally” or “partially” represented 51.8% of infants at discharge, but fell to 17.5% at 12 months.</a:t>
            </a:r>
          </a:p>
          <a:p>
            <a:pPr marL="0" indent="0">
              <a:spcBef>
                <a:spcPts val="0"/>
              </a:spcBef>
              <a:defRPr/>
            </a:pPr>
            <a:r>
              <a:rPr lang="en-GB" sz="800" b="1" dirty="0">
                <a:solidFill>
                  <a:srgbClr val="002060"/>
                </a:solidFill>
                <a:latin typeface="Calibri" pitchFamily="34" charset="0"/>
                <a:cs typeface="Calibri" pitchFamily="34" charset="0"/>
              </a:rPr>
              <a:t>Data table 10.6</a:t>
            </a:r>
          </a:p>
          <a:p>
            <a:pPr marL="0" indent="0">
              <a:spcBef>
                <a:spcPts val="0"/>
              </a:spcBef>
              <a:defRPr/>
            </a:pPr>
            <a:r>
              <a:rPr lang="en-GB" altLang="en-US" sz="800" b="1" dirty="0">
                <a:solidFill>
                  <a:srgbClr val="002060"/>
                </a:solidFill>
                <a:latin typeface="Calibri" pitchFamily="34" charset="0"/>
                <a:cs typeface="Calibri" pitchFamily="34" charset="0"/>
              </a:rPr>
              <a:t>Source: Child Health System</a:t>
            </a:r>
          </a:p>
          <a:p>
            <a:pPr marL="0" indent="0">
              <a:spcBef>
                <a:spcPts val="0"/>
              </a:spcBef>
              <a:defRPr/>
            </a:pPr>
            <a:r>
              <a:rPr lang="en-GB" altLang="en-US" sz="800" b="1" dirty="0">
                <a:solidFill>
                  <a:srgbClr val="002060"/>
                </a:solidFill>
                <a:latin typeface="Calibri" pitchFamily="34" charset="0"/>
                <a:cs typeface="Calibri" pitchFamily="34" charset="0"/>
              </a:rPr>
              <a:t>Infants whose feeding status was not known have been excluded above</a:t>
            </a:r>
            <a:endParaRPr lang="en-GB" altLang="en-US" sz="800" dirty="0">
              <a:solidFill>
                <a:srgbClr val="002060"/>
              </a:solidFill>
              <a:latin typeface="Calibri" pitchFamily="34" charset="0"/>
              <a:cs typeface="Calibri" pitchFamily="34" charset="0"/>
            </a:endParaRPr>
          </a:p>
          <a:p>
            <a:pPr marL="0" indent="0">
              <a:spcBef>
                <a:spcPts val="0"/>
              </a:spcBef>
              <a:buFont typeface="Wingdings" pitchFamily="84" charset="2"/>
              <a:buNone/>
              <a:defRPr/>
            </a:pPr>
            <a:r>
              <a:rPr lang="en-GB" altLang="en-US" sz="1400" dirty="0">
                <a:solidFill>
                  <a:srgbClr val="002060"/>
                </a:solidFill>
                <a:latin typeface="Calibri" pitchFamily="34" charset="0"/>
                <a:cs typeface="Calibri" pitchFamily="34" charset="0"/>
              </a:rPr>
              <a:t> </a:t>
            </a:r>
          </a:p>
          <a:p>
            <a:pPr marL="0" indent="0">
              <a:spcBef>
                <a:spcPts val="0"/>
              </a:spcBef>
              <a:buFont typeface="Wingdings" pitchFamily="84" charset="2"/>
              <a:buNone/>
              <a:defRPr/>
            </a:pPr>
            <a:endParaRPr lang="en-GB" altLang="en-US" sz="1100" dirty="0">
              <a:solidFill>
                <a:srgbClr val="002060"/>
              </a:solidFill>
            </a:endParaRPr>
          </a:p>
        </p:txBody>
      </p:sp>
      <p:pic>
        <p:nvPicPr>
          <p:cNvPr id="3" name="Picture 2">
            <a:extLst>
              <a:ext uri="{FF2B5EF4-FFF2-40B4-BE49-F238E27FC236}">
                <a16:creationId xmlns:a16="http://schemas.microsoft.com/office/drawing/2014/main" id="{86257EFE-CBEC-4714-BDA2-6282CD2E93B8}"/>
              </a:ext>
            </a:extLst>
          </p:cNvPr>
          <p:cNvPicPr>
            <a:picLocks noChangeAspect="1"/>
          </p:cNvPicPr>
          <p:nvPr/>
        </p:nvPicPr>
        <p:blipFill>
          <a:blip r:embed="rId2"/>
          <a:stretch>
            <a:fillRect/>
          </a:stretch>
        </p:blipFill>
        <p:spPr>
          <a:xfrm>
            <a:off x="1713542" y="1003149"/>
            <a:ext cx="5716915" cy="3598092"/>
          </a:xfrm>
          <a:prstGeom prst="rect">
            <a:avLst/>
          </a:prstGeom>
        </p:spPr>
      </p:pic>
    </p:spTree>
    <p:extLst>
      <p:ext uri="{BB962C8B-B14F-4D97-AF65-F5344CB8AC3E}">
        <p14:creationId xmlns:p14="http://schemas.microsoft.com/office/powerpoint/2010/main" val="359437782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a:extLst>
              <a:ext uri="{FF2B5EF4-FFF2-40B4-BE49-F238E27FC236}">
                <a16:creationId xmlns:a16="http://schemas.microsoft.com/office/drawing/2014/main" id="{059E3068-4B68-4C83-B907-0C6896D28D85}"/>
              </a:ext>
            </a:extLst>
          </p:cNvPr>
          <p:cNvSpPr>
            <a:spLocks noGrp="1" noChangeArrowheads="1"/>
          </p:cNvSpPr>
          <p:nvPr>
            <p:ph type="title"/>
          </p:nvPr>
        </p:nvSpPr>
        <p:spPr>
          <a:xfrm>
            <a:off x="0" y="404664"/>
            <a:ext cx="9144000" cy="647700"/>
          </a:xfrm>
        </p:spPr>
        <p:txBody>
          <a:bodyPr/>
          <a:lstStyle/>
          <a:p>
            <a:pPr algn="ctr"/>
            <a:r>
              <a:rPr lang="en-GB" altLang="en-US" sz="3200" dirty="0"/>
              <a:t>Body Mass Index – Primary 1 and Year 8</a:t>
            </a:r>
          </a:p>
        </p:txBody>
      </p:sp>
      <p:sp>
        <p:nvSpPr>
          <p:cNvPr id="16387" name="Content Placeholder 2">
            <a:extLst>
              <a:ext uri="{FF2B5EF4-FFF2-40B4-BE49-F238E27FC236}">
                <a16:creationId xmlns:a16="http://schemas.microsoft.com/office/drawing/2014/main" id="{AC8DA1D7-8F03-48C9-B021-089D9F3C18D4}"/>
              </a:ext>
            </a:extLst>
          </p:cNvPr>
          <p:cNvSpPr>
            <a:spLocks noGrp="1"/>
          </p:cNvSpPr>
          <p:nvPr>
            <p:ph idx="1"/>
          </p:nvPr>
        </p:nvSpPr>
        <p:spPr>
          <a:xfrm>
            <a:off x="315453" y="4509120"/>
            <a:ext cx="8568861" cy="864096"/>
          </a:xfrm>
          <a:extLst/>
        </p:spPr>
        <p:txBody>
          <a:bodyPr/>
          <a:lstStyle/>
          <a:p>
            <a:pPr marL="0" indent="0">
              <a:spcBef>
                <a:spcPts val="0"/>
              </a:spcBef>
              <a:defRPr/>
            </a:pPr>
            <a:r>
              <a:rPr lang="en-GB" sz="800" b="1" dirty="0">
                <a:solidFill>
                  <a:srgbClr val="002060"/>
                </a:solidFill>
                <a:latin typeface="Calibri" panose="020F0502020204030204" pitchFamily="34" charset="0"/>
                <a:cs typeface="Calibri" panose="020F0502020204030204" pitchFamily="34" charset="0"/>
              </a:rPr>
              <a:t>Data tables 12.1 and 12.4</a:t>
            </a:r>
          </a:p>
          <a:p>
            <a:pPr marL="0" indent="0">
              <a:spcBef>
                <a:spcPts val="0"/>
              </a:spcBef>
              <a:buFont typeface="Wingdings" pitchFamily="84" charset="2"/>
              <a:buNone/>
              <a:defRPr/>
            </a:pPr>
            <a:r>
              <a:rPr lang="en-GB" altLang="en-US" sz="800" b="1" dirty="0">
                <a:solidFill>
                  <a:srgbClr val="002060"/>
                </a:solidFill>
                <a:latin typeface="Calibri" pitchFamily="34" charset="0"/>
                <a:cs typeface="Calibri" pitchFamily="34" charset="0"/>
              </a:rPr>
              <a:t>Source: Child Health System </a:t>
            </a:r>
          </a:p>
          <a:p>
            <a:pPr marL="0" indent="0">
              <a:spcBef>
                <a:spcPts val="0"/>
              </a:spcBef>
              <a:buFont typeface="Wingdings" pitchFamily="84" charset="2"/>
              <a:buNone/>
              <a:defRPr/>
            </a:pPr>
            <a:r>
              <a:rPr lang="en-GB" altLang="en-US" sz="800" b="1" dirty="0">
                <a:solidFill>
                  <a:srgbClr val="002060"/>
                </a:solidFill>
                <a:latin typeface="Calibri" pitchFamily="34" charset="0"/>
                <a:cs typeface="Calibri" pitchFamily="34" charset="0"/>
              </a:rPr>
              <a:t>Year refers to school year (2 July 2023 - 1 July 2024) </a:t>
            </a:r>
          </a:p>
          <a:p>
            <a:pPr marL="0" indent="0">
              <a:spcBef>
                <a:spcPts val="0"/>
              </a:spcBef>
              <a:buFont typeface="Wingdings" pitchFamily="84" charset="2"/>
              <a:buNone/>
              <a:defRPr/>
            </a:pPr>
            <a:r>
              <a:rPr lang="en-GB" altLang="en-US" sz="800" b="1" dirty="0">
                <a:solidFill>
                  <a:srgbClr val="002060"/>
                </a:solidFill>
                <a:latin typeface="Calibri" pitchFamily="34" charset="0"/>
                <a:cs typeface="Calibri" pitchFamily="34" charset="0"/>
              </a:rPr>
              <a:t>Age range: Primary 1 - children measured are typically between 4½ and 5½ years of age.  Year 8 - children measured are typically between 11½ and 12½ years of age</a:t>
            </a:r>
          </a:p>
          <a:p>
            <a:pPr marL="0" indent="0">
              <a:spcBef>
                <a:spcPts val="0"/>
              </a:spcBef>
              <a:buFont typeface="Wingdings" pitchFamily="84" charset="2"/>
              <a:buNone/>
              <a:defRPr/>
            </a:pPr>
            <a:r>
              <a:rPr lang="en-GB" altLang="en-US" sz="800" b="1" dirty="0">
                <a:solidFill>
                  <a:srgbClr val="002060"/>
                </a:solidFill>
                <a:latin typeface="Calibri" pitchFamily="34" charset="0"/>
                <a:cs typeface="Calibri" pitchFamily="34" charset="0"/>
              </a:rPr>
              <a:t>Figures above are categorised using International Obesity TaskForce measures</a:t>
            </a:r>
          </a:p>
          <a:p>
            <a:pPr marL="0" indent="0">
              <a:spcBef>
                <a:spcPts val="0"/>
              </a:spcBef>
              <a:buFont typeface="Wingdings" pitchFamily="84" charset="2"/>
              <a:buNone/>
              <a:defRPr/>
            </a:pPr>
            <a:endParaRPr lang="en-GB" altLang="en-US" sz="800" b="1" dirty="0">
              <a:solidFill>
                <a:srgbClr val="002060"/>
              </a:solidFill>
              <a:latin typeface="Calibri" pitchFamily="34" charset="0"/>
              <a:cs typeface="Calibri" pitchFamily="34" charset="0"/>
            </a:endParaRPr>
          </a:p>
          <a:p>
            <a:pPr marL="0" indent="0">
              <a:spcBef>
                <a:spcPts val="0"/>
              </a:spcBef>
              <a:buFont typeface="Wingdings" pitchFamily="84" charset="2"/>
              <a:buNone/>
              <a:defRPr/>
            </a:pPr>
            <a:endParaRPr lang="en-GB" altLang="en-US" sz="800" b="1" dirty="0">
              <a:solidFill>
                <a:srgbClr val="002060"/>
              </a:solidFill>
              <a:latin typeface="Calibri" pitchFamily="34" charset="0"/>
              <a:cs typeface="Calibri" pitchFamily="34" charset="0"/>
            </a:endParaRPr>
          </a:p>
          <a:p>
            <a:pPr marL="0" indent="0">
              <a:spcBef>
                <a:spcPts val="0"/>
              </a:spcBef>
              <a:buFont typeface="Wingdings" pitchFamily="84" charset="2"/>
              <a:buNone/>
              <a:defRPr/>
            </a:pPr>
            <a:r>
              <a:rPr lang="en-GB" altLang="en-US" sz="800" dirty="0">
                <a:solidFill>
                  <a:srgbClr val="002060"/>
                </a:solidFill>
                <a:latin typeface="Calibri" pitchFamily="34" charset="0"/>
                <a:cs typeface="Calibri" pitchFamily="34" charset="0"/>
              </a:rPr>
              <a:t> </a:t>
            </a:r>
          </a:p>
          <a:p>
            <a:pPr marL="0" indent="0">
              <a:spcBef>
                <a:spcPts val="0"/>
              </a:spcBef>
              <a:buFont typeface="Wingdings" pitchFamily="84" charset="2"/>
              <a:buNone/>
              <a:defRPr/>
            </a:pPr>
            <a:endParaRPr lang="en-GB" altLang="en-US" sz="800" dirty="0">
              <a:solidFill>
                <a:srgbClr val="002060"/>
              </a:solidFill>
              <a:latin typeface="Calibri" pitchFamily="34" charset="0"/>
              <a:cs typeface="Calibri" pitchFamily="34" charset="0"/>
            </a:endParaRPr>
          </a:p>
          <a:p>
            <a:pPr marL="0" indent="0">
              <a:spcBef>
                <a:spcPts val="0"/>
              </a:spcBef>
              <a:buFont typeface="Wingdings" pitchFamily="84" charset="2"/>
              <a:buNone/>
              <a:defRPr/>
            </a:pPr>
            <a:endParaRPr lang="en-GB" altLang="en-US" sz="1350" dirty="0">
              <a:solidFill>
                <a:srgbClr val="002060"/>
              </a:solidFill>
            </a:endParaRPr>
          </a:p>
        </p:txBody>
      </p:sp>
      <p:pic>
        <p:nvPicPr>
          <p:cNvPr id="4" name="Picture 3">
            <a:extLst>
              <a:ext uri="{FF2B5EF4-FFF2-40B4-BE49-F238E27FC236}">
                <a16:creationId xmlns:a16="http://schemas.microsoft.com/office/drawing/2014/main" id="{1C640222-9C34-4253-B5C9-44FB14F62435}"/>
              </a:ext>
            </a:extLst>
          </p:cNvPr>
          <p:cNvPicPr>
            <a:picLocks noChangeAspect="1"/>
          </p:cNvPicPr>
          <p:nvPr/>
        </p:nvPicPr>
        <p:blipFill>
          <a:blip r:embed="rId2"/>
          <a:stretch>
            <a:fillRect/>
          </a:stretch>
        </p:blipFill>
        <p:spPr>
          <a:xfrm>
            <a:off x="293087" y="1484784"/>
            <a:ext cx="4278913" cy="2880320"/>
          </a:xfrm>
          <a:prstGeom prst="rect">
            <a:avLst/>
          </a:prstGeom>
        </p:spPr>
      </p:pic>
      <p:pic>
        <p:nvPicPr>
          <p:cNvPr id="6" name="Picture 5">
            <a:extLst>
              <a:ext uri="{FF2B5EF4-FFF2-40B4-BE49-F238E27FC236}">
                <a16:creationId xmlns:a16="http://schemas.microsoft.com/office/drawing/2014/main" id="{F3F64B2F-4F27-45F3-825C-382583D6CD62}"/>
              </a:ext>
            </a:extLst>
          </p:cNvPr>
          <p:cNvPicPr>
            <a:picLocks noChangeAspect="1"/>
          </p:cNvPicPr>
          <p:nvPr/>
        </p:nvPicPr>
        <p:blipFill>
          <a:blip r:embed="rId3"/>
          <a:stretch>
            <a:fillRect/>
          </a:stretch>
        </p:blipFill>
        <p:spPr>
          <a:xfrm>
            <a:off x="4605401" y="1484784"/>
            <a:ext cx="4278913" cy="2868461"/>
          </a:xfrm>
          <a:prstGeom prst="rect">
            <a:avLst/>
          </a:prstGeom>
        </p:spPr>
      </p:pic>
    </p:spTree>
    <p:extLst>
      <p:ext uri="{BB962C8B-B14F-4D97-AF65-F5344CB8AC3E}">
        <p14:creationId xmlns:p14="http://schemas.microsoft.com/office/powerpoint/2010/main" val="156301579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a:extLst>
              <a:ext uri="{FF2B5EF4-FFF2-40B4-BE49-F238E27FC236}">
                <a16:creationId xmlns:a16="http://schemas.microsoft.com/office/drawing/2014/main" id="{059E3068-4B68-4C83-B907-0C6896D28D85}"/>
              </a:ext>
            </a:extLst>
          </p:cNvPr>
          <p:cNvSpPr>
            <a:spLocks noGrp="1" noChangeArrowheads="1"/>
          </p:cNvSpPr>
          <p:nvPr>
            <p:ph type="title"/>
          </p:nvPr>
        </p:nvSpPr>
        <p:spPr>
          <a:xfrm>
            <a:off x="0" y="333375"/>
            <a:ext cx="9144000" cy="647700"/>
          </a:xfrm>
        </p:spPr>
        <p:txBody>
          <a:bodyPr/>
          <a:lstStyle/>
          <a:p>
            <a:pPr algn="ctr"/>
            <a:r>
              <a:rPr lang="en-GB" altLang="en-US" sz="3600" dirty="0"/>
              <a:t>Body Mass Index – Primary 1</a:t>
            </a:r>
          </a:p>
        </p:txBody>
      </p:sp>
      <p:sp>
        <p:nvSpPr>
          <p:cNvPr id="16387" name="Content Placeholder 2">
            <a:extLst>
              <a:ext uri="{FF2B5EF4-FFF2-40B4-BE49-F238E27FC236}">
                <a16:creationId xmlns:a16="http://schemas.microsoft.com/office/drawing/2014/main" id="{AC8DA1D7-8F03-48C9-B021-089D9F3C18D4}"/>
              </a:ext>
            </a:extLst>
          </p:cNvPr>
          <p:cNvSpPr>
            <a:spLocks noGrp="1"/>
          </p:cNvSpPr>
          <p:nvPr>
            <p:ph idx="1"/>
          </p:nvPr>
        </p:nvSpPr>
        <p:spPr>
          <a:xfrm>
            <a:off x="323850" y="1133474"/>
            <a:ext cx="2447950" cy="4743797"/>
          </a:xfrm>
          <a:extLst/>
        </p:spPr>
        <p:txBody>
          <a:bodyPr/>
          <a:lstStyle/>
          <a:p>
            <a:pPr marL="0" indent="0">
              <a:spcBef>
                <a:spcPts val="0"/>
              </a:spcBef>
              <a:buFont typeface="Wingdings" pitchFamily="84" charset="2"/>
              <a:buNone/>
              <a:defRPr/>
            </a:pPr>
            <a:r>
              <a:rPr lang="en-GB" altLang="en-US" sz="1250" dirty="0">
                <a:solidFill>
                  <a:srgbClr val="002060"/>
                </a:solidFill>
                <a:latin typeface="Calibri" pitchFamily="34" charset="0"/>
                <a:cs typeface="Calibri" pitchFamily="34" charset="0"/>
              </a:rPr>
              <a:t>2023/24 (IOTF):</a:t>
            </a:r>
          </a:p>
          <a:p>
            <a:pPr marL="285750" indent="-285750">
              <a:spcBef>
                <a:spcPts val="0"/>
              </a:spcBef>
              <a:buFont typeface="Arial" panose="020B0604020202020204" pitchFamily="34" charset="0"/>
              <a:buChar char="•"/>
              <a:defRPr/>
            </a:pPr>
            <a:r>
              <a:rPr lang="en-GB" altLang="en-US" sz="1250" dirty="0">
                <a:solidFill>
                  <a:srgbClr val="002060"/>
                </a:solidFill>
                <a:latin typeface="Calibri" pitchFamily="34" charset="0"/>
                <a:cs typeface="Calibri" pitchFamily="34" charset="0"/>
              </a:rPr>
              <a:t>Higher proportion of girls were overweight/obese (25.6%) compared to boys (17.2%).   All children in NI = 21.3%.</a:t>
            </a:r>
          </a:p>
          <a:p>
            <a:pPr marL="285750" indent="-285750">
              <a:spcBef>
                <a:spcPts val="0"/>
              </a:spcBef>
              <a:buFont typeface="Arial" panose="020B0604020202020204" pitchFamily="34" charset="0"/>
              <a:buChar char="•"/>
              <a:defRPr/>
            </a:pPr>
            <a:r>
              <a:rPr lang="en-GB" altLang="en-US" sz="1250" dirty="0">
                <a:solidFill>
                  <a:srgbClr val="002060"/>
                </a:solidFill>
                <a:latin typeface="Calibri" pitchFamily="34" charset="0"/>
                <a:cs typeface="Calibri" pitchFamily="34" charset="0"/>
              </a:rPr>
              <a:t>Newry, Mourne and Down LGD had the highest proportion of children overweight/obese (23.6%).</a:t>
            </a:r>
          </a:p>
          <a:p>
            <a:pPr marL="285750" indent="-285750">
              <a:spcBef>
                <a:spcPts val="0"/>
              </a:spcBef>
              <a:buFont typeface="Arial" panose="020B0604020202020204" pitchFamily="34" charset="0"/>
              <a:buChar char="•"/>
              <a:defRPr/>
            </a:pPr>
            <a:r>
              <a:rPr lang="en-GB" altLang="en-US" sz="1250" dirty="0">
                <a:solidFill>
                  <a:srgbClr val="002060"/>
                </a:solidFill>
                <a:latin typeface="Calibri" pitchFamily="34" charset="0"/>
                <a:cs typeface="Calibri" pitchFamily="34" charset="0"/>
              </a:rPr>
              <a:t>24.7% of children living in the most deprived areas were overweight/obese, compared to 17.8% of children from the least deprived areas.</a:t>
            </a:r>
          </a:p>
          <a:p>
            <a:pPr marL="0" indent="0">
              <a:spcBef>
                <a:spcPts val="0"/>
              </a:spcBef>
              <a:defRPr/>
            </a:pPr>
            <a:endParaRPr lang="en-GB" sz="800" b="1" dirty="0">
              <a:solidFill>
                <a:srgbClr val="002060"/>
              </a:solidFill>
              <a:latin typeface="Calibri" panose="020F0502020204030204" pitchFamily="34" charset="0"/>
              <a:cs typeface="Calibri" panose="020F0502020204030204" pitchFamily="34" charset="0"/>
            </a:endParaRPr>
          </a:p>
          <a:p>
            <a:pPr marL="0" indent="0">
              <a:spcBef>
                <a:spcPts val="0"/>
              </a:spcBef>
              <a:defRPr/>
            </a:pPr>
            <a:r>
              <a:rPr lang="en-GB" sz="800" b="1" dirty="0">
                <a:solidFill>
                  <a:srgbClr val="002060"/>
                </a:solidFill>
                <a:latin typeface="Calibri" panose="020F0502020204030204" pitchFamily="34" charset="0"/>
                <a:cs typeface="Calibri" panose="020F0502020204030204" pitchFamily="34" charset="0"/>
              </a:rPr>
              <a:t>Data table 12.2</a:t>
            </a:r>
          </a:p>
          <a:p>
            <a:pPr marL="0" indent="0">
              <a:spcBef>
                <a:spcPts val="0"/>
              </a:spcBef>
              <a:buFont typeface="Wingdings" pitchFamily="84" charset="2"/>
              <a:buNone/>
              <a:defRPr/>
            </a:pPr>
            <a:r>
              <a:rPr lang="en-GB" altLang="en-US" sz="800" b="1" dirty="0">
                <a:solidFill>
                  <a:srgbClr val="002060"/>
                </a:solidFill>
                <a:latin typeface="Calibri" pitchFamily="34" charset="0"/>
                <a:cs typeface="Calibri" pitchFamily="34" charset="0"/>
              </a:rPr>
              <a:t>Source: Child Health System</a:t>
            </a:r>
            <a:r>
              <a:rPr lang="en-GB" altLang="en-US" sz="800" dirty="0">
                <a:solidFill>
                  <a:srgbClr val="002060"/>
                </a:solidFill>
                <a:latin typeface="Calibri" pitchFamily="34" charset="0"/>
                <a:cs typeface="Calibri" pitchFamily="34" charset="0"/>
              </a:rPr>
              <a:t> </a:t>
            </a:r>
          </a:p>
          <a:p>
            <a:pPr marL="0" indent="0">
              <a:spcBef>
                <a:spcPct val="0"/>
              </a:spcBef>
              <a:defRPr/>
            </a:pPr>
            <a:r>
              <a:rPr lang="en-GB" altLang="en-US" sz="800" b="1" dirty="0">
                <a:solidFill>
                  <a:srgbClr val="002060"/>
                </a:solidFill>
                <a:latin typeface="Calibri" pitchFamily="34" charset="0"/>
                <a:cs typeface="Calibri" pitchFamily="34" charset="0"/>
              </a:rPr>
              <a:t>Source: </a:t>
            </a:r>
            <a:r>
              <a:rPr lang="en-GB" sz="800" b="1" dirty="0">
                <a:solidFill>
                  <a:srgbClr val="002060"/>
                </a:solidFill>
                <a:latin typeface="Calibri" pitchFamily="34" charset="0"/>
                <a:cs typeface="Calibri" pitchFamily="34" charset="0"/>
              </a:rPr>
              <a:t>Northern Ireland Statistics and Research Agency</a:t>
            </a:r>
            <a:r>
              <a:rPr lang="en-GB" altLang="en-US" sz="800" b="1" dirty="0">
                <a:solidFill>
                  <a:srgbClr val="002060"/>
                </a:solidFill>
                <a:latin typeface="Calibri" pitchFamily="34" charset="0"/>
                <a:cs typeface="Calibri" pitchFamily="34" charset="0"/>
              </a:rPr>
              <a:t>, NI Multiple Deprivation Measure 2017 </a:t>
            </a:r>
            <a:r>
              <a:rPr lang="en-GB" sz="800" b="1" u="sng" dirty="0">
                <a:solidFill>
                  <a:schemeClr val="bg1"/>
                </a:solidFill>
                <a:latin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https://www.nisra.gov.uk/statistics/deprivation/northern-ireland-multiple-deprivation-measure-2017-nimdm2017</a:t>
            </a:r>
            <a:endParaRPr lang="en-GB" sz="800" dirty="0">
              <a:solidFill>
                <a:schemeClr val="bg1"/>
              </a:solidFill>
              <a:latin typeface="Calibri" panose="020F0502020204030204" pitchFamily="34" charset="0"/>
              <a:cs typeface="Calibri" panose="020F0502020204030204" pitchFamily="34" charset="0"/>
            </a:endParaRPr>
          </a:p>
          <a:p>
            <a:pPr marL="0" indent="0">
              <a:spcBef>
                <a:spcPts val="0"/>
              </a:spcBef>
              <a:buFont typeface="Wingdings" pitchFamily="84" charset="2"/>
              <a:buNone/>
              <a:defRPr/>
            </a:pPr>
            <a:endParaRPr lang="en-GB" altLang="en-US" sz="800" dirty="0">
              <a:solidFill>
                <a:srgbClr val="002060"/>
              </a:solidFill>
              <a:latin typeface="Calibri" pitchFamily="34" charset="0"/>
              <a:cs typeface="Calibri" pitchFamily="34" charset="0"/>
            </a:endParaRPr>
          </a:p>
          <a:p>
            <a:pPr marL="0" indent="0">
              <a:spcBef>
                <a:spcPts val="0"/>
              </a:spcBef>
              <a:buFont typeface="Wingdings" pitchFamily="84" charset="2"/>
              <a:buNone/>
              <a:defRPr/>
            </a:pPr>
            <a:endParaRPr lang="en-GB" altLang="en-US" sz="1350" dirty="0">
              <a:solidFill>
                <a:srgbClr val="002060"/>
              </a:solidFill>
            </a:endParaRPr>
          </a:p>
        </p:txBody>
      </p:sp>
      <p:pic>
        <p:nvPicPr>
          <p:cNvPr id="3" name="Picture 2">
            <a:extLst>
              <a:ext uri="{FF2B5EF4-FFF2-40B4-BE49-F238E27FC236}">
                <a16:creationId xmlns:a16="http://schemas.microsoft.com/office/drawing/2014/main" id="{AF9D04BC-AB0D-4AF8-9997-50312AEC49A4}"/>
              </a:ext>
            </a:extLst>
          </p:cNvPr>
          <p:cNvPicPr>
            <a:picLocks noChangeAspect="1"/>
          </p:cNvPicPr>
          <p:nvPr/>
        </p:nvPicPr>
        <p:blipFill>
          <a:blip r:embed="rId3"/>
          <a:stretch>
            <a:fillRect/>
          </a:stretch>
        </p:blipFill>
        <p:spPr>
          <a:xfrm>
            <a:off x="2771800" y="1138707"/>
            <a:ext cx="5996451" cy="3637023"/>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0813C1FD-BE59-4C2B-A67C-E37365BDF5AD}"/>
              </a:ext>
            </a:extLst>
          </p:cNvPr>
          <p:cNvGraphicFramePr>
            <a:graphicFrameLocks noGrp="1"/>
          </p:cNvGraphicFramePr>
          <p:nvPr>
            <p:extLst>
              <p:ext uri="{D42A27DB-BD31-4B8C-83A1-F6EECF244321}">
                <p14:modId xmlns:p14="http://schemas.microsoft.com/office/powerpoint/2010/main" val="3004845678"/>
              </p:ext>
            </p:extLst>
          </p:nvPr>
        </p:nvGraphicFramePr>
        <p:xfrm>
          <a:off x="506879" y="990042"/>
          <a:ext cx="8180388" cy="4633914"/>
        </p:xfrm>
        <a:graphic>
          <a:graphicData uri="http://schemas.openxmlformats.org/drawingml/2006/table">
            <a:tbl>
              <a:tblPr firstRow="1" bandRow="1">
                <a:tableStyleId>{2D5ABB26-0587-4C30-8999-92F81FD0307C}</a:tableStyleId>
              </a:tblPr>
              <a:tblGrid>
                <a:gridCol w="2726796">
                  <a:extLst>
                    <a:ext uri="{9D8B030D-6E8A-4147-A177-3AD203B41FA5}">
                      <a16:colId xmlns:a16="http://schemas.microsoft.com/office/drawing/2014/main" val="20000"/>
                    </a:ext>
                  </a:extLst>
                </a:gridCol>
                <a:gridCol w="2726796">
                  <a:extLst>
                    <a:ext uri="{9D8B030D-6E8A-4147-A177-3AD203B41FA5}">
                      <a16:colId xmlns:a16="http://schemas.microsoft.com/office/drawing/2014/main" val="20001"/>
                    </a:ext>
                  </a:extLst>
                </a:gridCol>
                <a:gridCol w="2726796">
                  <a:extLst>
                    <a:ext uri="{9D8B030D-6E8A-4147-A177-3AD203B41FA5}">
                      <a16:colId xmlns:a16="http://schemas.microsoft.com/office/drawing/2014/main" val="20002"/>
                    </a:ext>
                  </a:extLst>
                </a:gridCol>
              </a:tblGrid>
              <a:tr h="2316957">
                <a:tc>
                  <a:txBody>
                    <a:bodyPr/>
                    <a:lstStyle/>
                    <a:p>
                      <a:endParaRPr lang="en-GB" sz="1800" dirty="0"/>
                    </a:p>
                  </a:txBody>
                  <a:tcPr marL="91437" marR="91437" marT="45718" marB="45718">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endParaRPr lang="en-GB" sz="1800" dirty="0"/>
                    </a:p>
                  </a:txBody>
                  <a:tcPr marL="91437" marR="91437"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endParaRPr lang="en-GB" sz="1800"/>
                    </a:p>
                  </a:txBody>
                  <a:tcPr marL="91437" marR="91437" marT="45718" marB="45718">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10000"/>
                  </a:ext>
                </a:extLst>
              </a:tr>
              <a:tr h="2316957">
                <a:tc>
                  <a:txBody>
                    <a:bodyPr/>
                    <a:lstStyle/>
                    <a:p>
                      <a:endParaRPr lang="en-GB" sz="1800" dirty="0"/>
                    </a:p>
                  </a:txBody>
                  <a:tcPr marL="91437" marR="91437" marT="45718" marB="45718">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endParaRPr lang="en-GB" sz="1800"/>
                    </a:p>
                  </a:txBody>
                  <a:tcPr marL="91437" marR="91437"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endParaRPr lang="en-GB" sz="1800" dirty="0"/>
                    </a:p>
                  </a:txBody>
                  <a:tcPr marL="91437" marR="91437" marT="45718" marB="45718">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10001"/>
                  </a:ext>
                </a:extLst>
              </a:tr>
            </a:tbl>
          </a:graphicData>
        </a:graphic>
      </p:graphicFrame>
      <p:sp>
        <p:nvSpPr>
          <p:cNvPr id="5132" name="Title 1">
            <a:extLst>
              <a:ext uri="{FF2B5EF4-FFF2-40B4-BE49-F238E27FC236}">
                <a16:creationId xmlns:a16="http://schemas.microsoft.com/office/drawing/2014/main" id="{9D96518D-4C83-4A98-A911-1E8C924AC9D0}"/>
              </a:ext>
            </a:extLst>
          </p:cNvPr>
          <p:cNvSpPr>
            <a:spLocks noGrp="1" noChangeArrowheads="1"/>
          </p:cNvSpPr>
          <p:nvPr>
            <p:ph type="title"/>
          </p:nvPr>
        </p:nvSpPr>
        <p:spPr>
          <a:xfrm>
            <a:off x="0" y="92069"/>
            <a:ext cx="9144000" cy="792162"/>
          </a:xfrm>
        </p:spPr>
        <p:txBody>
          <a:bodyPr/>
          <a:lstStyle/>
          <a:p>
            <a:pPr algn="ctr"/>
            <a:r>
              <a:rPr lang="en-GB" altLang="en-US" dirty="0">
                <a:solidFill>
                  <a:schemeClr val="bg1"/>
                </a:solidFill>
              </a:rPr>
              <a:t>Mothers – Summary</a:t>
            </a:r>
          </a:p>
        </p:txBody>
      </p:sp>
      <p:grpSp>
        <p:nvGrpSpPr>
          <p:cNvPr id="5133" name="Group 34">
            <a:extLst>
              <a:ext uri="{FF2B5EF4-FFF2-40B4-BE49-F238E27FC236}">
                <a16:creationId xmlns:a16="http://schemas.microsoft.com/office/drawing/2014/main" id="{55FB7FD8-1DE2-4E85-8EA8-662A9B9CE433}"/>
              </a:ext>
            </a:extLst>
          </p:cNvPr>
          <p:cNvGrpSpPr>
            <a:grpSpLocks/>
          </p:cNvGrpSpPr>
          <p:nvPr/>
        </p:nvGrpSpPr>
        <p:grpSpPr bwMode="auto">
          <a:xfrm>
            <a:off x="3276600" y="3500438"/>
            <a:ext cx="2592388" cy="2112962"/>
            <a:chOff x="2483768" y="3073273"/>
            <a:chExt cx="2592288" cy="2111536"/>
          </a:xfrm>
        </p:grpSpPr>
        <p:sp>
          <p:nvSpPr>
            <p:cNvPr id="5155" name="TextBox 22">
              <a:extLst>
                <a:ext uri="{FF2B5EF4-FFF2-40B4-BE49-F238E27FC236}">
                  <a16:creationId xmlns:a16="http://schemas.microsoft.com/office/drawing/2014/main" id="{06A8189D-6FEB-4141-AEC5-1AB732B80FF6}"/>
                </a:ext>
              </a:extLst>
            </p:cNvPr>
            <p:cNvSpPr txBox="1">
              <a:spLocks noChangeArrowheads="1"/>
            </p:cNvSpPr>
            <p:nvPr/>
          </p:nvSpPr>
          <p:spPr bwMode="auto">
            <a:xfrm>
              <a:off x="2483768" y="4723144"/>
              <a:ext cx="82204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A8CA"/>
                </a:buClr>
                <a:buSzPct val="65000"/>
                <a:buFont typeface="Wingdings" panose="05000000000000000000" pitchFamily="2" charset="2"/>
                <a:defRPr sz="3000">
                  <a:solidFill>
                    <a:schemeClr val="bg2"/>
                  </a:solidFill>
                  <a:latin typeface="Arial" panose="020B0604020202020204" pitchFamily="34" charset="0"/>
                </a:defRPr>
              </a:lvl1pPr>
              <a:lvl2pPr marL="742950" indent="-285750">
                <a:spcBef>
                  <a:spcPct val="20000"/>
                </a:spcBef>
                <a:buClr>
                  <a:schemeClr val="tx1"/>
                </a:buClr>
                <a:buSzPct val="90000"/>
                <a:buChar char="–"/>
                <a:defRPr sz="2400">
                  <a:solidFill>
                    <a:schemeClr val="bg2"/>
                  </a:solidFill>
                  <a:latin typeface="Arial" panose="020B0604020202020204" pitchFamily="34" charset="0"/>
                </a:defRPr>
              </a:lvl2pPr>
              <a:lvl3pPr marL="1143000" indent="-228600">
                <a:spcBef>
                  <a:spcPct val="20000"/>
                </a:spcBef>
                <a:buClr>
                  <a:schemeClr val="accent1"/>
                </a:buClr>
                <a:buSzPct val="60000"/>
                <a:buFont typeface="Wingdings" panose="05000000000000000000" pitchFamily="2" charset="2"/>
                <a:buChar char="l"/>
                <a:defRPr sz="2000">
                  <a:solidFill>
                    <a:schemeClr val="bg2"/>
                  </a:solidFill>
                  <a:latin typeface="Arial" panose="020B0604020202020204" pitchFamily="34" charset="0"/>
                </a:defRPr>
              </a:lvl3pPr>
              <a:lvl4pPr marL="1600200" indent="-228600">
                <a:spcBef>
                  <a:spcPct val="20000"/>
                </a:spcBef>
                <a:buClr>
                  <a:schemeClr val="tx1"/>
                </a:buClr>
                <a:buChar char="–"/>
                <a:defRPr sz="2000">
                  <a:solidFill>
                    <a:schemeClr val="bg2"/>
                  </a:solidFill>
                  <a:latin typeface="Arial" panose="020B0604020202020204" pitchFamily="34" charset="0"/>
                </a:defRPr>
              </a:lvl4pPr>
              <a:lvl5pPr marL="2057400" indent="-228600">
                <a:spcBef>
                  <a:spcPct val="20000"/>
                </a:spcBef>
                <a:buClr>
                  <a:schemeClr val="accent1"/>
                </a:buClr>
                <a:buChar char="•"/>
                <a:defRPr sz="2000">
                  <a:solidFill>
                    <a:schemeClr val="bg2"/>
                  </a:solidFill>
                  <a:latin typeface="Arial" panose="020B0604020202020204" pitchFamily="34" charset="0"/>
                </a:defRPr>
              </a:lvl5pPr>
              <a:lvl6pPr marL="2514600" indent="-228600" eaLnBrk="0" fontAlgn="base" hangingPunct="0">
                <a:spcBef>
                  <a:spcPct val="20000"/>
                </a:spcBef>
                <a:spcAft>
                  <a:spcPct val="0"/>
                </a:spcAft>
                <a:buClr>
                  <a:schemeClr val="accent1"/>
                </a:buClr>
                <a:buChar char="•"/>
                <a:defRPr sz="2000">
                  <a:solidFill>
                    <a:schemeClr val="bg2"/>
                  </a:solidFill>
                  <a:latin typeface="Arial" panose="020B0604020202020204" pitchFamily="34" charset="0"/>
                </a:defRPr>
              </a:lvl6pPr>
              <a:lvl7pPr marL="2971800" indent="-228600" eaLnBrk="0" fontAlgn="base" hangingPunct="0">
                <a:spcBef>
                  <a:spcPct val="20000"/>
                </a:spcBef>
                <a:spcAft>
                  <a:spcPct val="0"/>
                </a:spcAft>
                <a:buClr>
                  <a:schemeClr val="accent1"/>
                </a:buClr>
                <a:buChar char="•"/>
                <a:defRPr sz="2000">
                  <a:solidFill>
                    <a:schemeClr val="bg2"/>
                  </a:solidFill>
                  <a:latin typeface="Arial" panose="020B0604020202020204" pitchFamily="34" charset="0"/>
                </a:defRPr>
              </a:lvl7pPr>
              <a:lvl8pPr marL="3429000" indent="-228600" eaLnBrk="0" fontAlgn="base" hangingPunct="0">
                <a:spcBef>
                  <a:spcPct val="20000"/>
                </a:spcBef>
                <a:spcAft>
                  <a:spcPct val="0"/>
                </a:spcAft>
                <a:buClr>
                  <a:schemeClr val="accent1"/>
                </a:buClr>
                <a:buChar char="•"/>
                <a:defRPr sz="2000">
                  <a:solidFill>
                    <a:schemeClr val="bg2"/>
                  </a:solidFill>
                  <a:latin typeface="Arial" panose="020B0604020202020204" pitchFamily="34" charset="0"/>
                </a:defRPr>
              </a:lvl8pPr>
              <a:lvl9pPr marL="3886200" indent="-228600" eaLnBrk="0" fontAlgn="base" hangingPunct="0">
                <a:spcBef>
                  <a:spcPct val="20000"/>
                </a:spcBef>
                <a:spcAft>
                  <a:spcPct val="0"/>
                </a:spcAft>
                <a:buClr>
                  <a:schemeClr val="accent1"/>
                </a:buClr>
                <a:buChar char="•"/>
                <a:defRPr sz="2000">
                  <a:solidFill>
                    <a:schemeClr val="bg2"/>
                  </a:solidFill>
                  <a:latin typeface="Arial" panose="020B0604020202020204" pitchFamily="34" charset="0"/>
                </a:defRPr>
              </a:lvl9pPr>
            </a:lstStyle>
            <a:p>
              <a:pPr eaLnBrk="1" hangingPunct="1">
                <a:buClr>
                  <a:schemeClr val="bg1"/>
                </a:buClr>
                <a:buSzTx/>
                <a:buFontTx/>
                <a:buNone/>
              </a:pPr>
              <a:r>
                <a:rPr lang="en-GB" altLang="en-US" sz="1200" b="1" dirty="0">
                  <a:solidFill>
                    <a:schemeClr val="bg1"/>
                  </a:solidFill>
                  <a:latin typeface="Calibri" panose="020F0502020204030204" pitchFamily="34" charset="0"/>
                  <a:cs typeface="Calibri" panose="020F0502020204030204" pitchFamily="34" charset="0"/>
                </a:rPr>
                <a:t>2010/11: 1.8%</a:t>
              </a:r>
            </a:p>
          </p:txBody>
        </p:sp>
        <p:grpSp>
          <p:nvGrpSpPr>
            <p:cNvPr id="5156" name="Group 30">
              <a:extLst>
                <a:ext uri="{FF2B5EF4-FFF2-40B4-BE49-F238E27FC236}">
                  <a16:creationId xmlns:a16="http://schemas.microsoft.com/office/drawing/2014/main" id="{A345D869-81A7-4A81-98D9-4A27B4AD8B12}"/>
                </a:ext>
              </a:extLst>
            </p:cNvPr>
            <p:cNvGrpSpPr>
              <a:grpSpLocks/>
            </p:cNvGrpSpPr>
            <p:nvPr/>
          </p:nvGrpSpPr>
          <p:grpSpPr bwMode="auto">
            <a:xfrm>
              <a:off x="2771800" y="3236087"/>
              <a:ext cx="1777547" cy="1782270"/>
              <a:chOff x="2771800" y="3236087"/>
              <a:chExt cx="1777547" cy="1782270"/>
            </a:xfrm>
          </p:grpSpPr>
          <p:pic>
            <p:nvPicPr>
              <p:cNvPr id="12" name="Picture 11">
                <a:extLst>
                  <a:ext uri="{FF2B5EF4-FFF2-40B4-BE49-F238E27FC236}">
                    <a16:creationId xmlns:a16="http://schemas.microsoft.com/office/drawing/2014/main" id="{28D92BDC-1797-4312-A596-B6F4FCFEFBE8}"/>
                  </a:ext>
                </a:extLst>
              </p:cNvPr>
              <p:cNvPicPr>
                <a:picLocks noChangeAspect="1"/>
              </p:cNvPicPr>
              <p:nvPr/>
            </p:nvPicPr>
            <p:blipFill>
              <a:blip r:embed="rId2">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2771800" y="3240810"/>
                <a:ext cx="1777547" cy="1777547"/>
              </a:xfrm>
              <a:prstGeom prst="rect">
                <a:avLst/>
              </a:prstGeom>
            </p:spPr>
          </p:pic>
          <p:sp>
            <p:nvSpPr>
              <p:cNvPr id="5159" name="TextBox 26">
                <a:extLst>
                  <a:ext uri="{FF2B5EF4-FFF2-40B4-BE49-F238E27FC236}">
                    <a16:creationId xmlns:a16="http://schemas.microsoft.com/office/drawing/2014/main" id="{79784D06-7B0A-4788-8C4A-399D707F7A07}"/>
                  </a:ext>
                </a:extLst>
              </p:cNvPr>
              <p:cNvSpPr txBox="1">
                <a:spLocks noChangeArrowheads="1"/>
              </p:cNvSpPr>
              <p:nvPr/>
            </p:nvSpPr>
            <p:spPr bwMode="auto">
              <a:xfrm rot="-2710360">
                <a:off x="2918622" y="3923898"/>
                <a:ext cx="1637231"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A8CA"/>
                  </a:buClr>
                  <a:buSzPct val="65000"/>
                  <a:buFont typeface="Wingdings" panose="05000000000000000000" pitchFamily="2" charset="2"/>
                  <a:defRPr sz="3000">
                    <a:solidFill>
                      <a:schemeClr val="bg2"/>
                    </a:solidFill>
                    <a:latin typeface="Arial" panose="020B0604020202020204" pitchFamily="34" charset="0"/>
                  </a:defRPr>
                </a:lvl1pPr>
                <a:lvl2pPr marL="742950" indent="-285750">
                  <a:spcBef>
                    <a:spcPct val="20000"/>
                  </a:spcBef>
                  <a:buClr>
                    <a:schemeClr val="tx1"/>
                  </a:buClr>
                  <a:buSzPct val="90000"/>
                  <a:buChar char="–"/>
                  <a:defRPr sz="2400">
                    <a:solidFill>
                      <a:schemeClr val="bg2"/>
                    </a:solidFill>
                    <a:latin typeface="Arial" panose="020B0604020202020204" pitchFamily="34" charset="0"/>
                  </a:defRPr>
                </a:lvl2pPr>
                <a:lvl3pPr marL="1143000" indent="-228600">
                  <a:spcBef>
                    <a:spcPct val="20000"/>
                  </a:spcBef>
                  <a:buClr>
                    <a:schemeClr val="accent1"/>
                  </a:buClr>
                  <a:buSzPct val="60000"/>
                  <a:buFont typeface="Wingdings" panose="05000000000000000000" pitchFamily="2" charset="2"/>
                  <a:buChar char="l"/>
                  <a:defRPr sz="2000">
                    <a:solidFill>
                      <a:schemeClr val="bg2"/>
                    </a:solidFill>
                    <a:latin typeface="Arial" panose="020B0604020202020204" pitchFamily="34" charset="0"/>
                  </a:defRPr>
                </a:lvl3pPr>
                <a:lvl4pPr marL="1600200" indent="-228600">
                  <a:spcBef>
                    <a:spcPct val="20000"/>
                  </a:spcBef>
                  <a:buClr>
                    <a:schemeClr val="tx1"/>
                  </a:buClr>
                  <a:buChar char="–"/>
                  <a:defRPr sz="2000">
                    <a:solidFill>
                      <a:schemeClr val="bg2"/>
                    </a:solidFill>
                    <a:latin typeface="Arial" panose="020B0604020202020204" pitchFamily="34" charset="0"/>
                  </a:defRPr>
                </a:lvl4pPr>
                <a:lvl5pPr marL="2057400" indent="-228600">
                  <a:spcBef>
                    <a:spcPct val="20000"/>
                  </a:spcBef>
                  <a:buClr>
                    <a:schemeClr val="accent1"/>
                  </a:buClr>
                  <a:buChar char="•"/>
                  <a:defRPr sz="2000">
                    <a:solidFill>
                      <a:schemeClr val="bg2"/>
                    </a:solidFill>
                    <a:latin typeface="Arial" panose="020B0604020202020204" pitchFamily="34" charset="0"/>
                  </a:defRPr>
                </a:lvl5pPr>
                <a:lvl6pPr marL="2514600" indent="-228600" eaLnBrk="0" fontAlgn="base" hangingPunct="0">
                  <a:spcBef>
                    <a:spcPct val="20000"/>
                  </a:spcBef>
                  <a:spcAft>
                    <a:spcPct val="0"/>
                  </a:spcAft>
                  <a:buClr>
                    <a:schemeClr val="accent1"/>
                  </a:buClr>
                  <a:buChar char="•"/>
                  <a:defRPr sz="2000">
                    <a:solidFill>
                      <a:schemeClr val="bg2"/>
                    </a:solidFill>
                    <a:latin typeface="Arial" panose="020B0604020202020204" pitchFamily="34" charset="0"/>
                  </a:defRPr>
                </a:lvl6pPr>
                <a:lvl7pPr marL="2971800" indent="-228600" eaLnBrk="0" fontAlgn="base" hangingPunct="0">
                  <a:spcBef>
                    <a:spcPct val="20000"/>
                  </a:spcBef>
                  <a:spcAft>
                    <a:spcPct val="0"/>
                  </a:spcAft>
                  <a:buClr>
                    <a:schemeClr val="accent1"/>
                  </a:buClr>
                  <a:buChar char="•"/>
                  <a:defRPr sz="2000">
                    <a:solidFill>
                      <a:schemeClr val="bg2"/>
                    </a:solidFill>
                    <a:latin typeface="Arial" panose="020B0604020202020204" pitchFamily="34" charset="0"/>
                  </a:defRPr>
                </a:lvl7pPr>
                <a:lvl8pPr marL="3429000" indent="-228600" eaLnBrk="0" fontAlgn="base" hangingPunct="0">
                  <a:spcBef>
                    <a:spcPct val="20000"/>
                  </a:spcBef>
                  <a:spcAft>
                    <a:spcPct val="0"/>
                  </a:spcAft>
                  <a:buClr>
                    <a:schemeClr val="accent1"/>
                  </a:buClr>
                  <a:buChar char="•"/>
                  <a:defRPr sz="2000">
                    <a:solidFill>
                      <a:schemeClr val="bg2"/>
                    </a:solidFill>
                    <a:latin typeface="Arial" panose="020B0604020202020204" pitchFamily="34" charset="0"/>
                  </a:defRPr>
                </a:lvl8pPr>
                <a:lvl9pPr marL="3886200" indent="-228600" eaLnBrk="0" fontAlgn="base" hangingPunct="0">
                  <a:spcBef>
                    <a:spcPct val="20000"/>
                  </a:spcBef>
                  <a:spcAft>
                    <a:spcPct val="0"/>
                  </a:spcAft>
                  <a:buClr>
                    <a:schemeClr val="accent1"/>
                  </a:buClr>
                  <a:buChar char="•"/>
                  <a:defRPr sz="2000">
                    <a:solidFill>
                      <a:schemeClr val="bg2"/>
                    </a:solidFill>
                    <a:latin typeface="Arial" panose="020B0604020202020204" pitchFamily="34" charset="0"/>
                  </a:defRPr>
                </a:lvl9pPr>
              </a:lstStyle>
              <a:p>
                <a:pPr eaLnBrk="1" hangingPunct="1">
                  <a:buClr>
                    <a:schemeClr val="bg1"/>
                  </a:buClr>
                  <a:buSzTx/>
                  <a:buFontTx/>
                  <a:buNone/>
                </a:pPr>
                <a:r>
                  <a:rPr lang="en-GB" altLang="en-US" sz="1100">
                    <a:solidFill>
                      <a:schemeClr val="bg1"/>
                    </a:solidFill>
                    <a:latin typeface="Calibri" panose="020F0502020204030204" pitchFamily="34" charset="0"/>
                    <a:cs typeface="Calibri" panose="020F0502020204030204" pitchFamily="34" charset="0"/>
                  </a:rPr>
                  <a:t>Women with diabetes</a:t>
                </a:r>
              </a:p>
            </p:txBody>
          </p:sp>
        </p:grpSp>
        <p:sp>
          <p:nvSpPr>
            <p:cNvPr id="5157" name="TextBox 27">
              <a:extLst>
                <a:ext uri="{FF2B5EF4-FFF2-40B4-BE49-F238E27FC236}">
                  <a16:creationId xmlns:a16="http://schemas.microsoft.com/office/drawing/2014/main" id="{9B37AED0-6B13-4653-9BF8-7BD4E46F6B69}"/>
                </a:ext>
              </a:extLst>
            </p:cNvPr>
            <p:cNvSpPr txBox="1">
              <a:spLocks noChangeArrowheads="1"/>
            </p:cNvSpPr>
            <p:nvPr/>
          </p:nvSpPr>
          <p:spPr bwMode="auto">
            <a:xfrm>
              <a:off x="4283969" y="3073273"/>
              <a:ext cx="792087" cy="4613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A8CA"/>
                </a:buClr>
                <a:buSzPct val="65000"/>
                <a:buFont typeface="Wingdings" panose="05000000000000000000" pitchFamily="2" charset="2"/>
                <a:defRPr sz="3000">
                  <a:solidFill>
                    <a:schemeClr val="bg2"/>
                  </a:solidFill>
                  <a:latin typeface="Arial" panose="020B0604020202020204" pitchFamily="34" charset="0"/>
                </a:defRPr>
              </a:lvl1pPr>
              <a:lvl2pPr marL="742950" indent="-285750">
                <a:spcBef>
                  <a:spcPct val="20000"/>
                </a:spcBef>
                <a:buClr>
                  <a:schemeClr val="tx1"/>
                </a:buClr>
                <a:buSzPct val="90000"/>
                <a:buChar char="–"/>
                <a:defRPr sz="2400">
                  <a:solidFill>
                    <a:schemeClr val="bg2"/>
                  </a:solidFill>
                  <a:latin typeface="Arial" panose="020B0604020202020204" pitchFamily="34" charset="0"/>
                </a:defRPr>
              </a:lvl2pPr>
              <a:lvl3pPr marL="1143000" indent="-228600">
                <a:spcBef>
                  <a:spcPct val="20000"/>
                </a:spcBef>
                <a:buClr>
                  <a:schemeClr val="accent1"/>
                </a:buClr>
                <a:buSzPct val="60000"/>
                <a:buFont typeface="Wingdings" panose="05000000000000000000" pitchFamily="2" charset="2"/>
                <a:buChar char="l"/>
                <a:defRPr sz="2000">
                  <a:solidFill>
                    <a:schemeClr val="bg2"/>
                  </a:solidFill>
                  <a:latin typeface="Arial" panose="020B0604020202020204" pitchFamily="34" charset="0"/>
                </a:defRPr>
              </a:lvl3pPr>
              <a:lvl4pPr marL="1600200" indent="-228600">
                <a:spcBef>
                  <a:spcPct val="20000"/>
                </a:spcBef>
                <a:buClr>
                  <a:schemeClr val="tx1"/>
                </a:buClr>
                <a:buChar char="–"/>
                <a:defRPr sz="2000">
                  <a:solidFill>
                    <a:schemeClr val="bg2"/>
                  </a:solidFill>
                  <a:latin typeface="Arial" panose="020B0604020202020204" pitchFamily="34" charset="0"/>
                </a:defRPr>
              </a:lvl4pPr>
              <a:lvl5pPr marL="2057400" indent="-228600">
                <a:spcBef>
                  <a:spcPct val="20000"/>
                </a:spcBef>
                <a:buClr>
                  <a:schemeClr val="accent1"/>
                </a:buClr>
                <a:buChar char="•"/>
                <a:defRPr sz="2000">
                  <a:solidFill>
                    <a:schemeClr val="bg2"/>
                  </a:solidFill>
                  <a:latin typeface="Arial" panose="020B0604020202020204" pitchFamily="34" charset="0"/>
                </a:defRPr>
              </a:lvl5pPr>
              <a:lvl6pPr marL="2514600" indent="-228600" eaLnBrk="0" fontAlgn="base" hangingPunct="0">
                <a:spcBef>
                  <a:spcPct val="20000"/>
                </a:spcBef>
                <a:spcAft>
                  <a:spcPct val="0"/>
                </a:spcAft>
                <a:buClr>
                  <a:schemeClr val="accent1"/>
                </a:buClr>
                <a:buChar char="•"/>
                <a:defRPr sz="2000">
                  <a:solidFill>
                    <a:schemeClr val="bg2"/>
                  </a:solidFill>
                  <a:latin typeface="Arial" panose="020B0604020202020204" pitchFamily="34" charset="0"/>
                </a:defRPr>
              </a:lvl6pPr>
              <a:lvl7pPr marL="2971800" indent="-228600" eaLnBrk="0" fontAlgn="base" hangingPunct="0">
                <a:spcBef>
                  <a:spcPct val="20000"/>
                </a:spcBef>
                <a:spcAft>
                  <a:spcPct val="0"/>
                </a:spcAft>
                <a:buClr>
                  <a:schemeClr val="accent1"/>
                </a:buClr>
                <a:buChar char="•"/>
                <a:defRPr sz="2000">
                  <a:solidFill>
                    <a:schemeClr val="bg2"/>
                  </a:solidFill>
                  <a:latin typeface="Arial" panose="020B0604020202020204" pitchFamily="34" charset="0"/>
                </a:defRPr>
              </a:lvl7pPr>
              <a:lvl8pPr marL="3429000" indent="-228600" eaLnBrk="0" fontAlgn="base" hangingPunct="0">
                <a:spcBef>
                  <a:spcPct val="20000"/>
                </a:spcBef>
                <a:spcAft>
                  <a:spcPct val="0"/>
                </a:spcAft>
                <a:buClr>
                  <a:schemeClr val="accent1"/>
                </a:buClr>
                <a:buChar char="•"/>
                <a:defRPr sz="2000">
                  <a:solidFill>
                    <a:schemeClr val="bg2"/>
                  </a:solidFill>
                  <a:latin typeface="Arial" panose="020B0604020202020204" pitchFamily="34" charset="0"/>
                </a:defRPr>
              </a:lvl8pPr>
              <a:lvl9pPr marL="3886200" indent="-228600" eaLnBrk="0" fontAlgn="base" hangingPunct="0">
                <a:spcBef>
                  <a:spcPct val="20000"/>
                </a:spcBef>
                <a:spcAft>
                  <a:spcPct val="0"/>
                </a:spcAft>
                <a:buClr>
                  <a:schemeClr val="accent1"/>
                </a:buClr>
                <a:buChar char="•"/>
                <a:defRPr sz="2000">
                  <a:solidFill>
                    <a:schemeClr val="bg2"/>
                  </a:solidFill>
                  <a:latin typeface="Arial" panose="020B0604020202020204" pitchFamily="34" charset="0"/>
                </a:defRPr>
              </a:lvl9pPr>
            </a:lstStyle>
            <a:p>
              <a:pPr eaLnBrk="1" hangingPunct="1">
                <a:buClr>
                  <a:schemeClr val="bg1"/>
                </a:buClr>
                <a:buSzTx/>
                <a:buFontTx/>
                <a:buNone/>
              </a:pPr>
              <a:r>
                <a:rPr lang="en-GB" altLang="en-US" sz="1200" b="1" dirty="0">
                  <a:solidFill>
                    <a:schemeClr val="bg1"/>
                  </a:solidFill>
                  <a:latin typeface="Calibri" panose="020F0502020204030204" pitchFamily="34" charset="0"/>
                  <a:cs typeface="Calibri" panose="020F0502020204030204" pitchFamily="34" charset="0"/>
                </a:rPr>
                <a:t>2023/24: 12.4%</a:t>
              </a:r>
            </a:p>
          </p:txBody>
        </p:sp>
      </p:grpSp>
      <p:grpSp>
        <p:nvGrpSpPr>
          <p:cNvPr id="5134" name="Group 2">
            <a:extLst>
              <a:ext uri="{FF2B5EF4-FFF2-40B4-BE49-F238E27FC236}">
                <a16:creationId xmlns:a16="http://schemas.microsoft.com/office/drawing/2014/main" id="{EF45A84D-4C47-482D-BA02-AB890EB1F6FD}"/>
              </a:ext>
            </a:extLst>
          </p:cNvPr>
          <p:cNvGrpSpPr>
            <a:grpSpLocks/>
          </p:cNvGrpSpPr>
          <p:nvPr/>
        </p:nvGrpSpPr>
        <p:grpSpPr bwMode="auto">
          <a:xfrm>
            <a:off x="6156325" y="1177925"/>
            <a:ext cx="2459038" cy="2182813"/>
            <a:chOff x="6402388" y="2826113"/>
            <a:chExt cx="2458370" cy="2182448"/>
          </a:xfrm>
        </p:grpSpPr>
        <p:sp>
          <p:nvSpPr>
            <p:cNvPr id="5150" name="TextBox 31">
              <a:extLst>
                <a:ext uri="{FF2B5EF4-FFF2-40B4-BE49-F238E27FC236}">
                  <a16:creationId xmlns:a16="http://schemas.microsoft.com/office/drawing/2014/main" id="{4EED7EB7-7659-4BF7-B9D9-0306ABD71DDE}"/>
                </a:ext>
              </a:extLst>
            </p:cNvPr>
            <p:cNvSpPr txBox="1">
              <a:spLocks noChangeArrowheads="1"/>
            </p:cNvSpPr>
            <p:nvPr/>
          </p:nvSpPr>
          <p:spPr bwMode="auto">
            <a:xfrm>
              <a:off x="8068881" y="4546917"/>
              <a:ext cx="791877" cy="4616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A8CA"/>
                </a:buClr>
                <a:buSzPct val="65000"/>
                <a:buFont typeface="Wingdings" panose="05000000000000000000" pitchFamily="2" charset="2"/>
                <a:defRPr sz="3000">
                  <a:solidFill>
                    <a:schemeClr val="bg2"/>
                  </a:solidFill>
                  <a:latin typeface="Arial" panose="020B0604020202020204" pitchFamily="34" charset="0"/>
                </a:defRPr>
              </a:lvl1pPr>
              <a:lvl2pPr marL="742950" indent="-285750">
                <a:spcBef>
                  <a:spcPct val="20000"/>
                </a:spcBef>
                <a:buClr>
                  <a:schemeClr val="tx1"/>
                </a:buClr>
                <a:buSzPct val="90000"/>
                <a:buChar char="–"/>
                <a:defRPr sz="2400">
                  <a:solidFill>
                    <a:schemeClr val="bg2"/>
                  </a:solidFill>
                  <a:latin typeface="Arial" panose="020B0604020202020204" pitchFamily="34" charset="0"/>
                </a:defRPr>
              </a:lvl2pPr>
              <a:lvl3pPr marL="1143000" indent="-228600">
                <a:spcBef>
                  <a:spcPct val="20000"/>
                </a:spcBef>
                <a:buClr>
                  <a:schemeClr val="accent1"/>
                </a:buClr>
                <a:buSzPct val="60000"/>
                <a:buFont typeface="Wingdings" panose="05000000000000000000" pitchFamily="2" charset="2"/>
                <a:buChar char="l"/>
                <a:defRPr sz="2000">
                  <a:solidFill>
                    <a:schemeClr val="bg2"/>
                  </a:solidFill>
                  <a:latin typeface="Arial" panose="020B0604020202020204" pitchFamily="34" charset="0"/>
                </a:defRPr>
              </a:lvl3pPr>
              <a:lvl4pPr marL="1600200" indent="-228600">
                <a:spcBef>
                  <a:spcPct val="20000"/>
                </a:spcBef>
                <a:buClr>
                  <a:schemeClr val="tx1"/>
                </a:buClr>
                <a:buChar char="–"/>
                <a:defRPr sz="2000">
                  <a:solidFill>
                    <a:schemeClr val="bg2"/>
                  </a:solidFill>
                  <a:latin typeface="Arial" panose="020B0604020202020204" pitchFamily="34" charset="0"/>
                </a:defRPr>
              </a:lvl4pPr>
              <a:lvl5pPr marL="2057400" indent="-228600">
                <a:spcBef>
                  <a:spcPct val="20000"/>
                </a:spcBef>
                <a:buClr>
                  <a:schemeClr val="accent1"/>
                </a:buClr>
                <a:buChar char="•"/>
                <a:defRPr sz="2000">
                  <a:solidFill>
                    <a:schemeClr val="bg2"/>
                  </a:solidFill>
                  <a:latin typeface="Arial" panose="020B0604020202020204" pitchFamily="34" charset="0"/>
                </a:defRPr>
              </a:lvl5pPr>
              <a:lvl6pPr marL="2514600" indent="-228600" eaLnBrk="0" fontAlgn="base" hangingPunct="0">
                <a:spcBef>
                  <a:spcPct val="20000"/>
                </a:spcBef>
                <a:spcAft>
                  <a:spcPct val="0"/>
                </a:spcAft>
                <a:buClr>
                  <a:schemeClr val="accent1"/>
                </a:buClr>
                <a:buChar char="•"/>
                <a:defRPr sz="2000">
                  <a:solidFill>
                    <a:schemeClr val="bg2"/>
                  </a:solidFill>
                  <a:latin typeface="Arial" panose="020B0604020202020204" pitchFamily="34" charset="0"/>
                </a:defRPr>
              </a:lvl6pPr>
              <a:lvl7pPr marL="2971800" indent="-228600" eaLnBrk="0" fontAlgn="base" hangingPunct="0">
                <a:spcBef>
                  <a:spcPct val="20000"/>
                </a:spcBef>
                <a:spcAft>
                  <a:spcPct val="0"/>
                </a:spcAft>
                <a:buClr>
                  <a:schemeClr val="accent1"/>
                </a:buClr>
                <a:buChar char="•"/>
                <a:defRPr sz="2000">
                  <a:solidFill>
                    <a:schemeClr val="bg2"/>
                  </a:solidFill>
                  <a:latin typeface="Arial" panose="020B0604020202020204" pitchFamily="34" charset="0"/>
                </a:defRPr>
              </a:lvl7pPr>
              <a:lvl8pPr marL="3429000" indent="-228600" eaLnBrk="0" fontAlgn="base" hangingPunct="0">
                <a:spcBef>
                  <a:spcPct val="20000"/>
                </a:spcBef>
                <a:spcAft>
                  <a:spcPct val="0"/>
                </a:spcAft>
                <a:buClr>
                  <a:schemeClr val="accent1"/>
                </a:buClr>
                <a:buChar char="•"/>
                <a:defRPr sz="2000">
                  <a:solidFill>
                    <a:schemeClr val="bg2"/>
                  </a:solidFill>
                  <a:latin typeface="Arial" panose="020B0604020202020204" pitchFamily="34" charset="0"/>
                </a:defRPr>
              </a:lvl8pPr>
              <a:lvl9pPr marL="3886200" indent="-228600" eaLnBrk="0" fontAlgn="base" hangingPunct="0">
                <a:spcBef>
                  <a:spcPct val="20000"/>
                </a:spcBef>
                <a:spcAft>
                  <a:spcPct val="0"/>
                </a:spcAft>
                <a:buClr>
                  <a:schemeClr val="accent1"/>
                </a:buClr>
                <a:buChar char="•"/>
                <a:defRPr sz="2000">
                  <a:solidFill>
                    <a:schemeClr val="bg2"/>
                  </a:solidFill>
                  <a:latin typeface="Arial" panose="020B0604020202020204" pitchFamily="34" charset="0"/>
                </a:defRPr>
              </a:lvl9pPr>
            </a:lstStyle>
            <a:p>
              <a:pPr eaLnBrk="1" hangingPunct="1">
                <a:buClr>
                  <a:schemeClr val="bg1"/>
                </a:buClr>
                <a:buSzTx/>
                <a:buFontTx/>
                <a:buNone/>
              </a:pPr>
              <a:r>
                <a:rPr lang="en-GB" altLang="en-US" sz="1200" b="1" dirty="0">
                  <a:solidFill>
                    <a:schemeClr val="bg1"/>
                  </a:solidFill>
                  <a:latin typeface="Calibri" panose="020F0502020204030204" pitchFamily="34" charset="0"/>
                  <a:cs typeface="Calibri" panose="020F0502020204030204" pitchFamily="34" charset="0"/>
                </a:rPr>
                <a:t>2023/24: 9.5%</a:t>
              </a:r>
            </a:p>
          </p:txBody>
        </p:sp>
        <p:sp>
          <p:nvSpPr>
            <p:cNvPr id="5151" name="TextBox 32">
              <a:extLst>
                <a:ext uri="{FF2B5EF4-FFF2-40B4-BE49-F238E27FC236}">
                  <a16:creationId xmlns:a16="http://schemas.microsoft.com/office/drawing/2014/main" id="{139FE2B6-2F13-476A-8C0E-6D50C4E6E27A}"/>
                </a:ext>
              </a:extLst>
            </p:cNvPr>
            <p:cNvSpPr txBox="1">
              <a:spLocks noChangeArrowheads="1"/>
            </p:cNvSpPr>
            <p:nvPr/>
          </p:nvSpPr>
          <p:spPr bwMode="auto">
            <a:xfrm>
              <a:off x="6402388" y="2841625"/>
              <a:ext cx="821822" cy="4616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A8CA"/>
                </a:buClr>
                <a:buSzPct val="65000"/>
                <a:buFont typeface="Wingdings" panose="05000000000000000000" pitchFamily="2" charset="2"/>
                <a:defRPr sz="3000">
                  <a:solidFill>
                    <a:schemeClr val="bg2"/>
                  </a:solidFill>
                  <a:latin typeface="Arial" panose="020B0604020202020204" pitchFamily="34" charset="0"/>
                </a:defRPr>
              </a:lvl1pPr>
              <a:lvl2pPr marL="742950" indent="-285750">
                <a:spcBef>
                  <a:spcPct val="20000"/>
                </a:spcBef>
                <a:buClr>
                  <a:schemeClr val="tx1"/>
                </a:buClr>
                <a:buSzPct val="90000"/>
                <a:buChar char="–"/>
                <a:defRPr sz="2400">
                  <a:solidFill>
                    <a:schemeClr val="bg2"/>
                  </a:solidFill>
                  <a:latin typeface="Arial" panose="020B0604020202020204" pitchFamily="34" charset="0"/>
                </a:defRPr>
              </a:lvl2pPr>
              <a:lvl3pPr marL="1143000" indent="-228600">
                <a:spcBef>
                  <a:spcPct val="20000"/>
                </a:spcBef>
                <a:buClr>
                  <a:schemeClr val="accent1"/>
                </a:buClr>
                <a:buSzPct val="60000"/>
                <a:buFont typeface="Wingdings" panose="05000000000000000000" pitchFamily="2" charset="2"/>
                <a:buChar char="l"/>
                <a:defRPr sz="2000">
                  <a:solidFill>
                    <a:schemeClr val="bg2"/>
                  </a:solidFill>
                  <a:latin typeface="Arial" panose="020B0604020202020204" pitchFamily="34" charset="0"/>
                </a:defRPr>
              </a:lvl3pPr>
              <a:lvl4pPr marL="1600200" indent="-228600">
                <a:spcBef>
                  <a:spcPct val="20000"/>
                </a:spcBef>
                <a:buClr>
                  <a:schemeClr val="tx1"/>
                </a:buClr>
                <a:buChar char="–"/>
                <a:defRPr sz="2000">
                  <a:solidFill>
                    <a:schemeClr val="bg2"/>
                  </a:solidFill>
                  <a:latin typeface="Arial" panose="020B0604020202020204" pitchFamily="34" charset="0"/>
                </a:defRPr>
              </a:lvl4pPr>
              <a:lvl5pPr marL="2057400" indent="-228600">
                <a:spcBef>
                  <a:spcPct val="20000"/>
                </a:spcBef>
                <a:buClr>
                  <a:schemeClr val="accent1"/>
                </a:buClr>
                <a:buChar char="•"/>
                <a:defRPr sz="2000">
                  <a:solidFill>
                    <a:schemeClr val="bg2"/>
                  </a:solidFill>
                  <a:latin typeface="Arial" panose="020B0604020202020204" pitchFamily="34" charset="0"/>
                </a:defRPr>
              </a:lvl5pPr>
              <a:lvl6pPr marL="2514600" indent="-228600" eaLnBrk="0" fontAlgn="base" hangingPunct="0">
                <a:spcBef>
                  <a:spcPct val="20000"/>
                </a:spcBef>
                <a:spcAft>
                  <a:spcPct val="0"/>
                </a:spcAft>
                <a:buClr>
                  <a:schemeClr val="accent1"/>
                </a:buClr>
                <a:buChar char="•"/>
                <a:defRPr sz="2000">
                  <a:solidFill>
                    <a:schemeClr val="bg2"/>
                  </a:solidFill>
                  <a:latin typeface="Arial" panose="020B0604020202020204" pitchFamily="34" charset="0"/>
                </a:defRPr>
              </a:lvl6pPr>
              <a:lvl7pPr marL="2971800" indent="-228600" eaLnBrk="0" fontAlgn="base" hangingPunct="0">
                <a:spcBef>
                  <a:spcPct val="20000"/>
                </a:spcBef>
                <a:spcAft>
                  <a:spcPct val="0"/>
                </a:spcAft>
                <a:buClr>
                  <a:schemeClr val="accent1"/>
                </a:buClr>
                <a:buChar char="•"/>
                <a:defRPr sz="2000">
                  <a:solidFill>
                    <a:schemeClr val="bg2"/>
                  </a:solidFill>
                  <a:latin typeface="Arial" panose="020B0604020202020204" pitchFamily="34" charset="0"/>
                </a:defRPr>
              </a:lvl7pPr>
              <a:lvl8pPr marL="3429000" indent="-228600" eaLnBrk="0" fontAlgn="base" hangingPunct="0">
                <a:spcBef>
                  <a:spcPct val="20000"/>
                </a:spcBef>
                <a:spcAft>
                  <a:spcPct val="0"/>
                </a:spcAft>
                <a:buClr>
                  <a:schemeClr val="accent1"/>
                </a:buClr>
                <a:buChar char="•"/>
                <a:defRPr sz="2000">
                  <a:solidFill>
                    <a:schemeClr val="bg2"/>
                  </a:solidFill>
                  <a:latin typeface="Arial" panose="020B0604020202020204" pitchFamily="34" charset="0"/>
                </a:defRPr>
              </a:lvl8pPr>
              <a:lvl9pPr marL="3886200" indent="-228600" eaLnBrk="0" fontAlgn="base" hangingPunct="0">
                <a:spcBef>
                  <a:spcPct val="20000"/>
                </a:spcBef>
                <a:spcAft>
                  <a:spcPct val="0"/>
                </a:spcAft>
                <a:buClr>
                  <a:schemeClr val="accent1"/>
                </a:buClr>
                <a:buChar char="•"/>
                <a:defRPr sz="2000">
                  <a:solidFill>
                    <a:schemeClr val="bg2"/>
                  </a:solidFill>
                  <a:latin typeface="Arial" panose="020B0604020202020204" pitchFamily="34" charset="0"/>
                </a:defRPr>
              </a:lvl9pPr>
            </a:lstStyle>
            <a:p>
              <a:pPr eaLnBrk="1" hangingPunct="1">
                <a:buClr>
                  <a:schemeClr val="bg1"/>
                </a:buClr>
                <a:buSzTx/>
                <a:buFontTx/>
                <a:buNone/>
              </a:pPr>
              <a:r>
                <a:rPr lang="en-GB" altLang="en-US" sz="1200" b="1">
                  <a:solidFill>
                    <a:schemeClr val="bg1"/>
                  </a:solidFill>
                  <a:latin typeface="Calibri" panose="020F0502020204030204" pitchFamily="34" charset="0"/>
                  <a:cs typeface="Calibri" panose="020F0502020204030204" pitchFamily="34" charset="0"/>
                </a:rPr>
                <a:t>2010/11: 15.5%</a:t>
              </a:r>
            </a:p>
          </p:txBody>
        </p:sp>
        <p:grpSp>
          <p:nvGrpSpPr>
            <p:cNvPr id="5152" name="Group 29">
              <a:extLst>
                <a:ext uri="{FF2B5EF4-FFF2-40B4-BE49-F238E27FC236}">
                  <a16:creationId xmlns:a16="http://schemas.microsoft.com/office/drawing/2014/main" id="{CACDAAEC-7023-4640-B8D8-32C801497EEA}"/>
                </a:ext>
              </a:extLst>
            </p:cNvPr>
            <p:cNvGrpSpPr>
              <a:grpSpLocks/>
            </p:cNvGrpSpPr>
            <p:nvPr/>
          </p:nvGrpSpPr>
          <p:grpSpPr bwMode="auto">
            <a:xfrm>
              <a:off x="6516544" y="2826113"/>
              <a:ext cx="2025721" cy="2026167"/>
              <a:chOff x="5179527" y="3170294"/>
              <a:chExt cx="2026258" cy="2026258"/>
            </a:xfrm>
          </p:grpSpPr>
          <p:pic>
            <p:nvPicPr>
              <p:cNvPr id="13" name="Picture 12">
                <a:extLst>
                  <a:ext uri="{FF2B5EF4-FFF2-40B4-BE49-F238E27FC236}">
                    <a16:creationId xmlns:a16="http://schemas.microsoft.com/office/drawing/2014/main" id="{47053BED-E2CA-432E-8390-AC5C07216CFF}"/>
                  </a:ext>
                </a:extLst>
              </p:cNvPr>
              <p:cNvPicPr>
                <a:picLocks noChangeAspect="1"/>
              </p:cNvPicPr>
              <p:nvPr/>
            </p:nvPicPr>
            <p:blipFill>
              <a:blip r:embed="rId3">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5179527" y="3170294"/>
                <a:ext cx="2026258" cy="2026258"/>
              </a:xfrm>
              <a:prstGeom prst="rect">
                <a:avLst/>
              </a:prstGeom>
            </p:spPr>
          </p:pic>
          <p:sp>
            <p:nvSpPr>
              <p:cNvPr id="5154" name="TextBox 33">
                <a:extLst>
                  <a:ext uri="{FF2B5EF4-FFF2-40B4-BE49-F238E27FC236}">
                    <a16:creationId xmlns:a16="http://schemas.microsoft.com/office/drawing/2014/main" id="{A9981DC1-F478-45B9-8917-E7B1AB0A5699}"/>
                  </a:ext>
                </a:extLst>
              </p:cNvPr>
              <p:cNvSpPr txBox="1">
                <a:spLocks noChangeArrowheads="1"/>
              </p:cNvSpPr>
              <p:nvPr/>
            </p:nvSpPr>
            <p:spPr bwMode="auto">
              <a:xfrm rot="2711837">
                <a:off x="5423098" y="3898442"/>
                <a:ext cx="1447115" cy="431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A8CA"/>
                  </a:buClr>
                  <a:buSzPct val="65000"/>
                  <a:buFont typeface="Wingdings" panose="05000000000000000000" pitchFamily="2" charset="2"/>
                  <a:defRPr sz="3000">
                    <a:solidFill>
                      <a:schemeClr val="bg2"/>
                    </a:solidFill>
                    <a:latin typeface="Arial" panose="020B0604020202020204" pitchFamily="34" charset="0"/>
                  </a:defRPr>
                </a:lvl1pPr>
                <a:lvl2pPr marL="742950" indent="-285750">
                  <a:spcBef>
                    <a:spcPct val="20000"/>
                  </a:spcBef>
                  <a:buClr>
                    <a:schemeClr val="tx1"/>
                  </a:buClr>
                  <a:buSzPct val="90000"/>
                  <a:buChar char="–"/>
                  <a:defRPr sz="2400">
                    <a:solidFill>
                      <a:schemeClr val="bg2"/>
                    </a:solidFill>
                    <a:latin typeface="Arial" panose="020B0604020202020204" pitchFamily="34" charset="0"/>
                  </a:defRPr>
                </a:lvl2pPr>
                <a:lvl3pPr marL="1143000" indent="-228600">
                  <a:spcBef>
                    <a:spcPct val="20000"/>
                  </a:spcBef>
                  <a:buClr>
                    <a:schemeClr val="accent1"/>
                  </a:buClr>
                  <a:buSzPct val="60000"/>
                  <a:buFont typeface="Wingdings" panose="05000000000000000000" pitchFamily="2" charset="2"/>
                  <a:buChar char="l"/>
                  <a:defRPr sz="2000">
                    <a:solidFill>
                      <a:schemeClr val="bg2"/>
                    </a:solidFill>
                    <a:latin typeface="Arial" panose="020B0604020202020204" pitchFamily="34" charset="0"/>
                  </a:defRPr>
                </a:lvl3pPr>
                <a:lvl4pPr marL="1600200" indent="-228600">
                  <a:spcBef>
                    <a:spcPct val="20000"/>
                  </a:spcBef>
                  <a:buClr>
                    <a:schemeClr val="tx1"/>
                  </a:buClr>
                  <a:buChar char="–"/>
                  <a:defRPr sz="2000">
                    <a:solidFill>
                      <a:schemeClr val="bg2"/>
                    </a:solidFill>
                    <a:latin typeface="Arial" panose="020B0604020202020204" pitchFamily="34" charset="0"/>
                  </a:defRPr>
                </a:lvl4pPr>
                <a:lvl5pPr marL="2057400" indent="-228600">
                  <a:spcBef>
                    <a:spcPct val="20000"/>
                  </a:spcBef>
                  <a:buClr>
                    <a:schemeClr val="accent1"/>
                  </a:buClr>
                  <a:buChar char="•"/>
                  <a:defRPr sz="2000">
                    <a:solidFill>
                      <a:schemeClr val="bg2"/>
                    </a:solidFill>
                    <a:latin typeface="Arial" panose="020B0604020202020204" pitchFamily="34" charset="0"/>
                  </a:defRPr>
                </a:lvl5pPr>
                <a:lvl6pPr marL="2514600" indent="-228600" eaLnBrk="0" fontAlgn="base" hangingPunct="0">
                  <a:spcBef>
                    <a:spcPct val="20000"/>
                  </a:spcBef>
                  <a:spcAft>
                    <a:spcPct val="0"/>
                  </a:spcAft>
                  <a:buClr>
                    <a:schemeClr val="accent1"/>
                  </a:buClr>
                  <a:buChar char="•"/>
                  <a:defRPr sz="2000">
                    <a:solidFill>
                      <a:schemeClr val="bg2"/>
                    </a:solidFill>
                    <a:latin typeface="Arial" panose="020B0604020202020204" pitchFamily="34" charset="0"/>
                  </a:defRPr>
                </a:lvl6pPr>
                <a:lvl7pPr marL="2971800" indent="-228600" eaLnBrk="0" fontAlgn="base" hangingPunct="0">
                  <a:spcBef>
                    <a:spcPct val="20000"/>
                  </a:spcBef>
                  <a:spcAft>
                    <a:spcPct val="0"/>
                  </a:spcAft>
                  <a:buClr>
                    <a:schemeClr val="accent1"/>
                  </a:buClr>
                  <a:buChar char="•"/>
                  <a:defRPr sz="2000">
                    <a:solidFill>
                      <a:schemeClr val="bg2"/>
                    </a:solidFill>
                    <a:latin typeface="Arial" panose="020B0604020202020204" pitchFamily="34" charset="0"/>
                  </a:defRPr>
                </a:lvl7pPr>
                <a:lvl8pPr marL="3429000" indent="-228600" eaLnBrk="0" fontAlgn="base" hangingPunct="0">
                  <a:spcBef>
                    <a:spcPct val="20000"/>
                  </a:spcBef>
                  <a:spcAft>
                    <a:spcPct val="0"/>
                  </a:spcAft>
                  <a:buClr>
                    <a:schemeClr val="accent1"/>
                  </a:buClr>
                  <a:buChar char="•"/>
                  <a:defRPr sz="2000">
                    <a:solidFill>
                      <a:schemeClr val="bg2"/>
                    </a:solidFill>
                    <a:latin typeface="Arial" panose="020B0604020202020204" pitchFamily="34" charset="0"/>
                  </a:defRPr>
                </a:lvl8pPr>
                <a:lvl9pPr marL="3886200" indent="-228600" eaLnBrk="0" fontAlgn="base" hangingPunct="0">
                  <a:spcBef>
                    <a:spcPct val="20000"/>
                  </a:spcBef>
                  <a:spcAft>
                    <a:spcPct val="0"/>
                  </a:spcAft>
                  <a:buClr>
                    <a:schemeClr val="accent1"/>
                  </a:buClr>
                  <a:buChar char="•"/>
                  <a:defRPr sz="2000">
                    <a:solidFill>
                      <a:schemeClr val="bg2"/>
                    </a:solidFill>
                    <a:latin typeface="Arial" panose="020B0604020202020204" pitchFamily="34" charset="0"/>
                  </a:defRPr>
                </a:lvl9pPr>
              </a:lstStyle>
              <a:p>
                <a:pPr algn="ctr" eaLnBrk="1" hangingPunct="1">
                  <a:buClr>
                    <a:schemeClr val="bg1"/>
                  </a:buClr>
                  <a:buSzTx/>
                  <a:buFontTx/>
                  <a:buNone/>
                </a:pPr>
                <a:r>
                  <a:rPr lang="en-GB" altLang="en-US" sz="1100" dirty="0">
                    <a:solidFill>
                      <a:schemeClr val="bg1"/>
                    </a:solidFill>
                    <a:latin typeface="Calibri" panose="020F0502020204030204" pitchFamily="34" charset="0"/>
                    <a:cs typeface="Calibri" panose="020F0502020204030204" pitchFamily="34" charset="0"/>
                  </a:rPr>
                  <a:t>Women who smoke (at antenatal booking)</a:t>
                </a:r>
              </a:p>
            </p:txBody>
          </p:sp>
        </p:grpSp>
      </p:grpSp>
      <p:grpSp>
        <p:nvGrpSpPr>
          <p:cNvPr id="5135" name="Group 19">
            <a:extLst>
              <a:ext uri="{FF2B5EF4-FFF2-40B4-BE49-F238E27FC236}">
                <a16:creationId xmlns:a16="http://schemas.microsoft.com/office/drawing/2014/main" id="{72E25329-1F93-4F54-8078-CAE72E590ED4}"/>
              </a:ext>
            </a:extLst>
          </p:cNvPr>
          <p:cNvGrpSpPr>
            <a:grpSpLocks/>
          </p:cNvGrpSpPr>
          <p:nvPr/>
        </p:nvGrpSpPr>
        <p:grpSpPr bwMode="auto">
          <a:xfrm>
            <a:off x="581778" y="1238250"/>
            <a:ext cx="2412247" cy="1933575"/>
            <a:chOff x="581206" y="1238499"/>
            <a:chExt cx="2412572" cy="1933575"/>
          </a:xfrm>
        </p:grpSpPr>
        <p:pic>
          <p:nvPicPr>
            <p:cNvPr id="37" name="Picture 36">
              <a:extLst>
                <a:ext uri="{FF2B5EF4-FFF2-40B4-BE49-F238E27FC236}">
                  <a16:creationId xmlns:a16="http://schemas.microsoft.com/office/drawing/2014/main" id="{551FBCBE-F372-48A8-B871-3B932E933D31}"/>
                </a:ext>
              </a:extLst>
            </p:cNvPr>
            <p:cNvPicPr>
              <a:picLocks noChangeAspect="1"/>
            </p:cNvPicPr>
            <p:nvPr/>
          </p:nvPicPr>
          <p:blipFill>
            <a:blip r:embed="rId4">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81206" y="1238499"/>
              <a:ext cx="1742592" cy="1933575"/>
            </a:xfrm>
            <a:prstGeom prst="rect">
              <a:avLst/>
            </a:prstGeom>
          </p:spPr>
        </p:pic>
        <p:sp>
          <p:nvSpPr>
            <p:cNvPr id="5149" name="TextBox 37">
              <a:extLst>
                <a:ext uri="{FF2B5EF4-FFF2-40B4-BE49-F238E27FC236}">
                  <a16:creationId xmlns:a16="http://schemas.microsoft.com/office/drawing/2014/main" id="{B8AC1102-5F25-428D-B5BD-8D646C369FFF}"/>
                </a:ext>
              </a:extLst>
            </p:cNvPr>
            <p:cNvSpPr txBox="1">
              <a:spLocks noChangeArrowheads="1"/>
            </p:cNvSpPr>
            <p:nvPr/>
          </p:nvSpPr>
          <p:spPr bwMode="auto">
            <a:xfrm>
              <a:off x="2041903" y="1294249"/>
              <a:ext cx="951875"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A8CA"/>
                </a:buClr>
                <a:buSzPct val="65000"/>
                <a:buFont typeface="Wingdings" panose="05000000000000000000" pitchFamily="2" charset="2"/>
                <a:defRPr sz="3000">
                  <a:solidFill>
                    <a:schemeClr val="bg2"/>
                  </a:solidFill>
                  <a:latin typeface="Arial" panose="020B0604020202020204" pitchFamily="34" charset="0"/>
                </a:defRPr>
              </a:lvl1pPr>
              <a:lvl2pPr marL="742950" indent="-285750">
                <a:spcBef>
                  <a:spcPct val="20000"/>
                </a:spcBef>
                <a:buClr>
                  <a:schemeClr val="tx1"/>
                </a:buClr>
                <a:buSzPct val="90000"/>
                <a:buChar char="–"/>
                <a:defRPr sz="2400">
                  <a:solidFill>
                    <a:schemeClr val="bg2"/>
                  </a:solidFill>
                  <a:latin typeface="Arial" panose="020B0604020202020204" pitchFamily="34" charset="0"/>
                </a:defRPr>
              </a:lvl2pPr>
              <a:lvl3pPr marL="1143000" indent="-228600">
                <a:spcBef>
                  <a:spcPct val="20000"/>
                </a:spcBef>
                <a:buClr>
                  <a:schemeClr val="accent1"/>
                </a:buClr>
                <a:buSzPct val="60000"/>
                <a:buFont typeface="Wingdings" panose="05000000000000000000" pitchFamily="2" charset="2"/>
                <a:buChar char="l"/>
                <a:defRPr sz="2000">
                  <a:solidFill>
                    <a:schemeClr val="bg2"/>
                  </a:solidFill>
                  <a:latin typeface="Arial" panose="020B0604020202020204" pitchFamily="34" charset="0"/>
                </a:defRPr>
              </a:lvl3pPr>
              <a:lvl4pPr marL="1600200" indent="-228600">
                <a:spcBef>
                  <a:spcPct val="20000"/>
                </a:spcBef>
                <a:buClr>
                  <a:schemeClr val="tx1"/>
                </a:buClr>
                <a:buChar char="–"/>
                <a:defRPr sz="2000">
                  <a:solidFill>
                    <a:schemeClr val="bg2"/>
                  </a:solidFill>
                  <a:latin typeface="Arial" panose="020B0604020202020204" pitchFamily="34" charset="0"/>
                </a:defRPr>
              </a:lvl4pPr>
              <a:lvl5pPr marL="2057400" indent="-228600">
                <a:spcBef>
                  <a:spcPct val="20000"/>
                </a:spcBef>
                <a:buClr>
                  <a:schemeClr val="accent1"/>
                </a:buClr>
                <a:buChar char="•"/>
                <a:defRPr sz="2000">
                  <a:solidFill>
                    <a:schemeClr val="bg2"/>
                  </a:solidFill>
                  <a:latin typeface="Arial" panose="020B0604020202020204" pitchFamily="34" charset="0"/>
                </a:defRPr>
              </a:lvl5pPr>
              <a:lvl6pPr marL="2514600" indent="-228600" eaLnBrk="0" fontAlgn="base" hangingPunct="0">
                <a:spcBef>
                  <a:spcPct val="20000"/>
                </a:spcBef>
                <a:spcAft>
                  <a:spcPct val="0"/>
                </a:spcAft>
                <a:buClr>
                  <a:schemeClr val="accent1"/>
                </a:buClr>
                <a:buChar char="•"/>
                <a:defRPr sz="2000">
                  <a:solidFill>
                    <a:schemeClr val="bg2"/>
                  </a:solidFill>
                  <a:latin typeface="Arial" panose="020B0604020202020204" pitchFamily="34" charset="0"/>
                </a:defRPr>
              </a:lvl6pPr>
              <a:lvl7pPr marL="2971800" indent="-228600" eaLnBrk="0" fontAlgn="base" hangingPunct="0">
                <a:spcBef>
                  <a:spcPct val="20000"/>
                </a:spcBef>
                <a:spcAft>
                  <a:spcPct val="0"/>
                </a:spcAft>
                <a:buClr>
                  <a:schemeClr val="accent1"/>
                </a:buClr>
                <a:buChar char="•"/>
                <a:defRPr sz="2000">
                  <a:solidFill>
                    <a:schemeClr val="bg2"/>
                  </a:solidFill>
                  <a:latin typeface="Arial" panose="020B0604020202020204" pitchFamily="34" charset="0"/>
                </a:defRPr>
              </a:lvl7pPr>
              <a:lvl8pPr marL="3429000" indent="-228600" eaLnBrk="0" fontAlgn="base" hangingPunct="0">
                <a:spcBef>
                  <a:spcPct val="20000"/>
                </a:spcBef>
                <a:spcAft>
                  <a:spcPct val="0"/>
                </a:spcAft>
                <a:buClr>
                  <a:schemeClr val="accent1"/>
                </a:buClr>
                <a:buChar char="•"/>
                <a:defRPr sz="2000">
                  <a:solidFill>
                    <a:schemeClr val="bg2"/>
                  </a:solidFill>
                  <a:latin typeface="Arial" panose="020B0604020202020204" pitchFamily="34" charset="0"/>
                </a:defRPr>
              </a:lvl8pPr>
              <a:lvl9pPr marL="3886200" indent="-228600" eaLnBrk="0" fontAlgn="base" hangingPunct="0">
                <a:spcBef>
                  <a:spcPct val="20000"/>
                </a:spcBef>
                <a:spcAft>
                  <a:spcPct val="0"/>
                </a:spcAft>
                <a:buClr>
                  <a:schemeClr val="accent1"/>
                </a:buClr>
                <a:buChar char="•"/>
                <a:defRPr sz="2000">
                  <a:solidFill>
                    <a:schemeClr val="bg2"/>
                  </a:solidFill>
                  <a:latin typeface="Arial" panose="020B0604020202020204" pitchFamily="34" charset="0"/>
                </a:defRPr>
              </a:lvl9pPr>
            </a:lstStyle>
            <a:p>
              <a:pPr eaLnBrk="1" hangingPunct="1">
                <a:buClr>
                  <a:schemeClr val="bg1"/>
                </a:buClr>
                <a:buSzTx/>
                <a:buFontTx/>
                <a:buNone/>
              </a:pPr>
              <a:r>
                <a:rPr lang="en-GB" altLang="en-US" sz="1200" b="1" dirty="0">
                  <a:solidFill>
                    <a:schemeClr val="bg1"/>
                  </a:solidFill>
                  <a:latin typeface="Calibri" panose="020F0502020204030204" pitchFamily="34" charset="0"/>
                  <a:cs typeface="Calibri" panose="020F0502020204030204" pitchFamily="34" charset="0"/>
                </a:rPr>
                <a:t>Highest live birth rate (10.4) in United Kingdom, 2023</a:t>
              </a:r>
              <a:endParaRPr lang="en-GB" altLang="en-US" sz="1200" b="1" dirty="0">
                <a:solidFill>
                  <a:srgbClr val="FF0000"/>
                </a:solidFill>
                <a:latin typeface="Calibri" panose="020F0502020204030204" pitchFamily="34" charset="0"/>
                <a:cs typeface="Calibri" panose="020F0502020204030204" pitchFamily="34" charset="0"/>
              </a:endParaRPr>
            </a:p>
          </p:txBody>
        </p:sp>
      </p:grpSp>
      <p:sp>
        <p:nvSpPr>
          <p:cNvPr id="5136" name="TextBox 44">
            <a:extLst>
              <a:ext uri="{FF2B5EF4-FFF2-40B4-BE49-F238E27FC236}">
                <a16:creationId xmlns:a16="http://schemas.microsoft.com/office/drawing/2014/main" id="{5E7D09DC-01A6-404F-B935-12D9C25B778D}"/>
              </a:ext>
            </a:extLst>
          </p:cNvPr>
          <p:cNvSpPr txBox="1">
            <a:spLocks noChangeArrowheads="1"/>
          </p:cNvSpPr>
          <p:nvPr/>
        </p:nvSpPr>
        <p:spPr bwMode="auto">
          <a:xfrm>
            <a:off x="7742238" y="5994400"/>
            <a:ext cx="12731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A8CA"/>
              </a:buClr>
              <a:buSzPct val="65000"/>
              <a:buFont typeface="Wingdings" panose="05000000000000000000" pitchFamily="2" charset="2"/>
              <a:defRPr sz="3000">
                <a:solidFill>
                  <a:schemeClr val="bg2"/>
                </a:solidFill>
                <a:latin typeface="Arial" panose="020B0604020202020204" pitchFamily="34" charset="0"/>
              </a:defRPr>
            </a:lvl1pPr>
            <a:lvl2pPr marL="742950" indent="-285750">
              <a:spcBef>
                <a:spcPct val="20000"/>
              </a:spcBef>
              <a:buClr>
                <a:schemeClr val="tx1"/>
              </a:buClr>
              <a:buSzPct val="90000"/>
              <a:buChar char="–"/>
              <a:defRPr sz="2400">
                <a:solidFill>
                  <a:schemeClr val="bg2"/>
                </a:solidFill>
                <a:latin typeface="Arial" panose="020B0604020202020204" pitchFamily="34" charset="0"/>
              </a:defRPr>
            </a:lvl2pPr>
            <a:lvl3pPr marL="1143000" indent="-228600">
              <a:spcBef>
                <a:spcPct val="20000"/>
              </a:spcBef>
              <a:buClr>
                <a:schemeClr val="accent1"/>
              </a:buClr>
              <a:buSzPct val="60000"/>
              <a:buFont typeface="Wingdings" panose="05000000000000000000" pitchFamily="2" charset="2"/>
              <a:buChar char="l"/>
              <a:defRPr sz="2000">
                <a:solidFill>
                  <a:schemeClr val="bg2"/>
                </a:solidFill>
                <a:latin typeface="Arial" panose="020B0604020202020204" pitchFamily="34" charset="0"/>
              </a:defRPr>
            </a:lvl3pPr>
            <a:lvl4pPr marL="1600200" indent="-228600">
              <a:spcBef>
                <a:spcPct val="20000"/>
              </a:spcBef>
              <a:buClr>
                <a:schemeClr val="tx1"/>
              </a:buClr>
              <a:buChar char="–"/>
              <a:defRPr sz="2000">
                <a:solidFill>
                  <a:schemeClr val="bg2"/>
                </a:solidFill>
                <a:latin typeface="Arial" panose="020B0604020202020204" pitchFamily="34" charset="0"/>
              </a:defRPr>
            </a:lvl4pPr>
            <a:lvl5pPr marL="2057400" indent="-228600">
              <a:spcBef>
                <a:spcPct val="20000"/>
              </a:spcBef>
              <a:buClr>
                <a:schemeClr val="accent1"/>
              </a:buClr>
              <a:buChar char="•"/>
              <a:defRPr sz="2000">
                <a:solidFill>
                  <a:schemeClr val="bg2"/>
                </a:solidFill>
                <a:latin typeface="Arial" panose="020B0604020202020204" pitchFamily="34" charset="0"/>
              </a:defRPr>
            </a:lvl5pPr>
            <a:lvl6pPr marL="2514600" indent="-228600" eaLnBrk="0" fontAlgn="base" hangingPunct="0">
              <a:spcBef>
                <a:spcPct val="20000"/>
              </a:spcBef>
              <a:spcAft>
                <a:spcPct val="0"/>
              </a:spcAft>
              <a:buClr>
                <a:schemeClr val="accent1"/>
              </a:buClr>
              <a:buChar char="•"/>
              <a:defRPr sz="2000">
                <a:solidFill>
                  <a:schemeClr val="bg2"/>
                </a:solidFill>
                <a:latin typeface="Arial" panose="020B0604020202020204" pitchFamily="34" charset="0"/>
              </a:defRPr>
            </a:lvl6pPr>
            <a:lvl7pPr marL="2971800" indent="-228600" eaLnBrk="0" fontAlgn="base" hangingPunct="0">
              <a:spcBef>
                <a:spcPct val="20000"/>
              </a:spcBef>
              <a:spcAft>
                <a:spcPct val="0"/>
              </a:spcAft>
              <a:buClr>
                <a:schemeClr val="accent1"/>
              </a:buClr>
              <a:buChar char="•"/>
              <a:defRPr sz="2000">
                <a:solidFill>
                  <a:schemeClr val="bg2"/>
                </a:solidFill>
                <a:latin typeface="Arial" panose="020B0604020202020204" pitchFamily="34" charset="0"/>
              </a:defRPr>
            </a:lvl7pPr>
            <a:lvl8pPr marL="3429000" indent="-228600" eaLnBrk="0" fontAlgn="base" hangingPunct="0">
              <a:spcBef>
                <a:spcPct val="20000"/>
              </a:spcBef>
              <a:spcAft>
                <a:spcPct val="0"/>
              </a:spcAft>
              <a:buClr>
                <a:schemeClr val="accent1"/>
              </a:buClr>
              <a:buChar char="•"/>
              <a:defRPr sz="2000">
                <a:solidFill>
                  <a:schemeClr val="bg2"/>
                </a:solidFill>
                <a:latin typeface="Arial" panose="020B0604020202020204" pitchFamily="34" charset="0"/>
              </a:defRPr>
            </a:lvl8pPr>
            <a:lvl9pPr marL="3886200" indent="-228600" eaLnBrk="0" fontAlgn="base" hangingPunct="0">
              <a:spcBef>
                <a:spcPct val="20000"/>
              </a:spcBef>
              <a:spcAft>
                <a:spcPct val="0"/>
              </a:spcAft>
              <a:buClr>
                <a:schemeClr val="accent1"/>
              </a:buClr>
              <a:buChar char="•"/>
              <a:defRPr sz="2000">
                <a:solidFill>
                  <a:schemeClr val="bg2"/>
                </a:solidFill>
                <a:latin typeface="Arial" panose="020B0604020202020204" pitchFamily="34" charset="0"/>
              </a:defRPr>
            </a:lvl9pPr>
          </a:lstStyle>
          <a:p>
            <a:pPr eaLnBrk="1" hangingPunct="1">
              <a:buClr>
                <a:schemeClr val="bg1"/>
              </a:buClr>
              <a:buSzTx/>
              <a:buFontTx/>
              <a:buNone/>
            </a:pPr>
            <a:r>
              <a:rPr lang="en-GB" altLang="en-US" sz="700">
                <a:solidFill>
                  <a:schemeClr val="bg1"/>
                </a:solidFill>
              </a:rPr>
              <a:t>Graphics downloaded from: thenounproject.com</a:t>
            </a:r>
          </a:p>
        </p:txBody>
      </p:sp>
      <p:grpSp>
        <p:nvGrpSpPr>
          <p:cNvPr id="5137" name="Group 22">
            <a:extLst>
              <a:ext uri="{FF2B5EF4-FFF2-40B4-BE49-F238E27FC236}">
                <a16:creationId xmlns:a16="http://schemas.microsoft.com/office/drawing/2014/main" id="{26A90761-6199-4AF4-9056-A3707A310F59}"/>
              </a:ext>
            </a:extLst>
          </p:cNvPr>
          <p:cNvGrpSpPr>
            <a:grpSpLocks/>
          </p:cNvGrpSpPr>
          <p:nvPr/>
        </p:nvGrpSpPr>
        <p:grpSpPr bwMode="auto">
          <a:xfrm>
            <a:off x="6156325" y="3429000"/>
            <a:ext cx="2355850" cy="2184400"/>
            <a:chOff x="6156176" y="3429000"/>
            <a:chExt cx="2355839" cy="2230126"/>
          </a:xfrm>
        </p:grpSpPr>
        <p:pic>
          <p:nvPicPr>
            <p:cNvPr id="6" name="Picture 5">
              <a:extLst>
                <a:ext uri="{FF2B5EF4-FFF2-40B4-BE49-F238E27FC236}">
                  <a16:creationId xmlns:a16="http://schemas.microsoft.com/office/drawing/2014/main" id="{02A15912-B4FF-4F55-9889-A7AE884BF1F0}"/>
                </a:ext>
              </a:extLst>
            </p:cNvPr>
            <p:cNvPicPr>
              <a:picLocks noChangeAspect="1"/>
            </p:cNvPicPr>
            <p:nvPr/>
          </p:nvPicPr>
          <p:blipFill>
            <a:blip r:embed="rId5">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6156176" y="3429000"/>
              <a:ext cx="2355839" cy="2230126"/>
            </a:xfrm>
            <a:prstGeom prst="rect">
              <a:avLst/>
            </a:prstGeom>
          </p:spPr>
        </p:pic>
        <p:sp>
          <p:nvSpPr>
            <p:cNvPr id="10" name="TextBox 9">
              <a:extLst>
                <a:ext uri="{FF2B5EF4-FFF2-40B4-BE49-F238E27FC236}">
                  <a16:creationId xmlns:a16="http://schemas.microsoft.com/office/drawing/2014/main" id="{DEE4A42F-A77C-449F-AF70-DD3A361614CE}"/>
                </a:ext>
              </a:extLst>
            </p:cNvPr>
            <p:cNvSpPr txBox="1"/>
            <p:nvPr/>
          </p:nvSpPr>
          <p:spPr>
            <a:xfrm>
              <a:off x="6443513" y="4612134"/>
              <a:ext cx="1800217" cy="659638"/>
            </a:xfrm>
            <a:prstGeom prst="rect">
              <a:avLst/>
            </a:prstGeom>
            <a:noFill/>
          </p:spPr>
          <p:txBody>
            <a:bodyPr>
              <a:spAutoFit/>
            </a:bodyPr>
            <a:lstStyle/>
            <a:p>
              <a:pPr algn="ctr" eaLnBrk="1" hangingPunct="1">
                <a:spcBef>
                  <a:spcPct val="20000"/>
                </a:spcBef>
                <a:buClr>
                  <a:schemeClr val="bg1"/>
                </a:buClr>
                <a:defRPr/>
              </a:pPr>
              <a:r>
                <a:rPr lang="en-GB" sz="1200" b="1" dirty="0">
                  <a:solidFill>
                    <a:schemeClr val="accent1">
                      <a:lumMod val="50000"/>
                    </a:schemeClr>
                  </a:solidFill>
                  <a:latin typeface="Calibri" panose="020F0502020204030204" pitchFamily="34" charset="0"/>
                </a:rPr>
                <a:t>Over 1 in 4 women obese at antenatal booking (28.6%), 2023/24</a:t>
              </a:r>
            </a:p>
          </p:txBody>
        </p:sp>
      </p:grpSp>
      <p:grpSp>
        <p:nvGrpSpPr>
          <p:cNvPr id="5138" name="Group 21">
            <a:extLst>
              <a:ext uri="{FF2B5EF4-FFF2-40B4-BE49-F238E27FC236}">
                <a16:creationId xmlns:a16="http://schemas.microsoft.com/office/drawing/2014/main" id="{636F51EF-77FA-4EE1-BC8F-F0027BF7CD78}"/>
              </a:ext>
            </a:extLst>
          </p:cNvPr>
          <p:cNvGrpSpPr>
            <a:grpSpLocks/>
          </p:cNvGrpSpPr>
          <p:nvPr/>
        </p:nvGrpSpPr>
        <p:grpSpPr bwMode="auto">
          <a:xfrm>
            <a:off x="3270250" y="1096963"/>
            <a:ext cx="2608263" cy="2201862"/>
            <a:chOff x="3270261" y="1096637"/>
            <a:chExt cx="2608373" cy="2201566"/>
          </a:xfrm>
        </p:grpSpPr>
        <p:pic>
          <p:nvPicPr>
            <p:cNvPr id="11" name="Picture 10">
              <a:extLst>
                <a:ext uri="{FF2B5EF4-FFF2-40B4-BE49-F238E27FC236}">
                  <a16:creationId xmlns:a16="http://schemas.microsoft.com/office/drawing/2014/main" id="{9567F035-2981-48EE-929E-B93C69E2D749}"/>
                </a:ext>
              </a:extLst>
            </p:cNvPr>
            <p:cNvPicPr>
              <a:picLocks noChangeAspect="1"/>
            </p:cNvPicPr>
            <p:nvPr/>
          </p:nvPicPr>
          <p:blipFill>
            <a:blip r:embed="rId6">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3270261" y="1096637"/>
              <a:ext cx="1040582" cy="1040582"/>
            </a:xfrm>
            <a:prstGeom prst="rect">
              <a:avLst/>
            </a:prstGeom>
          </p:spPr>
        </p:pic>
        <p:pic>
          <p:nvPicPr>
            <p:cNvPr id="14" name="Picture 13">
              <a:extLst>
                <a:ext uri="{FF2B5EF4-FFF2-40B4-BE49-F238E27FC236}">
                  <a16:creationId xmlns:a16="http://schemas.microsoft.com/office/drawing/2014/main" id="{0429839C-A248-4996-AF3F-451DC8708EB2}"/>
                </a:ext>
              </a:extLst>
            </p:cNvPr>
            <p:cNvPicPr>
              <a:picLocks noChangeAspect="1"/>
            </p:cNvPicPr>
            <p:nvPr/>
          </p:nvPicPr>
          <p:blipFill>
            <a:blip r:embed="rId7">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4892462" y="2312031"/>
              <a:ext cx="986172" cy="986172"/>
            </a:xfrm>
            <a:prstGeom prst="rect">
              <a:avLst/>
            </a:prstGeom>
          </p:spPr>
        </p:pic>
        <p:sp>
          <p:nvSpPr>
            <p:cNvPr id="15" name="TextBox 14">
              <a:extLst>
                <a:ext uri="{FF2B5EF4-FFF2-40B4-BE49-F238E27FC236}">
                  <a16:creationId xmlns:a16="http://schemas.microsoft.com/office/drawing/2014/main" id="{8528C40D-CFF8-46B4-95E8-6BE24E01818B}"/>
                </a:ext>
              </a:extLst>
            </p:cNvPr>
            <p:cNvSpPr txBox="1"/>
            <p:nvPr/>
          </p:nvSpPr>
          <p:spPr>
            <a:xfrm>
              <a:off x="4420853" y="1223620"/>
              <a:ext cx="1370466" cy="738565"/>
            </a:xfrm>
            <a:prstGeom prst="rect">
              <a:avLst/>
            </a:prstGeom>
            <a:noFill/>
          </p:spPr>
          <p:txBody>
            <a:bodyPr wrap="square">
              <a:spAutoFit/>
            </a:bodyPr>
            <a:lstStyle/>
            <a:p>
              <a:pPr algn="ctr" eaLnBrk="1" hangingPunct="1">
                <a:spcBef>
                  <a:spcPct val="20000"/>
                </a:spcBef>
                <a:buClr>
                  <a:schemeClr val="bg1"/>
                </a:buClr>
                <a:defRPr/>
              </a:pPr>
              <a:r>
                <a:rPr lang="en-GB" sz="1400" b="1" dirty="0">
                  <a:solidFill>
                    <a:schemeClr val="accent1">
                      <a:lumMod val="75000"/>
                    </a:schemeClr>
                  </a:solidFill>
                  <a:latin typeface="Calibri" panose="020F0502020204030204" pitchFamily="34" charset="0"/>
                </a:rPr>
                <a:t>2.1% of births are to teenage mums, 2023/24</a:t>
              </a:r>
            </a:p>
          </p:txBody>
        </p:sp>
        <p:sp>
          <p:nvSpPr>
            <p:cNvPr id="33" name="TextBox 32">
              <a:extLst>
                <a:ext uri="{FF2B5EF4-FFF2-40B4-BE49-F238E27FC236}">
                  <a16:creationId xmlns:a16="http://schemas.microsoft.com/office/drawing/2014/main" id="{E7CE3C21-8CB4-464D-A471-52D58810E262}"/>
                </a:ext>
              </a:extLst>
            </p:cNvPr>
            <p:cNvSpPr txBox="1"/>
            <p:nvPr/>
          </p:nvSpPr>
          <p:spPr>
            <a:xfrm>
              <a:off x="3276611" y="2510909"/>
              <a:ext cx="1616143" cy="738089"/>
            </a:xfrm>
            <a:prstGeom prst="rect">
              <a:avLst/>
            </a:prstGeom>
            <a:noFill/>
          </p:spPr>
          <p:txBody>
            <a:bodyPr>
              <a:spAutoFit/>
            </a:bodyPr>
            <a:lstStyle/>
            <a:p>
              <a:pPr algn="ctr" eaLnBrk="1" hangingPunct="1">
                <a:spcBef>
                  <a:spcPct val="20000"/>
                </a:spcBef>
                <a:buClr>
                  <a:schemeClr val="bg1"/>
                </a:buClr>
                <a:defRPr/>
              </a:pPr>
              <a:r>
                <a:rPr lang="en-GB" sz="1400" b="1" dirty="0">
                  <a:solidFill>
                    <a:schemeClr val="bg1">
                      <a:lumMod val="75000"/>
                    </a:schemeClr>
                  </a:solidFill>
                  <a:latin typeface="Calibri" panose="020F0502020204030204" pitchFamily="34" charset="0"/>
                </a:rPr>
                <a:t>4.8% of births are to older mums (40+), 2023/24</a:t>
              </a:r>
            </a:p>
          </p:txBody>
        </p:sp>
      </p:grpSp>
      <p:grpSp>
        <p:nvGrpSpPr>
          <p:cNvPr id="5139" name="Group 20">
            <a:extLst>
              <a:ext uri="{FF2B5EF4-FFF2-40B4-BE49-F238E27FC236}">
                <a16:creationId xmlns:a16="http://schemas.microsoft.com/office/drawing/2014/main" id="{E3366A1E-D891-4ACE-8AAC-80A689758A4E}"/>
              </a:ext>
            </a:extLst>
          </p:cNvPr>
          <p:cNvGrpSpPr>
            <a:grpSpLocks/>
          </p:cNvGrpSpPr>
          <p:nvPr/>
        </p:nvGrpSpPr>
        <p:grpSpPr bwMode="auto">
          <a:xfrm>
            <a:off x="396875" y="3668713"/>
            <a:ext cx="2608263" cy="1684337"/>
            <a:chOff x="397371" y="3668658"/>
            <a:chExt cx="2608306" cy="1685162"/>
          </a:xfrm>
        </p:grpSpPr>
        <p:sp>
          <p:nvSpPr>
            <p:cNvPr id="16" name="TextBox 15">
              <a:extLst>
                <a:ext uri="{FF2B5EF4-FFF2-40B4-BE49-F238E27FC236}">
                  <a16:creationId xmlns:a16="http://schemas.microsoft.com/office/drawing/2014/main" id="{38AC2C47-F80D-4011-87A7-608C7938EC85}"/>
                </a:ext>
              </a:extLst>
            </p:cNvPr>
            <p:cNvSpPr txBox="1"/>
            <p:nvPr/>
          </p:nvSpPr>
          <p:spPr>
            <a:xfrm>
              <a:off x="1835670" y="3821133"/>
              <a:ext cx="1170007" cy="1323035"/>
            </a:xfrm>
            <a:prstGeom prst="rect">
              <a:avLst/>
            </a:prstGeom>
            <a:noFill/>
          </p:spPr>
          <p:txBody>
            <a:bodyPr>
              <a:spAutoFit/>
            </a:bodyPr>
            <a:lstStyle/>
            <a:p>
              <a:pPr algn="ctr" eaLnBrk="1" hangingPunct="1">
                <a:spcBef>
                  <a:spcPct val="20000"/>
                </a:spcBef>
                <a:buClr>
                  <a:schemeClr val="bg1"/>
                </a:buClr>
                <a:defRPr/>
              </a:pPr>
              <a:r>
                <a:rPr lang="en-GB" sz="1600" b="1" dirty="0">
                  <a:solidFill>
                    <a:schemeClr val="accent1">
                      <a:lumMod val="50000"/>
                    </a:schemeClr>
                  </a:solidFill>
                  <a:latin typeface="Calibri" panose="020F0502020204030204" pitchFamily="34" charset="0"/>
                </a:rPr>
                <a:t>Highest fertility rate across UK (1.64, 2023)</a:t>
              </a:r>
              <a:endParaRPr lang="en-GB" sz="1600" b="1" dirty="0">
                <a:solidFill>
                  <a:srgbClr val="FF0000"/>
                </a:solidFill>
                <a:latin typeface="Calibri" panose="020F0502020204030204" pitchFamily="34" charset="0"/>
              </a:endParaRPr>
            </a:p>
          </p:txBody>
        </p:sp>
        <p:pic>
          <p:nvPicPr>
            <p:cNvPr id="17" name="Picture 16">
              <a:extLst>
                <a:ext uri="{FF2B5EF4-FFF2-40B4-BE49-F238E27FC236}">
                  <a16:creationId xmlns:a16="http://schemas.microsoft.com/office/drawing/2014/main" id="{669B0A47-6D21-4BBA-8945-A41D88649C48}"/>
                </a:ext>
              </a:extLst>
            </p:cNvPr>
            <p:cNvPicPr>
              <a:picLocks noChangeAspect="1"/>
            </p:cNvPicPr>
            <p:nvPr/>
          </p:nvPicPr>
          <p:blipFill>
            <a:blip r:embed="rId8">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397371" y="3668658"/>
              <a:ext cx="1685162" cy="1685162"/>
            </a:xfrm>
            <a:prstGeom prst="rect">
              <a:avLst/>
            </a:prstGeom>
          </p:spPr>
        </p:pic>
      </p:grpSp>
      <p:sp>
        <p:nvSpPr>
          <p:cNvPr id="2" name="TextBox 1">
            <a:extLst>
              <a:ext uri="{FF2B5EF4-FFF2-40B4-BE49-F238E27FC236}">
                <a16:creationId xmlns:a16="http://schemas.microsoft.com/office/drawing/2014/main" id="{527FD13A-ECA2-4B88-8AE0-5A546AF5809A}"/>
              </a:ext>
            </a:extLst>
          </p:cNvPr>
          <p:cNvSpPr txBox="1"/>
          <p:nvPr/>
        </p:nvSpPr>
        <p:spPr>
          <a:xfrm>
            <a:off x="456733" y="5607049"/>
            <a:ext cx="8230534" cy="430887"/>
          </a:xfrm>
          <a:prstGeom prst="rect">
            <a:avLst/>
          </a:prstGeom>
          <a:noFill/>
        </p:spPr>
        <p:txBody>
          <a:bodyPr wrap="square" rtlCol="0">
            <a:spAutoFit/>
          </a:bodyPr>
          <a:lstStyle/>
          <a:p>
            <a:r>
              <a:rPr lang="en-GB" sz="700" b="1" dirty="0">
                <a:cs typeface="Arial" panose="020B0604020202020204" pitchFamily="34" charset="0"/>
              </a:rPr>
              <a:t>Note: 2023/24 data for smoking status, diabetes, and obesity have been uplifted to reflect missing data for South Eastern Health and Social Care Trust for births 9 November 2023 - 31 March 2024 (see page 4 of main report for further information).</a:t>
            </a:r>
          </a:p>
          <a:p>
            <a:endParaRPr lang="en-GB" sz="800" b="1" dirty="0">
              <a:cs typeface="Arial" panose="020B0604020202020204" pitchFamily="34"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FDE713C-F477-4B88-A5BE-7342E7B312FE}"/>
              </a:ext>
            </a:extLst>
          </p:cNvPr>
          <p:cNvPicPr/>
          <p:nvPr/>
        </p:nvPicPr>
        <p:blipFill rotWithShape="1">
          <a:blip r:embed="rId2">
            <a:extLst>
              <a:ext uri="{28A0092B-C50C-407E-A947-70E740481C1C}">
                <a14:useLocalDpi xmlns:a14="http://schemas.microsoft.com/office/drawing/2010/main" val="0"/>
              </a:ext>
            </a:extLst>
          </a:blip>
          <a:srcRect l="1040" t="1470" r="1157" b="1803"/>
          <a:stretch/>
        </p:blipFill>
        <p:spPr bwMode="auto">
          <a:xfrm>
            <a:off x="787326" y="908720"/>
            <a:ext cx="7569348" cy="4896544"/>
          </a:xfrm>
          <a:prstGeom prst="rect">
            <a:avLst/>
          </a:prstGeom>
          <a:ln>
            <a:noFill/>
          </a:ln>
          <a:extLst>
            <a:ext uri="{53640926-AAD7-44D8-BBD7-CCE9431645EC}">
              <a14:shadowObscured xmlns:a14="http://schemas.microsoft.com/office/drawing/2010/main"/>
            </a:ext>
          </a:extLst>
        </p:spPr>
      </p:pic>
      <p:sp>
        <p:nvSpPr>
          <p:cNvPr id="5" name="Title 1">
            <a:extLst>
              <a:ext uri="{FF2B5EF4-FFF2-40B4-BE49-F238E27FC236}">
                <a16:creationId xmlns:a16="http://schemas.microsoft.com/office/drawing/2014/main" id="{195DC285-F11C-4410-AE7A-7D67FE241A9C}"/>
              </a:ext>
            </a:extLst>
          </p:cNvPr>
          <p:cNvSpPr txBox="1">
            <a:spLocks noChangeArrowheads="1"/>
          </p:cNvSpPr>
          <p:nvPr/>
        </p:nvSpPr>
        <p:spPr bwMode="auto">
          <a:xfrm>
            <a:off x="0" y="188640"/>
            <a:ext cx="91440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anchor="ctr" anchorCtr="0" compatLnSpc="1">
            <a:prstTxWarp prst="textNoShape">
              <a:avLst/>
            </a:prstTxWarp>
          </a:bodyPr>
          <a:lstStyle>
            <a:lvl1pPr algn="l" rtl="0" eaLnBrk="0" fontAlgn="base" hangingPunct="0">
              <a:spcBef>
                <a:spcPct val="0"/>
              </a:spcBef>
              <a:spcAft>
                <a:spcPct val="0"/>
              </a:spcAft>
              <a:defRPr sz="4000" b="1">
                <a:solidFill>
                  <a:srgbClr val="00B5CC"/>
                </a:solidFill>
                <a:latin typeface="+mj-lt"/>
                <a:ea typeface="+mj-ea"/>
                <a:cs typeface="+mj-cs"/>
              </a:defRPr>
            </a:lvl1pPr>
            <a:lvl2pPr algn="l" rtl="0" eaLnBrk="0" fontAlgn="base" hangingPunct="0">
              <a:spcBef>
                <a:spcPct val="0"/>
              </a:spcBef>
              <a:spcAft>
                <a:spcPct val="0"/>
              </a:spcAft>
              <a:defRPr sz="4000" b="1">
                <a:solidFill>
                  <a:srgbClr val="00B5CC"/>
                </a:solidFill>
                <a:latin typeface="Arial" charset="0"/>
              </a:defRPr>
            </a:lvl2pPr>
            <a:lvl3pPr algn="l" rtl="0" eaLnBrk="0" fontAlgn="base" hangingPunct="0">
              <a:spcBef>
                <a:spcPct val="0"/>
              </a:spcBef>
              <a:spcAft>
                <a:spcPct val="0"/>
              </a:spcAft>
              <a:defRPr sz="4000" b="1">
                <a:solidFill>
                  <a:srgbClr val="00B5CC"/>
                </a:solidFill>
                <a:latin typeface="Arial" charset="0"/>
              </a:defRPr>
            </a:lvl3pPr>
            <a:lvl4pPr algn="l" rtl="0" eaLnBrk="0" fontAlgn="base" hangingPunct="0">
              <a:spcBef>
                <a:spcPct val="0"/>
              </a:spcBef>
              <a:spcAft>
                <a:spcPct val="0"/>
              </a:spcAft>
              <a:defRPr sz="4000" b="1">
                <a:solidFill>
                  <a:srgbClr val="00B5CC"/>
                </a:solidFill>
                <a:latin typeface="Arial" charset="0"/>
              </a:defRPr>
            </a:lvl4pPr>
            <a:lvl5pPr algn="l" rtl="0" eaLnBrk="0" fontAlgn="base" hangingPunct="0">
              <a:spcBef>
                <a:spcPct val="0"/>
              </a:spcBef>
              <a:spcAft>
                <a:spcPct val="0"/>
              </a:spcAft>
              <a:defRPr sz="4000" b="1">
                <a:solidFill>
                  <a:srgbClr val="00B5CC"/>
                </a:solidFill>
                <a:latin typeface="Arial" charset="0"/>
              </a:defRPr>
            </a:lvl5pPr>
            <a:lvl6pPr marL="457200" algn="l" rtl="0" fontAlgn="base">
              <a:spcBef>
                <a:spcPct val="0"/>
              </a:spcBef>
              <a:spcAft>
                <a:spcPct val="0"/>
              </a:spcAft>
              <a:defRPr sz="4000" b="1">
                <a:solidFill>
                  <a:srgbClr val="00B5CC"/>
                </a:solidFill>
                <a:latin typeface="Arial" charset="0"/>
              </a:defRPr>
            </a:lvl6pPr>
            <a:lvl7pPr marL="914400" algn="l" rtl="0" fontAlgn="base">
              <a:spcBef>
                <a:spcPct val="0"/>
              </a:spcBef>
              <a:spcAft>
                <a:spcPct val="0"/>
              </a:spcAft>
              <a:defRPr sz="4000" b="1">
                <a:solidFill>
                  <a:srgbClr val="00B5CC"/>
                </a:solidFill>
                <a:latin typeface="Arial" charset="0"/>
              </a:defRPr>
            </a:lvl7pPr>
            <a:lvl8pPr marL="1371600" algn="l" rtl="0" fontAlgn="base">
              <a:spcBef>
                <a:spcPct val="0"/>
              </a:spcBef>
              <a:spcAft>
                <a:spcPct val="0"/>
              </a:spcAft>
              <a:defRPr sz="4000" b="1">
                <a:solidFill>
                  <a:srgbClr val="00B5CC"/>
                </a:solidFill>
                <a:latin typeface="Arial" charset="0"/>
              </a:defRPr>
            </a:lvl8pPr>
            <a:lvl9pPr marL="1828800" algn="l" rtl="0" fontAlgn="base">
              <a:spcBef>
                <a:spcPct val="0"/>
              </a:spcBef>
              <a:spcAft>
                <a:spcPct val="0"/>
              </a:spcAft>
              <a:defRPr sz="4000" b="1">
                <a:solidFill>
                  <a:srgbClr val="00B5CC"/>
                </a:solidFill>
                <a:latin typeface="Arial" charset="0"/>
              </a:defRPr>
            </a:lvl9pPr>
          </a:lstStyle>
          <a:p>
            <a:pPr algn="ctr"/>
            <a:r>
              <a:rPr lang="en-GB" altLang="en-US" sz="3600" kern="0" dirty="0"/>
              <a:t>Body Mass Index – Primary 1</a:t>
            </a:r>
          </a:p>
        </p:txBody>
      </p:sp>
    </p:spTree>
    <p:extLst>
      <p:ext uri="{BB962C8B-B14F-4D97-AF65-F5344CB8AC3E}">
        <p14:creationId xmlns:p14="http://schemas.microsoft.com/office/powerpoint/2010/main" val="316450972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a:extLst>
              <a:ext uri="{FF2B5EF4-FFF2-40B4-BE49-F238E27FC236}">
                <a16:creationId xmlns:a16="http://schemas.microsoft.com/office/drawing/2014/main" id="{89100033-9951-436E-887B-10B139877582}"/>
              </a:ext>
            </a:extLst>
          </p:cNvPr>
          <p:cNvSpPr>
            <a:spLocks noGrp="1" noChangeArrowheads="1"/>
          </p:cNvSpPr>
          <p:nvPr>
            <p:ph type="title"/>
          </p:nvPr>
        </p:nvSpPr>
        <p:spPr>
          <a:xfrm>
            <a:off x="0" y="333375"/>
            <a:ext cx="9144000" cy="647700"/>
          </a:xfrm>
        </p:spPr>
        <p:txBody>
          <a:bodyPr/>
          <a:lstStyle/>
          <a:p>
            <a:pPr algn="ctr"/>
            <a:r>
              <a:rPr lang="en-GB" altLang="en-US" sz="3600"/>
              <a:t>Body Mass Index – Year 8</a:t>
            </a:r>
          </a:p>
        </p:txBody>
      </p:sp>
      <p:sp>
        <p:nvSpPr>
          <p:cNvPr id="17411" name="Content Placeholder 2">
            <a:extLst>
              <a:ext uri="{FF2B5EF4-FFF2-40B4-BE49-F238E27FC236}">
                <a16:creationId xmlns:a16="http://schemas.microsoft.com/office/drawing/2014/main" id="{35176AF2-030A-493C-BCC4-23BEE94A5D24}"/>
              </a:ext>
            </a:extLst>
          </p:cNvPr>
          <p:cNvSpPr>
            <a:spLocks noGrp="1"/>
          </p:cNvSpPr>
          <p:nvPr>
            <p:ph idx="1"/>
          </p:nvPr>
        </p:nvSpPr>
        <p:spPr>
          <a:xfrm>
            <a:off x="6300191" y="1185863"/>
            <a:ext cx="2664297" cy="4979441"/>
          </a:xfrm>
          <a:extLst/>
        </p:spPr>
        <p:txBody>
          <a:bodyPr/>
          <a:lstStyle/>
          <a:p>
            <a:pPr marL="0" indent="0">
              <a:spcBef>
                <a:spcPts val="0"/>
              </a:spcBef>
              <a:buFont typeface="Wingdings" pitchFamily="84" charset="2"/>
              <a:buNone/>
              <a:defRPr/>
            </a:pPr>
            <a:r>
              <a:rPr lang="en-GB" altLang="en-US" sz="1250" dirty="0">
                <a:solidFill>
                  <a:srgbClr val="002060"/>
                </a:solidFill>
                <a:latin typeface="Calibri" pitchFamily="34" charset="0"/>
                <a:cs typeface="Calibri" pitchFamily="34" charset="0"/>
              </a:rPr>
              <a:t>2023/24 (IOTF)</a:t>
            </a:r>
            <a:r>
              <a:rPr lang="en-GB" altLang="en-US" sz="1300" dirty="0">
                <a:solidFill>
                  <a:srgbClr val="002060"/>
                </a:solidFill>
                <a:latin typeface="Calibri" pitchFamily="34" charset="0"/>
                <a:cs typeface="Calibri" pitchFamily="34" charset="0"/>
              </a:rPr>
              <a:t>:</a:t>
            </a:r>
          </a:p>
          <a:p>
            <a:pPr marL="285750" indent="-285750">
              <a:spcBef>
                <a:spcPts val="0"/>
              </a:spcBef>
              <a:buFont typeface="Arial" panose="020B0604020202020204" pitchFamily="34" charset="0"/>
              <a:buChar char="•"/>
              <a:defRPr/>
            </a:pPr>
            <a:r>
              <a:rPr lang="en-GB" altLang="en-US" sz="1250" dirty="0">
                <a:solidFill>
                  <a:srgbClr val="002060"/>
                </a:solidFill>
                <a:latin typeface="Calibri" pitchFamily="34" charset="0"/>
                <a:cs typeface="Calibri" pitchFamily="34" charset="0"/>
              </a:rPr>
              <a:t>26.9% of children measured as overweight/obese.</a:t>
            </a:r>
          </a:p>
          <a:p>
            <a:pPr marL="285750" indent="-285750">
              <a:spcBef>
                <a:spcPts val="0"/>
              </a:spcBef>
              <a:buFont typeface="Arial" panose="020B0604020202020204" pitchFamily="34" charset="0"/>
              <a:buChar char="•"/>
              <a:defRPr/>
            </a:pPr>
            <a:r>
              <a:rPr lang="en-GB" altLang="en-US" sz="1250" dirty="0">
                <a:solidFill>
                  <a:srgbClr val="002060"/>
                </a:solidFill>
                <a:latin typeface="Calibri" pitchFamily="34" charset="0"/>
                <a:cs typeface="Calibri" pitchFamily="34" charset="0"/>
              </a:rPr>
              <a:t>Little difference in the proportion overweight/obese between the two genders (27.4% male, 26.3% female). </a:t>
            </a:r>
          </a:p>
          <a:p>
            <a:pPr marL="285750" indent="-285750">
              <a:spcBef>
                <a:spcPts val="0"/>
              </a:spcBef>
              <a:buFont typeface="Arial" panose="020B0604020202020204" pitchFamily="34" charset="0"/>
              <a:buChar char="•"/>
              <a:defRPr/>
            </a:pPr>
            <a:r>
              <a:rPr lang="en-GB" altLang="en-US" sz="1250" dirty="0">
                <a:solidFill>
                  <a:srgbClr val="002060"/>
                </a:solidFill>
                <a:latin typeface="Calibri" pitchFamily="34" charset="0"/>
                <a:cs typeface="Calibri" pitchFamily="34" charset="0"/>
              </a:rPr>
              <a:t>Derry City and Strabane LGD had the highest proportion of children measured as overweight/obese (32.1%).</a:t>
            </a:r>
          </a:p>
          <a:p>
            <a:pPr marL="285750" indent="-285750">
              <a:spcBef>
                <a:spcPts val="0"/>
              </a:spcBef>
              <a:buFont typeface="Arial" panose="020B0604020202020204" pitchFamily="34" charset="0"/>
              <a:buChar char="•"/>
              <a:defRPr/>
            </a:pPr>
            <a:r>
              <a:rPr lang="en-GB" altLang="en-US" sz="1250" dirty="0">
                <a:solidFill>
                  <a:srgbClr val="002060"/>
                </a:solidFill>
                <a:latin typeface="Calibri" pitchFamily="34" charset="0"/>
                <a:cs typeface="Calibri" pitchFamily="34" charset="0"/>
              </a:rPr>
              <a:t>Larger proportion of children from more deprived areas were measured as overweight/obese (32.3%), compared to those living in the least deprived areas (22.0%).</a:t>
            </a:r>
          </a:p>
          <a:p>
            <a:pPr marL="0" indent="0">
              <a:spcBef>
                <a:spcPts val="0"/>
              </a:spcBef>
              <a:buFont typeface="Wingdings" pitchFamily="84" charset="2"/>
              <a:buNone/>
              <a:defRPr/>
            </a:pPr>
            <a:endParaRPr lang="en-GB" sz="800" b="1" dirty="0">
              <a:solidFill>
                <a:srgbClr val="002060"/>
              </a:solidFill>
              <a:latin typeface="Calibri" pitchFamily="34" charset="0"/>
              <a:cs typeface="Calibri" pitchFamily="34" charset="0"/>
            </a:endParaRPr>
          </a:p>
          <a:p>
            <a:pPr marL="0" indent="0">
              <a:spcBef>
                <a:spcPts val="0"/>
              </a:spcBef>
              <a:defRPr/>
            </a:pPr>
            <a:r>
              <a:rPr lang="en-GB" sz="800" b="1" dirty="0">
                <a:solidFill>
                  <a:srgbClr val="002060"/>
                </a:solidFill>
                <a:latin typeface="Calibri" pitchFamily="34" charset="0"/>
                <a:cs typeface="Calibri" pitchFamily="34" charset="0"/>
              </a:rPr>
              <a:t>Data table 12.5</a:t>
            </a:r>
          </a:p>
          <a:p>
            <a:pPr marL="0" indent="0">
              <a:spcBef>
                <a:spcPts val="0"/>
              </a:spcBef>
              <a:buFont typeface="Wingdings" pitchFamily="84" charset="2"/>
              <a:buNone/>
              <a:defRPr/>
            </a:pPr>
            <a:r>
              <a:rPr lang="en-GB" altLang="en-US" sz="800" b="1" dirty="0">
                <a:solidFill>
                  <a:srgbClr val="002060"/>
                </a:solidFill>
                <a:latin typeface="Calibri" pitchFamily="34" charset="0"/>
                <a:cs typeface="Calibri" pitchFamily="34" charset="0"/>
              </a:rPr>
              <a:t>Source: Child Health System</a:t>
            </a:r>
            <a:r>
              <a:rPr lang="en-GB" altLang="en-US" sz="800" dirty="0">
                <a:solidFill>
                  <a:srgbClr val="002060"/>
                </a:solidFill>
                <a:latin typeface="Calibri" pitchFamily="34" charset="0"/>
                <a:cs typeface="Calibri" pitchFamily="34" charset="0"/>
              </a:rPr>
              <a:t> </a:t>
            </a:r>
          </a:p>
          <a:p>
            <a:pPr marL="0" indent="0">
              <a:spcBef>
                <a:spcPct val="0"/>
              </a:spcBef>
              <a:defRPr/>
            </a:pPr>
            <a:r>
              <a:rPr lang="en-GB" altLang="en-US" sz="800" b="1" dirty="0">
                <a:solidFill>
                  <a:srgbClr val="002060"/>
                </a:solidFill>
                <a:latin typeface="Calibri" pitchFamily="34" charset="0"/>
                <a:cs typeface="Calibri" pitchFamily="34" charset="0"/>
              </a:rPr>
              <a:t>Source: </a:t>
            </a:r>
            <a:r>
              <a:rPr lang="en-GB" sz="800" b="1" dirty="0">
                <a:solidFill>
                  <a:srgbClr val="002060"/>
                </a:solidFill>
                <a:latin typeface="Calibri" pitchFamily="34" charset="0"/>
                <a:cs typeface="Calibri" pitchFamily="34" charset="0"/>
              </a:rPr>
              <a:t>Northern Ireland Statistics and Research Agency</a:t>
            </a:r>
            <a:r>
              <a:rPr lang="en-GB" altLang="en-US" sz="800" b="1" dirty="0">
                <a:solidFill>
                  <a:srgbClr val="002060"/>
                </a:solidFill>
                <a:latin typeface="Calibri" pitchFamily="34" charset="0"/>
                <a:cs typeface="Calibri" pitchFamily="34" charset="0"/>
              </a:rPr>
              <a:t>, NI Multiple Deprivation Measure 2017 </a:t>
            </a:r>
            <a:r>
              <a:rPr lang="en-GB" sz="800" b="1" u="sng" dirty="0">
                <a:solidFill>
                  <a:schemeClr val="bg1"/>
                </a:solidFill>
                <a:latin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https://www.nisra.gov.uk/statistics/deprivation/northern-ireland-multiple-deprivation-measure-2017-nimdm2017</a:t>
            </a:r>
            <a:endParaRPr lang="en-GB" sz="800" dirty="0">
              <a:solidFill>
                <a:schemeClr val="bg1"/>
              </a:solidFill>
              <a:latin typeface="Calibri" panose="020F0502020204030204" pitchFamily="34" charset="0"/>
              <a:cs typeface="Calibri" panose="020F0502020204030204" pitchFamily="34" charset="0"/>
            </a:endParaRPr>
          </a:p>
          <a:p>
            <a:pPr marL="0" indent="0">
              <a:spcBef>
                <a:spcPts val="0"/>
              </a:spcBef>
              <a:buFont typeface="Wingdings" pitchFamily="84" charset="2"/>
              <a:buNone/>
              <a:defRPr/>
            </a:pPr>
            <a:endParaRPr lang="en-GB" altLang="en-US" sz="800" dirty="0">
              <a:solidFill>
                <a:srgbClr val="002060"/>
              </a:solidFill>
              <a:latin typeface="Calibri" pitchFamily="34" charset="0"/>
              <a:cs typeface="Calibri" pitchFamily="34" charset="0"/>
            </a:endParaRPr>
          </a:p>
          <a:p>
            <a:pPr marL="0" indent="0">
              <a:spcBef>
                <a:spcPts val="0"/>
              </a:spcBef>
              <a:buFont typeface="Wingdings" pitchFamily="84" charset="2"/>
              <a:buNone/>
              <a:defRPr/>
            </a:pPr>
            <a:endParaRPr lang="en-GB" altLang="en-US" sz="1200" dirty="0">
              <a:solidFill>
                <a:srgbClr val="002060"/>
              </a:solidFill>
            </a:endParaRPr>
          </a:p>
        </p:txBody>
      </p:sp>
      <p:pic>
        <p:nvPicPr>
          <p:cNvPr id="3" name="Picture 2">
            <a:extLst>
              <a:ext uri="{FF2B5EF4-FFF2-40B4-BE49-F238E27FC236}">
                <a16:creationId xmlns:a16="http://schemas.microsoft.com/office/drawing/2014/main" id="{84ABA84C-6E88-4ABE-9B11-2BC242A4792D}"/>
              </a:ext>
            </a:extLst>
          </p:cNvPr>
          <p:cNvPicPr>
            <a:picLocks noChangeAspect="1"/>
          </p:cNvPicPr>
          <p:nvPr/>
        </p:nvPicPr>
        <p:blipFill>
          <a:blip r:embed="rId3"/>
          <a:stretch>
            <a:fillRect/>
          </a:stretch>
        </p:blipFill>
        <p:spPr>
          <a:xfrm>
            <a:off x="539552" y="1268760"/>
            <a:ext cx="5544615" cy="3295914"/>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a:extLst>
              <a:ext uri="{FF2B5EF4-FFF2-40B4-BE49-F238E27FC236}">
                <a16:creationId xmlns:a16="http://schemas.microsoft.com/office/drawing/2014/main" id="{FE4CDD88-3EED-4DE4-BDC5-5FEF8FF41C3B}"/>
              </a:ext>
            </a:extLst>
          </p:cNvPr>
          <p:cNvSpPr>
            <a:spLocks noGrp="1" noChangeArrowheads="1"/>
          </p:cNvSpPr>
          <p:nvPr>
            <p:ph type="ctrTitle"/>
          </p:nvPr>
        </p:nvSpPr>
        <p:spPr>
          <a:xfrm>
            <a:off x="11113" y="1193800"/>
            <a:ext cx="9144000" cy="1470025"/>
          </a:xfrm>
        </p:spPr>
        <p:txBody>
          <a:bodyPr/>
          <a:lstStyle/>
          <a:p>
            <a:pPr algn="ctr"/>
            <a:r>
              <a:rPr lang="en-GB" altLang="en-US" sz="4800"/>
              <a:t>Children’s Health in </a:t>
            </a:r>
            <a:br>
              <a:rPr lang="en-GB" altLang="en-US" sz="4800"/>
            </a:br>
            <a:r>
              <a:rPr lang="en-GB" altLang="en-US" sz="4800"/>
              <a:t>Northern Ireland</a:t>
            </a:r>
          </a:p>
        </p:txBody>
      </p:sp>
      <p:sp>
        <p:nvSpPr>
          <p:cNvPr id="2051" name="Subtitle 2">
            <a:extLst>
              <a:ext uri="{FF2B5EF4-FFF2-40B4-BE49-F238E27FC236}">
                <a16:creationId xmlns:a16="http://schemas.microsoft.com/office/drawing/2014/main" id="{B5C830E6-2579-43D9-9814-7599EC36792B}"/>
              </a:ext>
            </a:extLst>
          </p:cNvPr>
          <p:cNvSpPr>
            <a:spLocks noGrp="1"/>
          </p:cNvSpPr>
          <p:nvPr>
            <p:ph type="subTitle" idx="1"/>
          </p:nvPr>
        </p:nvSpPr>
        <p:spPr>
          <a:xfrm>
            <a:off x="26988" y="3860800"/>
            <a:ext cx="9144000" cy="1512888"/>
          </a:xfrm>
          <a:extLst/>
        </p:spPr>
        <p:txBody>
          <a:bodyPr/>
          <a:lstStyle/>
          <a:p>
            <a:pPr>
              <a:defRPr/>
            </a:pPr>
            <a:r>
              <a:rPr lang="en-GB" sz="2000" b="1" dirty="0">
                <a:solidFill>
                  <a:schemeClr val="accent1">
                    <a:lumMod val="50000"/>
                  </a:schemeClr>
                </a:solidFill>
              </a:rPr>
              <a:t>Produced by Public Health Agency</a:t>
            </a:r>
            <a:endParaRPr lang="en-GB" sz="2000" dirty="0">
              <a:solidFill>
                <a:schemeClr val="accent1">
                  <a:lumMod val="50000"/>
                </a:schemeClr>
              </a:solidFill>
            </a:endParaRPr>
          </a:p>
          <a:p>
            <a:pPr>
              <a:defRPr/>
            </a:pPr>
            <a:r>
              <a:rPr lang="en-GB" sz="2000" b="1" dirty="0">
                <a:solidFill>
                  <a:schemeClr val="accent1">
                    <a:lumMod val="50000"/>
                  </a:schemeClr>
                </a:solidFill>
              </a:rPr>
              <a:t>Health Intelligence Unit</a:t>
            </a:r>
            <a:endParaRPr lang="en-GB" sz="2000" dirty="0">
              <a:solidFill>
                <a:schemeClr val="accent1">
                  <a:lumMod val="50000"/>
                </a:schemeClr>
              </a:solidFill>
            </a:endParaRPr>
          </a:p>
          <a:p>
            <a:pPr>
              <a:defRPr/>
            </a:pPr>
            <a:r>
              <a:rPr lang="en-GB" sz="2000" b="1" dirty="0">
                <a:solidFill>
                  <a:schemeClr val="bg1"/>
                </a:solidFill>
                <a:hlinkClick r:id="rId2">
                  <a:extLst>
                    <a:ext uri="{A12FA001-AC4F-418D-AE19-62706E023703}">
                      <ahyp:hlinkClr xmlns:ahyp="http://schemas.microsoft.com/office/drawing/2018/hyperlinkcolor" val="tx"/>
                    </a:ext>
                  </a:extLst>
                </a:hlinkClick>
              </a:rPr>
              <a:t>www.publichealth.hscni.net</a:t>
            </a:r>
            <a:r>
              <a:rPr lang="en-GB" sz="2000" b="1" dirty="0">
                <a:solidFill>
                  <a:schemeClr val="bg1"/>
                </a:solidFill>
              </a:rPr>
              <a:t> </a:t>
            </a:r>
            <a:endParaRPr lang="en-GB" sz="2000" dirty="0">
              <a:solidFill>
                <a:schemeClr val="bg1"/>
              </a:solidFill>
            </a:endParaRPr>
          </a:p>
          <a:p>
            <a:pPr>
              <a:defRPr/>
            </a:pPr>
            <a:r>
              <a:rPr lang="en-GB" sz="2000" b="1" dirty="0">
                <a:solidFill>
                  <a:schemeClr val="accent1">
                    <a:lumMod val="50000"/>
                  </a:schemeClr>
                </a:solidFill>
              </a:rPr>
              <a:t>April 2025</a:t>
            </a:r>
            <a:endParaRPr lang="en-GB" altLang="en-US" sz="2400" b="1" dirty="0">
              <a:solidFill>
                <a:schemeClr val="accent1">
                  <a:lumMod val="50000"/>
                </a:schemeClr>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6" name="Table 25">
            <a:extLst>
              <a:ext uri="{FF2B5EF4-FFF2-40B4-BE49-F238E27FC236}">
                <a16:creationId xmlns:a16="http://schemas.microsoft.com/office/drawing/2014/main" id="{0087EB22-9E63-438A-8A10-8D47561170BA}"/>
              </a:ext>
            </a:extLst>
          </p:cNvPr>
          <p:cNvGraphicFramePr>
            <a:graphicFrameLocks noGrp="1"/>
          </p:cNvGraphicFramePr>
          <p:nvPr>
            <p:extLst>
              <p:ext uri="{D42A27DB-BD31-4B8C-83A1-F6EECF244321}">
                <p14:modId xmlns:p14="http://schemas.microsoft.com/office/powerpoint/2010/main" val="1059620749"/>
              </p:ext>
            </p:extLst>
          </p:nvPr>
        </p:nvGraphicFramePr>
        <p:xfrm>
          <a:off x="461589" y="999802"/>
          <a:ext cx="8180388" cy="4633914"/>
        </p:xfrm>
        <a:graphic>
          <a:graphicData uri="http://schemas.openxmlformats.org/drawingml/2006/table">
            <a:tbl>
              <a:tblPr firstRow="1" bandRow="1">
                <a:tableStyleId>{2D5ABB26-0587-4C30-8999-92F81FD0307C}</a:tableStyleId>
              </a:tblPr>
              <a:tblGrid>
                <a:gridCol w="2726796">
                  <a:extLst>
                    <a:ext uri="{9D8B030D-6E8A-4147-A177-3AD203B41FA5}">
                      <a16:colId xmlns:a16="http://schemas.microsoft.com/office/drawing/2014/main" val="20000"/>
                    </a:ext>
                  </a:extLst>
                </a:gridCol>
                <a:gridCol w="2726796">
                  <a:extLst>
                    <a:ext uri="{9D8B030D-6E8A-4147-A177-3AD203B41FA5}">
                      <a16:colId xmlns:a16="http://schemas.microsoft.com/office/drawing/2014/main" val="20001"/>
                    </a:ext>
                  </a:extLst>
                </a:gridCol>
                <a:gridCol w="2726796">
                  <a:extLst>
                    <a:ext uri="{9D8B030D-6E8A-4147-A177-3AD203B41FA5}">
                      <a16:colId xmlns:a16="http://schemas.microsoft.com/office/drawing/2014/main" val="20002"/>
                    </a:ext>
                  </a:extLst>
                </a:gridCol>
              </a:tblGrid>
              <a:tr h="2316957">
                <a:tc>
                  <a:txBody>
                    <a:bodyPr/>
                    <a:lstStyle/>
                    <a:p>
                      <a:endParaRPr lang="en-GB" sz="1800" dirty="0"/>
                    </a:p>
                  </a:txBody>
                  <a:tcPr marL="91437" marR="91437" marT="45718" marB="45718">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40000"/>
                        <a:lumOff val="60000"/>
                      </a:schemeClr>
                    </a:solidFill>
                  </a:tcPr>
                </a:tc>
                <a:tc>
                  <a:txBody>
                    <a:bodyPr/>
                    <a:lstStyle/>
                    <a:p>
                      <a:endParaRPr lang="en-GB" sz="1800" dirty="0"/>
                    </a:p>
                  </a:txBody>
                  <a:tcPr marL="91437" marR="91437"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40000"/>
                        <a:lumOff val="60000"/>
                      </a:schemeClr>
                    </a:solidFill>
                  </a:tcPr>
                </a:tc>
                <a:tc>
                  <a:txBody>
                    <a:bodyPr/>
                    <a:lstStyle/>
                    <a:p>
                      <a:endParaRPr lang="en-GB" sz="1800" dirty="0"/>
                    </a:p>
                  </a:txBody>
                  <a:tcPr marL="91437" marR="91437" marT="45718" marB="45718">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40000"/>
                        <a:lumOff val="60000"/>
                      </a:schemeClr>
                    </a:solidFill>
                  </a:tcPr>
                </a:tc>
                <a:extLst>
                  <a:ext uri="{0D108BD9-81ED-4DB2-BD59-A6C34878D82A}">
                    <a16:rowId xmlns:a16="http://schemas.microsoft.com/office/drawing/2014/main" val="10000"/>
                  </a:ext>
                </a:extLst>
              </a:tr>
              <a:tr h="2316957">
                <a:tc>
                  <a:txBody>
                    <a:bodyPr/>
                    <a:lstStyle/>
                    <a:p>
                      <a:endParaRPr lang="en-GB" sz="1800" dirty="0"/>
                    </a:p>
                  </a:txBody>
                  <a:tcPr marL="91437" marR="91437" marT="45718" marB="45718">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40000"/>
                        <a:lumOff val="60000"/>
                      </a:schemeClr>
                    </a:solidFill>
                  </a:tcPr>
                </a:tc>
                <a:tc>
                  <a:txBody>
                    <a:bodyPr/>
                    <a:lstStyle/>
                    <a:p>
                      <a:endParaRPr lang="en-GB" sz="1800" dirty="0"/>
                    </a:p>
                  </a:txBody>
                  <a:tcPr marL="91437" marR="91437"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40000"/>
                        <a:lumOff val="60000"/>
                      </a:schemeClr>
                    </a:solidFill>
                  </a:tcPr>
                </a:tc>
                <a:tc>
                  <a:txBody>
                    <a:bodyPr/>
                    <a:lstStyle/>
                    <a:p>
                      <a:endParaRPr lang="en-GB" sz="1800" dirty="0"/>
                    </a:p>
                  </a:txBody>
                  <a:tcPr marL="91437" marR="91437" marT="45718" marB="45718">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40000"/>
                        <a:lumOff val="60000"/>
                      </a:schemeClr>
                    </a:solidFill>
                  </a:tcPr>
                </a:tc>
                <a:extLst>
                  <a:ext uri="{0D108BD9-81ED-4DB2-BD59-A6C34878D82A}">
                    <a16:rowId xmlns:a16="http://schemas.microsoft.com/office/drawing/2014/main" val="10001"/>
                  </a:ext>
                </a:extLst>
              </a:tr>
            </a:tbl>
          </a:graphicData>
        </a:graphic>
      </p:graphicFrame>
      <p:sp>
        <p:nvSpPr>
          <p:cNvPr id="4098" name="Title 1">
            <a:extLst>
              <a:ext uri="{FF2B5EF4-FFF2-40B4-BE49-F238E27FC236}">
                <a16:creationId xmlns:a16="http://schemas.microsoft.com/office/drawing/2014/main" id="{C23B2E18-DE83-4F40-A928-5E889599C26F}"/>
              </a:ext>
            </a:extLst>
          </p:cNvPr>
          <p:cNvSpPr>
            <a:spLocks noGrp="1"/>
          </p:cNvSpPr>
          <p:nvPr>
            <p:ph type="title"/>
          </p:nvPr>
        </p:nvSpPr>
        <p:spPr>
          <a:xfrm>
            <a:off x="0" y="106000"/>
            <a:ext cx="9144000" cy="792162"/>
          </a:xfrm>
        </p:spPr>
        <p:txBody>
          <a:bodyPr/>
          <a:lstStyle/>
          <a:p>
            <a:pPr algn="ctr">
              <a:defRPr/>
            </a:pPr>
            <a:r>
              <a:rPr lang="en-GB" altLang="en-US" dirty="0">
                <a:solidFill>
                  <a:schemeClr val="tx2">
                    <a:lumMod val="50000"/>
                  </a:schemeClr>
                </a:solidFill>
              </a:rPr>
              <a:t>Children – Summary</a:t>
            </a:r>
          </a:p>
        </p:txBody>
      </p:sp>
      <p:grpSp>
        <p:nvGrpSpPr>
          <p:cNvPr id="6157" name="Group 49">
            <a:extLst>
              <a:ext uri="{FF2B5EF4-FFF2-40B4-BE49-F238E27FC236}">
                <a16:creationId xmlns:a16="http://schemas.microsoft.com/office/drawing/2014/main" id="{EBA0B04C-E22D-4D8F-A612-FCC0C06CCFB1}"/>
              </a:ext>
            </a:extLst>
          </p:cNvPr>
          <p:cNvGrpSpPr>
            <a:grpSpLocks/>
          </p:cNvGrpSpPr>
          <p:nvPr/>
        </p:nvGrpSpPr>
        <p:grpSpPr bwMode="auto">
          <a:xfrm>
            <a:off x="6156325" y="3448452"/>
            <a:ext cx="2376488" cy="1876022"/>
            <a:chOff x="5770620" y="4252519"/>
            <a:chExt cx="2041740" cy="1635157"/>
          </a:xfrm>
        </p:grpSpPr>
        <p:pic>
          <p:nvPicPr>
            <p:cNvPr id="14" name="Picture 13">
              <a:extLst>
                <a:ext uri="{FF2B5EF4-FFF2-40B4-BE49-F238E27FC236}">
                  <a16:creationId xmlns:a16="http://schemas.microsoft.com/office/drawing/2014/main" id="{4A9ECE4B-94C2-4E21-840E-4D0D4184B5C8}"/>
                </a:ext>
              </a:extLst>
            </p:cNvPr>
            <p:cNvPicPr>
              <a:picLocks noChangeAspect="1"/>
            </p:cNvPicPr>
            <p:nvPr/>
          </p:nvPicPr>
          <p:blipFill>
            <a:blip r:embed="rId2">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6226980" y="4252519"/>
              <a:ext cx="1055417" cy="1055417"/>
            </a:xfrm>
            <a:prstGeom prst="rect">
              <a:avLst/>
            </a:prstGeom>
          </p:spPr>
        </p:pic>
        <p:sp>
          <p:nvSpPr>
            <p:cNvPr id="6199" name="TextBox 16">
              <a:extLst>
                <a:ext uri="{FF2B5EF4-FFF2-40B4-BE49-F238E27FC236}">
                  <a16:creationId xmlns:a16="http://schemas.microsoft.com/office/drawing/2014/main" id="{06D65592-7F60-443E-99E5-551AD4D487D7}"/>
                </a:ext>
              </a:extLst>
            </p:cNvPr>
            <p:cNvSpPr txBox="1">
              <a:spLocks noChangeArrowheads="1"/>
            </p:cNvSpPr>
            <p:nvPr/>
          </p:nvSpPr>
          <p:spPr bwMode="auto">
            <a:xfrm>
              <a:off x="5770620" y="5273350"/>
              <a:ext cx="2041740" cy="61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A8CA"/>
                </a:buClr>
                <a:buSzPct val="65000"/>
                <a:buFont typeface="Wingdings" panose="05000000000000000000" pitchFamily="2" charset="2"/>
                <a:defRPr sz="3000">
                  <a:solidFill>
                    <a:schemeClr val="bg2"/>
                  </a:solidFill>
                  <a:latin typeface="Arial" panose="020B0604020202020204" pitchFamily="34" charset="0"/>
                </a:defRPr>
              </a:lvl1pPr>
              <a:lvl2pPr marL="742950" indent="-285750">
                <a:spcBef>
                  <a:spcPct val="20000"/>
                </a:spcBef>
                <a:buClr>
                  <a:schemeClr val="tx1"/>
                </a:buClr>
                <a:buSzPct val="90000"/>
                <a:buChar char="–"/>
                <a:defRPr sz="2400">
                  <a:solidFill>
                    <a:schemeClr val="bg2"/>
                  </a:solidFill>
                  <a:latin typeface="Arial" panose="020B0604020202020204" pitchFamily="34" charset="0"/>
                </a:defRPr>
              </a:lvl2pPr>
              <a:lvl3pPr marL="1143000" indent="-228600">
                <a:spcBef>
                  <a:spcPct val="20000"/>
                </a:spcBef>
                <a:buClr>
                  <a:schemeClr val="accent1"/>
                </a:buClr>
                <a:buSzPct val="60000"/>
                <a:buFont typeface="Wingdings" panose="05000000000000000000" pitchFamily="2" charset="2"/>
                <a:buChar char="l"/>
                <a:defRPr sz="2000">
                  <a:solidFill>
                    <a:schemeClr val="bg2"/>
                  </a:solidFill>
                  <a:latin typeface="Arial" panose="020B0604020202020204" pitchFamily="34" charset="0"/>
                </a:defRPr>
              </a:lvl3pPr>
              <a:lvl4pPr marL="1600200" indent="-228600">
                <a:spcBef>
                  <a:spcPct val="20000"/>
                </a:spcBef>
                <a:buClr>
                  <a:schemeClr val="tx1"/>
                </a:buClr>
                <a:buChar char="–"/>
                <a:defRPr sz="2000">
                  <a:solidFill>
                    <a:schemeClr val="bg2"/>
                  </a:solidFill>
                  <a:latin typeface="Arial" panose="020B0604020202020204" pitchFamily="34" charset="0"/>
                </a:defRPr>
              </a:lvl4pPr>
              <a:lvl5pPr marL="2057400" indent="-228600">
                <a:spcBef>
                  <a:spcPct val="20000"/>
                </a:spcBef>
                <a:buClr>
                  <a:schemeClr val="accent1"/>
                </a:buClr>
                <a:buChar char="•"/>
                <a:defRPr sz="2000">
                  <a:solidFill>
                    <a:schemeClr val="bg2"/>
                  </a:solidFill>
                  <a:latin typeface="Arial" panose="020B0604020202020204" pitchFamily="34" charset="0"/>
                </a:defRPr>
              </a:lvl5pPr>
              <a:lvl6pPr marL="2514600" indent="-228600" eaLnBrk="0" fontAlgn="base" hangingPunct="0">
                <a:spcBef>
                  <a:spcPct val="20000"/>
                </a:spcBef>
                <a:spcAft>
                  <a:spcPct val="0"/>
                </a:spcAft>
                <a:buClr>
                  <a:schemeClr val="accent1"/>
                </a:buClr>
                <a:buChar char="•"/>
                <a:defRPr sz="2000">
                  <a:solidFill>
                    <a:schemeClr val="bg2"/>
                  </a:solidFill>
                  <a:latin typeface="Arial" panose="020B0604020202020204" pitchFamily="34" charset="0"/>
                </a:defRPr>
              </a:lvl6pPr>
              <a:lvl7pPr marL="2971800" indent="-228600" eaLnBrk="0" fontAlgn="base" hangingPunct="0">
                <a:spcBef>
                  <a:spcPct val="20000"/>
                </a:spcBef>
                <a:spcAft>
                  <a:spcPct val="0"/>
                </a:spcAft>
                <a:buClr>
                  <a:schemeClr val="accent1"/>
                </a:buClr>
                <a:buChar char="•"/>
                <a:defRPr sz="2000">
                  <a:solidFill>
                    <a:schemeClr val="bg2"/>
                  </a:solidFill>
                  <a:latin typeface="Arial" panose="020B0604020202020204" pitchFamily="34" charset="0"/>
                </a:defRPr>
              </a:lvl7pPr>
              <a:lvl8pPr marL="3429000" indent="-228600" eaLnBrk="0" fontAlgn="base" hangingPunct="0">
                <a:spcBef>
                  <a:spcPct val="20000"/>
                </a:spcBef>
                <a:spcAft>
                  <a:spcPct val="0"/>
                </a:spcAft>
                <a:buClr>
                  <a:schemeClr val="accent1"/>
                </a:buClr>
                <a:buChar char="•"/>
                <a:defRPr sz="2000">
                  <a:solidFill>
                    <a:schemeClr val="bg2"/>
                  </a:solidFill>
                  <a:latin typeface="Arial" panose="020B0604020202020204" pitchFamily="34" charset="0"/>
                </a:defRPr>
              </a:lvl8pPr>
              <a:lvl9pPr marL="3886200" indent="-228600" eaLnBrk="0" fontAlgn="base" hangingPunct="0">
                <a:spcBef>
                  <a:spcPct val="20000"/>
                </a:spcBef>
                <a:spcAft>
                  <a:spcPct val="0"/>
                </a:spcAft>
                <a:buClr>
                  <a:schemeClr val="accent1"/>
                </a:buClr>
                <a:buChar char="•"/>
                <a:defRPr sz="2000">
                  <a:solidFill>
                    <a:schemeClr val="bg2"/>
                  </a:solidFill>
                  <a:latin typeface="Arial" panose="020B0604020202020204" pitchFamily="34" charset="0"/>
                </a:defRPr>
              </a:lvl9pPr>
            </a:lstStyle>
            <a:p>
              <a:pPr algn="ctr" eaLnBrk="1" hangingPunct="1">
                <a:buClr>
                  <a:schemeClr val="bg1"/>
                </a:buClr>
                <a:buSzTx/>
                <a:buFontTx/>
                <a:buNone/>
              </a:pPr>
              <a:r>
                <a:rPr lang="en-GB" altLang="en-US" sz="1100" b="1" dirty="0">
                  <a:solidFill>
                    <a:srgbClr val="7030A0"/>
                  </a:solidFill>
                  <a:latin typeface="Calibri" panose="020F0502020204030204" pitchFamily="34" charset="0"/>
                  <a:cs typeface="Calibri" panose="020F0502020204030204" pitchFamily="34" charset="0"/>
                </a:rPr>
                <a:t>Overweight or obese (IOTF), 2023/24:</a:t>
              </a:r>
            </a:p>
            <a:p>
              <a:pPr algn="ctr" eaLnBrk="1" hangingPunct="1">
                <a:buClr>
                  <a:schemeClr val="bg1"/>
                </a:buClr>
                <a:buSzTx/>
                <a:buFontTx/>
                <a:buNone/>
              </a:pPr>
              <a:r>
                <a:rPr lang="en-GB" altLang="en-US" sz="1200" b="1" dirty="0">
                  <a:solidFill>
                    <a:srgbClr val="7030A0"/>
                  </a:solidFill>
                  <a:latin typeface="Calibri" panose="020F0502020204030204" pitchFamily="34" charset="0"/>
                  <a:cs typeface="Calibri" panose="020F0502020204030204" pitchFamily="34" charset="0"/>
                </a:rPr>
                <a:t>26% of Primary 1 girls</a:t>
              </a:r>
            </a:p>
            <a:p>
              <a:pPr algn="ctr" eaLnBrk="1" hangingPunct="1">
                <a:buClr>
                  <a:schemeClr val="bg1"/>
                </a:buClr>
                <a:buSzTx/>
                <a:buFontTx/>
                <a:buNone/>
              </a:pPr>
              <a:r>
                <a:rPr lang="en-GB" altLang="en-US" sz="1200" b="1" dirty="0">
                  <a:solidFill>
                    <a:srgbClr val="7030A0"/>
                  </a:solidFill>
                  <a:latin typeface="Calibri" panose="020F0502020204030204" pitchFamily="34" charset="0"/>
                  <a:cs typeface="Calibri" panose="020F0502020204030204" pitchFamily="34" charset="0"/>
                </a:rPr>
                <a:t>17% of Primary 1 boys</a:t>
              </a:r>
            </a:p>
          </p:txBody>
        </p:sp>
      </p:grpSp>
      <p:sp>
        <p:nvSpPr>
          <p:cNvPr id="6158" name="TextBox 44">
            <a:extLst>
              <a:ext uri="{FF2B5EF4-FFF2-40B4-BE49-F238E27FC236}">
                <a16:creationId xmlns:a16="http://schemas.microsoft.com/office/drawing/2014/main" id="{68C6411A-2136-4A2C-843D-39EA8E4DDD0D}"/>
              </a:ext>
            </a:extLst>
          </p:cNvPr>
          <p:cNvSpPr txBox="1">
            <a:spLocks noChangeArrowheads="1"/>
          </p:cNvSpPr>
          <p:nvPr/>
        </p:nvSpPr>
        <p:spPr bwMode="auto">
          <a:xfrm>
            <a:off x="7742238" y="5994400"/>
            <a:ext cx="12731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A8CA"/>
              </a:buClr>
              <a:buSzPct val="65000"/>
              <a:buFont typeface="Wingdings" panose="05000000000000000000" pitchFamily="2" charset="2"/>
              <a:defRPr sz="3000">
                <a:solidFill>
                  <a:schemeClr val="bg2"/>
                </a:solidFill>
                <a:latin typeface="Arial" panose="020B0604020202020204" pitchFamily="34" charset="0"/>
              </a:defRPr>
            </a:lvl1pPr>
            <a:lvl2pPr marL="742950" indent="-285750">
              <a:spcBef>
                <a:spcPct val="20000"/>
              </a:spcBef>
              <a:buClr>
                <a:schemeClr val="tx1"/>
              </a:buClr>
              <a:buSzPct val="90000"/>
              <a:buChar char="–"/>
              <a:defRPr sz="2400">
                <a:solidFill>
                  <a:schemeClr val="bg2"/>
                </a:solidFill>
                <a:latin typeface="Arial" panose="020B0604020202020204" pitchFamily="34" charset="0"/>
              </a:defRPr>
            </a:lvl2pPr>
            <a:lvl3pPr marL="1143000" indent="-228600">
              <a:spcBef>
                <a:spcPct val="20000"/>
              </a:spcBef>
              <a:buClr>
                <a:schemeClr val="accent1"/>
              </a:buClr>
              <a:buSzPct val="60000"/>
              <a:buFont typeface="Wingdings" panose="05000000000000000000" pitchFamily="2" charset="2"/>
              <a:buChar char="l"/>
              <a:defRPr sz="2000">
                <a:solidFill>
                  <a:schemeClr val="bg2"/>
                </a:solidFill>
                <a:latin typeface="Arial" panose="020B0604020202020204" pitchFamily="34" charset="0"/>
              </a:defRPr>
            </a:lvl3pPr>
            <a:lvl4pPr marL="1600200" indent="-228600">
              <a:spcBef>
                <a:spcPct val="20000"/>
              </a:spcBef>
              <a:buClr>
                <a:schemeClr val="tx1"/>
              </a:buClr>
              <a:buChar char="–"/>
              <a:defRPr sz="2000">
                <a:solidFill>
                  <a:schemeClr val="bg2"/>
                </a:solidFill>
                <a:latin typeface="Arial" panose="020B0604020202020204" pitchFamily="34" charset="0"/>
              </a:defRPr>
            </a:lvl4pPr>
            <a:lvl5pPr marL="2057400" indent="-228600">
              <a:spcBef>
                <a:spcPct val="20000"/>
              </a:spcBef>
              <a:buClr>
                <a:schemeClr val="accent1"/>
              </a:buClr>
              <a:buChar char="•"/>
              <a:defRPr sz="2000">
                <a:solidFill>
                  <a:schemeClr val="bg2"/>
                </a:solidFill>
                <a:latin typeface="Arial" panose="020B0604020202020204" pitchFamily="34" charset="0"/>
              </a:defRPr>
            </a:lvl5pPr>
            <a:lvl6pPr marL="2514600" indent="-228600" eaLnBrk="0" fontAlgn="base" hangingPunct="0">
              <a:spcBef>
                <a:spcPct val="20000"/>
              </a:spcBef>
              <a:spcAft>
                <a:spcPct val="0"/>
              </a:spcAft>
              <a:buClr>
                <a:schemeClr val="accent1"/>
              </a:buClr>
              <a:buChar char="•"/>
              <a:defRPr sz="2000">
                <a:solidFill>
                  <a:schemeClr val="bg2"/>
                </a:solidFill>
                <a:latin typeface="Arial" panose="020B0604020202020204" pitchFamily="34" charset="0"/>
              </a:defRPr>
            </a:lvl6pPr>
            <a:lvl7pPr marL="2971800" indent="-228600" eaLnBrk="0" fontAlgn="base" hangingPunct="0">
              <a:spcBef>
                <a:spcPct val="20000"/>
              </a:spcBef>
              <a:spcAft>
                <a:spcPct val="0"/>
              </a:spcAft>
              <a:buClr>
                <a:schemeClr val="accent1"/>
              </a:buClr>
              <a:buChar char="•"/>
              <a:defRPr sz="2000">
                <a:solidFill>
                  <a:schemeClr val="bg2"/>
                </a:solidFill>
                <a:latin typeface="Arial" panose="020B0604020202020204" pitchFamily="34" charset="0"/>
              </a:defRPr>
            </a:lvl7pPr>
            <a:lvl8pPr marL="3429000" indent="-228600" eaLnBrk="0" fontAlgn="base" hangingPunct="0">
              <a:spcBef>
                <a:spcPct val="20000"/>
              </a:spcBef>
              <a:spcAft>
                <a:spcPct val="0"/>
              </a:spcAft>
              <a:buClr>
                <a:schemeClr val="accent1"/>
              </a:buClr>
              <a:buChar char="•"/>
              <a:defRPr sz="2000">
                <a:solidFill>
                  <a:schemeClr val="bg2"/>
                </a:solidFill>
                <a:latin typeface="Arial" panose="020B0604020202020204" pitchFamily="34" charset="0"/>
              </a:defRPr>
            </a:lvl8pPr>
            <a:lvl9pPr marL="3886200" indent="-228600" eaLnBrk="0" fontAlgn="base" hangingPunct="0">
              <a:spcBef>
                <a:spcPct val="20000"/>
              </a:spcBef>
              <a:spcAft>
                <a:spcPct val="0"/>
              </a:spcAft>
              <a:buClr>
                <a:schemeClr val="accent1"/>
              </a:buClr>
              <a:buChar char="•"/>
              <a:defRPr sz="2000">
                <a:solidFill>
                  <a:schemeClr val="bg2"/>
                </a:solidFill>
                <a:latin typeface="Arial" panose="020B0604020202020204" pitchFamily="34" charset="0"/>
              </a:defRPr>
            </a:lvl9pPr>
          </a:lstStyle>
          <a:p>
            <a:pPr eaLnBrk="1" hangingPunct="1">
              <a:buClr>
                <a:schemeClr val="bg1"/>
              </a:buClr>
              <a:buSzTx/>
              <a:buFontTx/>
              <a:buNone/>
            </a:pPr>
            <a:r>
              <a:rPr lang="en-GB" altLang="en-US" sz="700">
                <a:solidFill>
                  <a:schemeClr val="bg1"/>
                </a:solidFill>
              </a:rPr>
              <a:t>Graphics downloaded from: thenounproject.com</a:t>
            </a:r>
          </a:p>
        </p:txBody>
      </p:sp>
      <p:grpSp>
        <p:nvGrpSpPr>
          <p:cNvPr id="6182" name="Group 46">
            <a:extLst>
              <a:ext uri="{FF2B5EF4-FFF2-40B4-BE49-F238E27FC236}">
                <a16:creationId xmlns:a16="http://schemas.microsoft.com/office/drawing/2014/main" id="{AB851361-3DDE-4A45-BB1E-172FCD52EA2A}"/>
              </a:ext>
            </a:extLst>
          </p:cNvPr>
          <p:cNvGrpSpPr>
            <a:grpSpLocks/>
          </p:cNvGrpSpPr>
          <p:nvPr/>
        </p:nvGrpSpPr>
        <p:grpSpPr bwMode="auto">
          <a:xfrm>
            <a:off x="3424493" y="4079299"/>
            <a:ext cx="2346345" cy="1286451"/>
            <a:chOff x="282064" y="3878895"/>
            <a:chExt cx="2654082" cy="1362998"/>
          </a:xfrm>
        </p:grpSpPr>
        <p:pic>
          <p:nvPicPr>
            <p:cNvPr id="46" name="Picture 45">
              <a:extLst>
                <a:ext uri="{FF2B5EF4-FFF2-40B4-BE49-F238E27FC236}">
                  <a16:creationId xmlns:a16="http://schemas.microsoft.com/office/drawing/2014/main" id="{049A4EE8-3767-47FC-8C3B-46CD3B338988}"/>
                </a:ext>
              </a:extLst>
            </p:cNvPr>
            <p:cNvPicPr>
              <a:picLocks noChangeAspect="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282064" y="3878896"/>
              <a:ext cx="638633" cy="638633"/>
            </a:xfrm>
            <a:prstGeom prst="rect">
              <a:avLst/>
            </a:prstGeom>
          </p:spPr>
        </p:pic>
        <p:pic>
          <p:nvPicPr>
            <p:cNvPr id="51" name="Picture 50">
              <a:extLst>
                <a:ext uri="{FF2B5EF4-FFF2-40B4-BE49-F238E27FC236}">
                  <a16:creationId xmlns:a16="http://schemas.microsoft.com/office/drawing/2014/main" id="{6C7DACF0-6B67-46B5-9047-6ED48B19541D}"/>
                </a:ext>
              </a:extLst>
            </p:cNvPr>
            <p:cNvPicPr>
              <a:picLocks noChangeAspect="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809167" y="3878895"/>
              <a:ext cx="638633" cy="638633"/>
            </a:xfrm>
            <a:prstGeom prst="rect">
              <a:avLst/>
            </a:prstGeom>
          </p:spPr>
        </p:pic>
        <p:pic>
          <p:nvPicPr>
            <p:cNvPr id="52" name="Picture 51">
              <a:extLst>
                <a:ext uri="{FF2B5EF4-FFF2-40B4-BE49-F238E27FC236}">
                  <a16:creationId xmlns:a16="http://schemas.microsoft.com/office/drawing/2014/main" id="{E8F57BAC-91A2-4540-A2B6-7F99C73C06D8}"/>
                </a:ext>
              </a:extLst>
            </p:cNvPr>
            <p:cNvPicPr>
              <a:picLocks noChangeAspect="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1291284" y="3882039"/>
              <a:ext cx="638633" cy="638633"/>
            </a:xfrm>
            <a:prstGeom prst="rect">
              <a:avLst/>
            </a:prstGeom>
          </p:spPr>
        </p:pic>
        <p:pic>
          <p:nvPicPr>
            <p:cNvPr id="53" name="Picture 52">
              <a:extLst>
                <a:ext uri="{FF2B5EF4-FFF2-40B4-BE49-F238E27FC236}">
                  <a16:creationId xmlns:a16="http://schemas.microsoft.com/office/drawing/2014/main" id="{A067CA9B-4B48-4190-B406-62FDE6824668}"/>
                </a:ext>
              </a:extLst>
            </p:cNvPr>
            <p:cNvPicPr>
              <a:picLocks noChangeAspect="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779303" y="4593379"/>
              <a:ext cx="638633" cy="638633"/>
            </a:xfrm>
            <a:prstGeom prst="rect">
              <a:avLst/>
            </a:prstGeom>
          </p:spPr>
        </p:pic>
        <p:pic>
          <p:nvPicPr>
            <p:cNvPr id="54" name="Picture 53">
              <a:extLst>
                <a:ext uri="{FF2B5EF4-FFF2-40B4-BE49-F238E27FC236}">
                  <a16:creationId xmlns:a16="http://schemas.microsoft.com/office/drawing/2014/main" id="{7F557656-3C1E-4272-B01D-B2FA8982E620}"/>
                </a:ext>
              </a:extLst>
            </p:cNvPr>
            <p:cNvPicPr>
              <a:picLocks noChangeAspect="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1779303" y="3882039"/>
              <a:ext cx="638633" cy="638633"/>
            </a:xfrm>
            <a:prstGeom prst="rect">
              <a:avLst/>
            </a:prstGeom>
          </p:spPr>
        </p:pic>
        <p:pic>
          <p:nvPicPr>
            <p:cNvPr id="56" name="Picture 55">
              <a:extLst>
                <a:ext uri="{FF2B5EF4-FFF2-40B4-BE49-F238E27FC236}">
                  <a16:creationId xmlns:a16="http://schemas.microsoft.com/office/drawing/2014/main" id="{7DEDDD21-6F52-4CD1-BE0B-094B6FFDD645}"/>
                </a:ext>
              </a:extLst>
            </p:cNvPr>
            <p:cNvPicPr>
              <a:picLocks noChangeAspect="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291284" y="4599760"/>
              <a:ext cx="638633" cy="638633"/>
            </a:xfrm>
            <a:prstGeom prst="rect">
              <a:avLst/>
            </a:prstGeom>
          </p:spPr>
        </p:pic>
        <p:pic>
          <p:nvPicPr>
            <p:cNvPr id="57" name="Picture 56">
              <a:extLst>
                <a:ext uri="{FF2B5EF4-FFF2-40B4-BE49-F238E27FC236}">
                  <a16:creationId xmlns:a16="http://schemas.microsoft.com/office/drawing/2014/main" id="{17F15F25-23CC-4B99-B632-9E96586EBC6C}"/>
                </a:ext>
              </a:extLst>
            </p:cNvPr>
            <p:cNvPicPr>
              <a:picLocks noChangeAspect="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809167" y="4599761"/>
              <a:ext cx="638633" cy="638633"/>
            </a:xfrm>
            <a:prstGeom prst="rect">
              <a:avLst/>
            </a:prstGeom>
          </p:spPr>
        </p:pic>
        <p:pic>
          <p:nvPicPr>
            <p:cNvPr id="58" name="Picture 57">
              <a:extLst>
                <a:ext uri="{FF2B5EF4-FFF2-40B4-BE49-F238E27FC236}">
                  <a16:creationId xmlns:a16="http://schemas.microsoft.com/office/drawing/2014/main" id="{1F599645-6F14-4189-A04D-009E4FE89AAC}"/>
                </a:ext>
              </a:extLst>
            </p:cNvPr>
            <p:cNvPicPr>
              <a:picLocks noChangeAspect="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282064" y="4593379"/>
              <a:ext cx="638633" cy="638633"/>
            </a:xfrm>
            <a:prstGeom prst="rect">
              <a:avLst/>
            </a:prstGeom>
          </p:spPr>
        </p:pic>
        <p:pic>
          <p:nvPicPr>
            <p:cNvPr id="59" name="Picture 58">
              <a:extLst>
                <a:ext uri="{FF2B5EF4-FFF2-40B4-BE49-F238E27FC236}">
                  <a16:creationId xmlns:a16="http://schemas.microsoft.com/office/drawing/2014/main" id="{C39412BF-015B-4558-9ED1-6EB421C30E33}"/>
                </a:ext>
              </a:extLst>
            </p:cNvPr>
            <p:cNvPicPr>
              <a:picLocks noChangeAspect="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2281037" y="4603260"/>
              <a:ext cx="638633" cy="638633"/>
            </a:xfrm>
            <a:prstGeom prst="rect">
              <a:avLst/>
            </a:prstGeom>
          </p:spPr>
        </p:pic>
        <p:pic>
          <p:nvPicPr>
            <p:cNvPr id="61" name="Picture 60">
              <a:extLst>
                <a:ext uri="{FF2B5EF4-FFF2-40B4-BE49-F238E27FC236}">
                  <a16:creationId xmlns:a16="http://schemas.microsoft.com/office/drawing/2014/main" id="{2B464B63-7C94-49B6-A6AE-B6A2524C3221}"/>
                </a:ext>
              </a:extLst>
            </p:cNvPr>
            <p:cNvPicPr>
              <a:picLocks noChangeAspect="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797769" y="4593379"/>
              <a:ext cx="638633" cy="638633"/>
            </a:xfrm>
            <a:prstGeom prst="rect">
              <a:avLst/>
            </a:prstGeom>
          </p:spPr>
        </p:pic>
        <p:pic>
          <p:nvPicPr>
            <p:cNvPr id="62" name="Picture 61">
              <a:extLst>
                <a:ext uri="{FF2B5EF4-FFF2-40B4-BE49-F238E27FC236}">
                  <a16:creationId xmlns:a16="http://schemas.microsoft.com/office/drawing/2014/main" id="{4AA279F6-D96F-47CC-A78C-A198C1B6AAA9}"/>
                </a:ext>
              </a:extLst>
            </p:cNvPr>
            <p:cNvPicPr>
              <a:picLocks noChangeAspect="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298026" y="4599760"/>
              <a:ext cx="638633" cy="638633"/>
            </a:xfrm>
            <a:prstGeom prst="rect">
              <a:avLst/>
            </a:prstGeom>
          </p:spPr>
        </p:pic>
        <p:pic>
          <p:nvPicPr>
            <p:cNvPr id="63" name="Picture 62">
              <a:extLst>
                <a:ext uri="{FF2B5EF4-FFF2-40B4-BE49-F238E27FC236}">
                  <a16:creationId xmlns:a16="http://schemas.microsoft.com/office/drawing/2014/main" id="{2EB5B2F2-43C1-49F7-AE7F-5D338CE817C1}"/>
                </a:ext>
              </a:extLst>
            </p:cNvPr>
            <p:cNvPicPr>
              <a:picLocks noChangeAspect="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798283" y="4599761"/>
              <a:ext cx="638633" cy="638633"/>
            </a:xfrm>
            <a:prstGeom prst="rect">
              <a:avLst/>
            </a:prstGeom>
          </p:spPr>
        </p:pic>
        <p:pic>
          <p:nvPicPr>
            <p:cNvPr id="64" name="Picture 63">
              <a:extLst>
                <a:ext uri="{FF2B5EF4-FFF2-40B4-BE49-F238E27FC236}">
                  <a16:creationId xmlns:a16="http://schemas.microsoft.com/office/drawing/2014/main" id="{DA25636E-76DF-4D7F-8CC5-4AC60133BAA5}"/>
                </a:ext>
              </a:extLst>
            </p:cNvPr>
            <p:cNvPicPr>
              <a:picLocks noChangeAspect="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298540" y="4593379"/>
              <a:ext cx="638633" cy="638633"/>
            </a:xfrm>
            <a:prstGeom prst="rect">
              <a:avLst/>
            </a:prstGeom>
          </p:spPr>
        </p:pic>
        <p:pic>
          <p:nvPicPr>
            <p:cNvPr id="65" name="Picture 64">
              <a:extLst>
                <a:ext uri="{FF2B5EF4-FFF2-40B4-BE49-F238E27FC236}">
                  <a16:creationId xmlns:a16="http://schemas.microsoft.com/office/drawing/2014/main" id="{78F8BE37-B570-47F9-8B1F-A9F034AEF526}"/>
                </a:ext>
              </a:extLst>
            </p:cNvPr>
            <p:cNvPicPr>
              <a:picLocks noChangeAspect="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2297513" y="4603260"/>
              <a:ext cx="638633" cy="638633"/>
            </a:xfrm>
            <a:prstGeom prst="rect">
              <a:avLst/>
            </a:prstGeom>
          </p:spPr>
        </p:pic>
      </p:grpSp>
      <p:sp>
        <p:nvSpPr>
          <p:cNvPr id="6183" name="TextBox 47">
            <a:extLst>
              <a:ext uri="{FF2B5EF4-FFF2-40B4-BE49-F238E27FC236}">
                <a16:creationId xmlns:a16="http://schemas.microsoft.com/office/drawing/2014/main" id="{EC4E4F10-6C48-4D2F-8557-2A46ED621AA1}"/>
              </a:ext>
            </a:extLst>
          </p:cNvPr>
          <p:cNvSpPr txBox="1">
            <a:spLocks noChangeArrowheads="1"/>
          </p:cNvSpPr>
          <p:nvPr/>
        </p:nvSpPr>
        <p:spPr bwMode="auto">
          <a:xfrm>
            <a:off x="3325813" y="3522663"/>
            <a:ext cx="2546350" cy="4985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A8CA"/>
              </a:buClr>
              <a:buSzPct val="65000"/>
              <a:buFont typeface="Wingdings" panose="05000000000000000000" pitchFamily="2" charset="2"/>
              <a:defRPr sz="3000">
                <a:solidFill>
                  <a:schemeClr val="bg2"/>
                </a:solidFill>
                <a:latin typeface="Arial" panose="020B0604020202020204" pitchFamily="34" charset="0"/>
              </a:defRPr>
            </a:lvl1pPr>
            <a:lvl2pPr marL="742950" indent="-285750">
              <a:spcBef>
                <a:spcPct val="20000"/>
              </a:spcBef>
              <a:buClr>
                <a:schemeClr val="tx1"/>
              </a:buClr>
              <a:buSzPct val="90000"/>
              <a:buChar char="–"/>
              <a:defRPr sz="2400">
                <a:solidFill>
                  <a:schemeClr val="bg2"/>
                </a:solidFill>
                <a:latin typeface="Arial" panose="020B0604020202020204" pitchFamily="34" charset="0"/>
              </a:defRPr>
            </a:lvl2pPr>
            <a:lvl3pPr marL="1143000" indent="-228600">
              <a:spcBef>
                <a:spcPct val="20000"/>
              </a:spcBef>
              <a:buClr>
                <a:schemeClr val="accent1"/>
              </a:buClr>
              <a:buSzPct val="60000"/>
              <a:buFont typeface="Wingdings" panose="05000000000000000000" pitchFamily="2" charset="2"/>
              <a:buChar char="l"/>
              <a:defRPr sz="2000">
                <a:solidFill>
                  <a:schemeClr val="bg2"/>
                </a:solidFill>
                <a:latin typeface="Arial" panose="020B0604020202020204" pitchFamily="34" charset="0"/>
              </a:defRPr>
            </a:lvl3pPr>
            <a:lvl4pPr marL="1600200" indent="-228600">
              <a:spcBef>
                <a:spcPct val="20000"/>
              </a:spcBef>
              <a:buClr>
                <a:schemeClr val="tx1"/>
              </a:buClr>
              <a:buChar char="–"/>
              <a:defRPr sz="2000">
                <a:solidFill>
                  <a:schemeClr val="bg2"/>
                </a:solidFill>
                <a:latin typeface="Arial" panose="020B0604020202020204" pitchFamily="34" charset="0"/>
              </a:defRPr>
            </a:lvl4pPr>
            <a:lvl5pPr marL="2057400" indent="-228600">
              <a:spcBef>
                <a:spcPct val="20000"/>
              </a:spcBef>
              <a:buClr>
                <a:schemeClr val="accent1"/>
              </a:buClr>
              <a:buChar char="•"/>
              <a:defRPr sz="2000">
                <a:solidFill>
                  <a:schemeClr val="bg2"/>
                </a:solidFill>
                <a:latin typeface="Arial" panose="020B0604020202020204" pitchFamily="34" charset="0"/>
              </a:defRPr>
            </a:lvl5pPr>
            <a:lvl6pPr marL="2514600" indent="-228600" eaLnBrk="0" fontAlgn="base" hangingPunct="0">
              <a:spcBef>
                <a:spcPct val="20000"/>
              </a:spcBef>
              <a:spcAft>
                <a:spcPct val="0"/>
              </a:spcAft>
              <a:buClr>
                <a:schemeClr val="accent1"/>
              </a:buClr>
              <a:buChar char="•"/>
              <a:defRPr sz="2000">
                <a:solidFill>
                  <a:schemeClr val="bg2"/>
                </a:solidFill>
                <a:latin typeface="Arial" panose="020B0604020202020204" pitchFamily="34" charset="0"/>
              </a:defRPr>
            </a:lvl6pPr>
            <a:lvl7pPr marL="2971800" indent="-228600" eaLnBrk="0" fontAlgn="base" hangingPunct="0">
              <a:spcBef>
                <a:spcPct val="20000"/>
              </a:spcBef>
              <a:spcAft>
                <a:spcPct val="0"/>
              </a:spcAft>
              <a:buClr>
                <a:schemeClr val="accent1"/>
              </a:buClr>
              <a:buChar char="•"/>
              <a:defRPr sz="2000">
                <a:solidFill>
                  <a:schemeClr val="bg2"/>
                </a:solidFill>
                <a:latin typeface="Arial" panose="020B0604020202020204" pitchFamily="34" charset="0"/>
              </a:defRPr>
            </a:lvl7pPr>
            <a:lvl8pPr marL="3429000" indent="-228600" eaLnBrk="0" fontAlgn="base" hangingPunct="0">
              <a:spcBef>
                <a:spcPct val="20000"/>
              </a:spcBef>
              <a:spcAft>
                <a:spcPct val="0"/>
              </a:spcAft>
              <a:buClr>
                <a:schemeClr val="accent1"/>
              </a:buClr>
              <a:buChar char="•"/>
              <a:defRPr sz="2000">
                <a:solidFill>
                  <a:schemeClr val="bg2"/>
                </a:solidFill>
                <a:latin typeface="Arial" panose="020B0604020202020204" pitchFamily="34" charset="0"/>
              </a:defRPr>
            </a:lvl8pPr>
            <a:lvl9pPr marL="3886200" indent="-228600" eaLnBrk="0" fontAlgn="base" hangingPunct="0">
              <a:spcBef>
                <a:spcPct val="20000"/>
              </a:spcBef>
              <a:spcAft>
                <a:spcPct val="0"/>
              </a:spcAft>
              <a:buClr>
                <a:schemeClr val="accent1"/>
              </a:buClr>
              <a:buChar char="•"/>
              <a:defRPr sz="2000">
                <a:solidFill>
                  <a:schemeClr val="bg2"/>
                </a:solidFill>
                <a:latin typeface="Arial" panose="020B0604020202020204" pitchFamily="34" charset="0"/>
              </a:defRPr>
            </a:lvl9pPr>
          </a:lstStyle>
          <a:p>
            <a:pPr algn="ctr" eaLnBrk="1" hangingPunct="1">
              <a:buClr>
                <a:schemeClr val="bg1"/>
              </a:buClr>
              <a:buSzTx/>
              <a:buFontTx/>
              <a:buNone/>
            </a:pPr>
            <a:r>
              <a:rPr lang="en-GB" altLang="en-US" sz="1200" b="1" dirty="0">
                <a:solidFill>
                  <a:schemeClr val="bg1"/>
                </a:solidFill>
                <a:latin typeface="Calibri" panose="020F0502020204030204" pitchFamily="34" charset="0"/>
                <a:cs typeface="Calibri" panose="020F0502020204030204" pitchFamily="34" charset="0"/>
              </a:rPr>
              <a:t>53.7% of infants breastfed </a:t>
            </a:r>
          </a:p>
          <a:p>
            <a:pPr algn="ctr" eaLnBrk="1" hangingPunct="1">
              <a:buClr>
                <a:schemeClr val="bg1"/>
              </a:buClr>
              <a:buSzTx/>
              <a:buFontTx/>
              <a:buNone/>
            </a:pPr>
            <a:r>
              <a:rPr lang="en-GB" altLang="en-US" sz="1200" b="1" dirty="0">
                <a:solidFill>
                  <a:schemeClr val="bg1"/>
                </a:solidFill>
                <a:latin typeface="Calibri" panose="020F0502020204030204" pitchFamily="34" charset="0"/>
                <a:cs typeface="Calibri" panose="020F0502020204030204" pitchFamily="34" charset="0"/>
              </a:rPr>
              <a:t>(partial or total), 2023/24</a:t>
            </a:r>
          </a:p>
        </p:txBody>
      </p:sp>
      <p:grpSp>
        <p:nvGrpSpPr>
          <p:cNvPr id="6160" name="Group 5">
            <a:extLst>
              <a:ext uri="{FF2B5EF4-FFF2-40B4-BE49-F238E27FC236}">
                <a16:creationId xmlns:a16="http://schemas.microsoft.com/office/drawing/2014/main" id="{84EA5FA7-220D-41D9-973E-11DB3A01EF1C}"/>
              </a:ext>
            </a:extLst>
          </p:cNvPr>
          <p:cNvGrpSpPr>
            <a:grpSpLocks/>
          </p:cNvGrpSpPr>
          <p:nvPr/>
        </p:nvGrpSpPr>
        <p:grpSpPr bwMode="auto">
          <a:xfrm>
            <a:off x="656033" y="1236663"/>
            <a:ext cx="2374900" cy="1898650"/>
            <a:chOff x="6106369" y="1220724"/>
            <a:chExt cx="2376263" cy="1898324"/>
          </a:xfrm>
        </p:grpSpPr>
        <p:grpSp>
          <p:nvGrpSpPr>
            <p:cNvPr id="6174" name="Group 3">
              <a:extLst>
                <a:ext uri="{FF2B5EF4-FFF2-40B4-BE49-F238E27FC236}">
                  <a16:creationId xmlns:a16="http://schemas.microsoft.com/office/drawing/2014/main" id="{CE04D9C9-183C-43EB-8641-666C51E4292C}"/>
                </a:ext>
              </a:extLst>
            </p:cNvPr>
            <p:cNvGrpSpPr>
              <a:grpSpLocks/>
            </p:cNvGrpSpPr>
            <p:nvPr/>
          </p:nvGrpSpPr>
          <p:grpSpPr bwMode="auto">
            <a:xfrm>
              <a:off x="6733215" y="1220724"/>
              <a:ext cx="1194938" cy="656473"/>
              <a:chOff x="5990189" y="1628800"/>
              <a:chExt cx="1194938" cy="656473"/>
            </a:xfrm>
          </p:grpSpPr>
          <p:pic>
            <p:nvPicPr>
              <p:cNvPr id="2" name="Picture 1">
                <a:extLst>
                  <a:ext uri="{FF2B5EF4-FFF2-40B4-BE49-F238E27FC236}">
                    <a16:creationId xmlns:a16="http://schemas.microsoft.com/office/drawing/2014/main" id="{2CE35111-A6C4-4F8F-B74A-1E97491B204B}"/>
                  </a:ext>
                </a:extLst>
              </p:cNvPr>
              <p:cNvPicPr>
                <a:picLocks noChangeAspect="1"/>
              </p:cNvPicPr>
              <p:nvPr/>
            </p:nvPicPr>
            <p:blipFill rotWithShape="1">
              <a:blip r:embed="rId4" cstate="print">
                <a:duotone>
                  <a:schemeClr val="accent3">
                    <a:shade val="45000"/>
                    <a:satMod val="135000"/>
                  </a:schemeClr>
                  <a:prstClr val="white"/>
                </a:duotone>
                <a:extLst>
                  <a:ext uri="{28A0092B-C50C-407E-A947-70E740481C1C}">
                    <a14:useLocalDpi xmlns:a14="http://schemas.microsoft.com/office/drawing/2010/main" val="0"/>
                  </a:ext>
                </a:extLst>
              </a:blip>
              <a:srcRect b="16025"/>
              <a:stretch/>
            </p:blipFill>
            <p:spPr>
              <a:xfrm>
                <a:off x="5990189" y="1628800"/>
                <a:ext cx="670043" cy="656473"/>
              </a:xfrm>
              <a:prstGeom prst="rect">
                <a:avLst/>
              </a:prstGeom>
            </p:spPr>
          </p:pic>
          <p:pic>
            <p:nvPicPr>
              <p:cNvPr id="28" name="Picture 27">
                <a:extLst>
                  <a:ext uri="{FF2B5EF4-FFF2-40B4-BE49-F238E27FC236}">
                    <a16:creationId xmlns:a16="http://schemas.microsoft.com/office/drawing/2014/main" id="{7C5F1C11-9ECD-406B-AFF4-7E692DE70166}"/>
                  </a:ext>
                </a:extLst>
              </p:cNvPr>
              <p:cNvPicPr>
                <a:picLocks noChangeAspect="1"/>
              </p:cNvPicPr>
              <p:nvPr/>
            </p:nvPicPr>
            <p:blipFill rotWithShape="1">
              <a:blip r:embed="rId4" cstate="print">
                <a:duotone>
                  <a:schemeClr val="accent3">
                    <a:shade val="45000"/>
                    <a:satMod val="135000"/>
                  </a:schemeClr>
                  <a:prstClr val="white"/>
                </a:duotone>
                <a:extLst>
                  <a:ext uri="{28A0092B-C50C-407E-A947-70E740481C1C}">
                    <a14:useLocalDpi xmlns:a14="http://schemas.microsoft.com/office/drawing/2010/main" val="0"/>
                  </a:ext>
                </a:extLst>
              </a:blip>
              <a:srcRect b="16025"/>
              <a:stretch/>
            </p:blipFill>
            <p:spPr>
              <a:xfrm>
                <a:off x="6515084" y="1628800"/>
                <a:ext cx="670043" cy="656473"/>
              </a:xfrm>
              <a:prstGeom prst="rect">
                <a:avLst/>
              </a:prstGeom>
            </p:spPr>
          </p:pic>
        </p:grpSp>
        <p:grpSp>
          <p:nvGrpSpPr>
            <p:cNvPr id="6175" name="Group 4">
              <a:extLst>
                <a:ext uri="{FF2B5EF4-FFF2-40B4-BE49-F238E27FC236}">
                  <a16:creationId xmlns:a16="http://schemas.microsoft.com/office/drawing/2014/main" id="{A208D189-16A3-4587-9A27-182F08FC2C3C}"/>
                </a:ext>
              </a:extLst>
            </p:cNvPr>
            <p:cNvGrpSpPr>
              <a:grpSpLocks/>
            </p:cNvGrpSpPr>
            <p:nvPr/>
          </p:nvGrpSpPr>
          <p:grpSpPr bwMode="auto">
            <a:xfrm>
              <a:off x="6539244" y="2462573"/>
              <a:ext cx="1556110" cy="656475"/>
              <a:chOff x="5990189" y="2478049"/>
              <a:chExt cx="1556110" cy="656475"/>
            </a:xfrm>
          </p:grpSpPr>
          <p:pic>
            <p:nvPicPr>
              <p:cNvPr id="29" name="Picture 28">
                <a:extLst>
                  <a:ext uri="{FF2B5EF4-FFF2-40B4-BE49-F238E27FC236}">
                    <a16:creationId xmlns:a16="http://schemas.microsoft.com/office/drawing/2014/main" id="{DA515AEB-B834-4EBA-9298-CFDA926CFEAD}"/>
                  </a:ext>
                </a:extLst>
              </p:cNvPr>
              <p:cNvPicPr>
                <a:picLocks noChangeAspect="1"/>
              </p:cNvPicPr>
              <p:nvPr/>
            </p:nvPicPr>
            <p:blipFill rotWithShape="1">
              <a:blip r:embed="rId4" cstate="print">
                <a:duotone>
                  <a:schemeClr val="accent3">
                    <a:shade val="45000"/>
                    <a:satMod val="135000"/>
                  </a:schemeClr>
                  <a:prstClr val="white"/>
                </a:duotone>
                <a:extLst>
                  <a:ext uri="{28A0092B-C50C-407E-A947-70E740481C1C}">
                    <a14:useLocalDpi xmlns:a14="http://schemas.microsoft.com/office/drawing/2010/main" val="0"/>
                  </a:ext>
                </a:extLst>
              </a:blip>
              <a:srcRect b="16025"/>
              <a:stretch/>
            </p:blipFill>
            <p:spPr>
              <a:xfrm>
                <a:off x="5990189" y="2478051"/>
                <a:ext cx="670043" cy="656473"/>
              </a:xfrm>
              <a:prstGeom prst="rect">
                <a:avLst/>
              </a:prstGeom>
            </p:spPr>
          </p:pic>
          <p:pic>
            <p:nvPicPr>
              <p:cNvPr id="30" name="Picture 29">
                <a:extLst>
                  <a:ext uri="{FF2B5EF4-FFF2-40B4-BE49-F238E27FC236}">
                    <a16:creationId xmlns:a16="http://schemas.microsoft.com/office/drawing/2014/main" id="{C97E0829-CD1B-49A5-801A-6FA05428C2C9}"/>
                  </a:ext>
                </a:extLst>
              </p:cNvPr>
              <p:cNvPicPr>
                <a:picLocks noChangeAspect="1"/>
              </p:cNvPicPr>
              <p:nvPr/>
            </p:nvPicPr>
            <p:blipFill rotWithShape="1">
              <a:blip r:embed="rId4" cstate="print">
                <a:duotone>
                  <a:schemeClr val="accent3">
                    <a:shade val="45000"/>
                    <a:satMod val="135000"/>
                  </a:schemeClr>
                  <a:prstClr val="white"/>
                </a:duotone>
                <a:extLst>
                  <a:ext uri="{28A0092B-C50C-407E-A947-70E740481C1C}">
                    <a14:useLocalDpi xmlns:a14="http://schemas.microsoft.com/office/drawing/2010/main" val="0"/>
                  </a:ext>
                </a:extLst>
              </a:blip>
              <a:srcRect b="16025"/>
              <a:stretch/>
            </p:blipFill>
            <p:spPr>
              <a:xfrm>
                <a:off x="6876256" y="2478049"/>
                <a:ext cx="670043" cy="656473"/>
              </a:xfrm>
              <a:prstGeom prst="rect">
                <a:avLst/>
              </a:prstGeom>
            </p:spPr>
          </p:pic>
          <p:pic>
            <p:nvPicPr>
              <p:cNvPr id="31" name="Picture 30">
                <a:extLst>
                  <a:ext uri="{FF2B5EF4-FFF2-40B4-BE49-F238E27FC236}">
                    <a16:creationId xmlns:a16="http://schemas.microsoft.com/office/drawing/2014/main" id="{9B5CC6CF-3F62-46ED-B91D-D185043B8C75}"/>
                  </a:ext>
                </a:extLst>
              </p:cNvPr>
              <p:cNvPicPr>
                <a:picLocks noChangeAspect="1"/>
              </p:cNvPicPr>
              <p:nvPr/>
            </p:nvPicPr>
            <p:blipFill rotWithShape="1">
              <a:blip r:embed="rId4" cstate="print">
                <a:duotone>
                  <a:schemeClr val="accent3">
                    <a:shade val="45000"/>
                    <a:satMod val="135000"/>
                  </a:schemeClr>
                  <a:prstClr val="white"/>
                </a:duotone>
                <a:extLst>
                  <a:ext uri="{28A0092B-C50C-407E-A947-70E740481C1C}">
                    <a14:useLocalDpi xmlns:a14="http://schemas.microsoft.com/office/drawing/2010/main" val="0"/>
                  </a:ext>
                </a:extLst>
              </a:blip>
              <a:srcRect b="16025"/>
              <a:stretch/>
            </p:blipFill>
            <p:spPr>
              <a:xfrm>
                <a:off x="6436914" y="2478050"/>
                <a:ext cx="670043" cy="656473"/>
              </a:xfrm>
              <a:prstGeom prst="rect">
                <a:avLst/>
              </a:prstGeom>
            </p:spPr>
          </p:pic>
        </p:grpSp>
        <p:sp>
          <p:nvSpPr>
            <p:cNvPr id="3" name="TextBox 2">
              <a:extLst>
                <a:ext uri="{FF2B5EF4-FFF2-40B4-BE49-F238E27FC236}">
                  <a16:creationId xmlns:a16="http://schemas.microsoft.com/office/drawing/2014/main" id="{F4E82E4D-5B7E-4D54-847F-9FC2ED4E7956}"/>
                </a:ext>
              </a:extLst>
            </p:cNvPr>
            <p:cNvSpPr txBox="1"/>
            <p:nvPr/>
          </p:nvSpPr>
          <p:spPr>
            <a:xfrm>
              <a:off x="6106369" y="1891036"/>
              <a:ext cx="2376263" cy="584100"/>
            </a:xfrm>
            <a:prstGeom prst="rect">
              <a:avLst/>
            </a:prstGeom>
            <a:noFill/>
          </p:spPr>
          <p:txBody>
            <a:bodyPr>
              <a:spAutoFit/>
            </a:bodyPr>
            <a:lstStyle/>
            <a:p>
              <a:pPr algn="ctr" eaLnBrk="1" hangingPunct="1">
                <a:spcBef>
                  <a:spcPct val="20000"/>
                </a:spcBef>
                <a:buClr>
                  <a:schemeClr val="bg1"/>
                </a:buClr>
                <a:defRPr/>
              </a:pPr>
              <a:r>
                <a:rPr lang="en-GB" sz="1600" b="1" dirty="0">
                  <a:solidFill>
                    <a:schemeClr val="bg1">
                      <a:lumMod val="75000"/>
                    </a:schemeClr>
                  </a:solidFill>
                  <a:latin typeface="Calibri" panose="020F0502020204030204" pitchFamily="34" charset="0"/>
                </a:rPr>
                <a:t>3.0% of infants born as a multiple, 2023/24</a:t>
              </a:r>
            </a:p>
          </p:txBody>
        </p:sp>
      </p:grpSp>
      <p:grpSp>
        <p:nvGrpSpPr>
          <p:cNvPr id="6161" name="Group 12">
            <a:extLst>
              <a:ext uri="{FF2B5EF4-FFF2-40B4-BE49-F238E27FC236}">
                <a16:creationId xmlns:a16="http://schemas.microsoft.com/office/drawing/2014/main" id="{4E3632CC-0162-483C-81DF-5CBB40C0A0A5}"/>
              </a:ext>
            </a:extLst>
          </p:cNvPr>
          <p:cNvGrpSpPr>
            <a:grpSpLocks/>
          </p:cNvGrpSpPr>
          <p:nvPr/>
        </p:nvGrpSpPr>
        <p:grpSpPr bwMode="auto">
          <a:xfrm>
            <a:off x="484188" y="3533775"/>
            <a:ext cx="2660650" cy="1958975"/>
            <a:chOff x="483918" y="3534089"/>
            <a:chExt cx="2660740" cy="1958943"/>
          </a:xfrm>
        </p:grpSpPr>
        <p:pic>
          <p:nvPicPr>
            <p:cNvPr id="7" name="Picture 6">
              <a:extLst>
                <a:ext uri="{FF2B5EF4-FFF2-40B4-BE49-F238E27FC236}">
                  <a16:creationId xmlns:a16="http://schemas.microsoft.com/office/drawing/2014/main" id="{55408F0D-6710-4768-8FE2-74E4D6997097}"/>
                </a:ext>
              </a:extLst>
            </p:cNvPr>
            <p:cNvPicPr>
              <a:picLocks noChangeAspect="1"/>
            </p:cNvPicPr>
            <p:nvPr/>
          </p:nvPicPr>
          <p:blipFill>
            <a:blip r:embed="rId5"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2476569" y="3563707"/>
              <a:ext cx="583262" cy="583262"/>
            </a:xfrm>
            <a:prstGeom prst="rect">
              <a:avLst/>
            </a:prstGeom>
          </p:spPr>
        </p:pic>
        <p:pic>
          <p:nvPicPr>
            <p:cNvPr id="37" name="Picture 36">
              <a:extLst>
                <a:ext uri="{FF2B5EF4-FFF2-40B4-BE49-F238E27FC236}">
                  <a16:creationId xmlns:a16="http://schemas.microsoft.com/office/drawing/2014/main" id="{0F13631B-7980-4A6A-87CA-85D3E8F0AB7E}"/>
                </a:ext>
              </a:extLst>
            </p:cNvPr>
            <p:cNvPicPr>
              <a:picLocks noChangeAspect="1"/>
            </p:cNvPicPr>
            <p:nvPr/>
          </p:nvPicPr>
          <p:blipFill>
            <a:blip r:embed="rId6">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483918" y="4450042"/>
              <a:ext cx="1042990" cy="1042990"/>
            </a:xfrm>
            <a:prstGeom prst="rect">
              <a:avLst/>
            </a:prstGeom>
          </p:spPr>
        </p:pic>
        <p:sp>
          <p:nvSpPr>
            <p:cNvPr id="8" name="TextBox 7">
              <a:extLst>
                <a:ext uri="{FF2B5EF4-FFF2-40B4-BE49-F238E27FC236}">
                  <a16:creationId xmlns:a16="http://schemas.microsoft.com/office/drawing/2014/main" id="{A872CD07-F6EB-4B9E-B324-7105A9CA6AA3}"/>
                </a:ext>
              </a:extLst>
            </p:cNvPr>
            <p:cNvSpPr txBox="1"/>
            <p:nvPr/>
          </p:nvSpPr>
          <p:spPr>
            <a:xfrm>
              <a:off x="610922" y="3534089"/>
              <a:ext cx="1784410" cy="738176"/>
            </a:xfrm>
            <a:prstGeom prst="rect">
              <a:avLst/>
            </a:prstGeom>
            <a:noFill/>
          </p:spPr>
          <p:txBody>
            <a:bodyPr>
              <a:spAutoFit/>
            </a:bodyPr>
            <a:lstStyle/>
            <a:p>
              <a:pPr algn="ctr" eaLnBrk="1" hangingPunct="1">
                <a:spcBef>
                  <a:spcPct val="20000"/>
                </a:spcBef>
                <a:buClr>
                  <a:schemeClr val="bg1"/>
                </a:buClr>
                <a:defRPr/>
              </a:pPr>
              <a:r>
                <a:rPr lang="en-GB" sz="1400" b="1" dirty="0">
                  <a:solidFill>
                    <a:schemeClr val="accent1">
                      <a:lumMod val="75000"/>
                    </a:schemeClr>
                  </a:solidFill>
                  <a:latin typeface="Calibri" panose="020F0502020204030204" pitchFamily="34" charset="0"/>
                </a:rPr>
                <a:t>6.2% low birth weight (&lt;2,500g, live infants), 2023/24</a:t>
              </a:r>
            </a:p>
          </p:txBody>
        </p:sp>
        <p:sp>
          <p:nvSpPr>
            <p:cNvPr id="39" name="TextBox 38">
              <a:extLst>
                <a:ext uri="{FF2B5EF4-FFF2-40B4-BE49-F238E27FC236}">
                  <a16:creationId xmlns:a16="http://schemas.microsoft.com/office/drawing/2014/main" id="{AC506C1A-AF42-4B08-8FE0-94C39631C6C7}"/>
                </a:ext>
              </a:extLst>
            </p:cNvPr>
            <p:cNvSpPr txBox="1"/>
            <p:nvPr/>
          </p:nvSpPr>
          <p:spPr>
            <a:xfrm>
              <a:off x="1423750" y="4584997"/>
              <a:ext cx="1720908" cy="738176"/>
            </a:xfrm>
            <a:prstGeom prst="rect">
              <a:avLst/>
            </a:prstGeom>
            <a:noFill/>
          </p:spPr>
          <p:txBody>
            <a:bodyPr>
              <a:spAutoFit/>
            </a:bodyPr>
            <a:lstStyle/>
            <a:p>
              <a:pPr algn="ctr" eaLnBrk="1" hangingPunct="1">
                <a:spcBef>
                  <a:spcPct val="20000"/>
                </a:spcBef>
                <a:buClr>
                  <a:schemeClr val="bg1"/>
                </a:buClr>
                <a:defRPr/>
              </a:pPr>
              <a:r>
                <a:rPr lang="en-GB" sz="1400" b="1" dirty="0">
                  <a:solidFill>
                    <a:schemeClr val="accent1">
                      <a:lumMod val="75000"/>
                    </a:schemeClr>
                  </a:solidFill>
                  <a:latin typeface="Calibri" panose="020F0502020204030204" pitchFamily="34" charset="0"/>
                </a:rPr>
                <a:t>12.2% high birth weight (</a:t>
              </a:r>
              <a:r>
                <a:rPr lang="en-GB" sz="1400" b="1" dirty="0">
                  <a:solidFill>
                    <a:schemeClr val="accent1">
                      <a:lumMod val="75000"/>
                    </a:schemeClr>
                  </a:solidFill>
                  <a:latin typeface="Calibri"/>
                </a:rPr>
                <a:t>≥</a:t>
              </a:r>
              <a:r>
                <a:rPr lang="en-GB" sz="1400" b="1" dirty="0">
                  <a:solidFill>
                    <a:schemeClr val="accent1">
                      <a:lumMod val="75000"/>
                    </a:schemeClr>
                  </a:solidFill>
                  <a:latin typeface="Calibri" panose="020F0502020204030204" pitchFamily="34" charset="0"/>
                </a:rPr>
                <a:t>4,000g, live infants), 2023/24</a:t>
              </a:r>
            </a:p>
          </p:txBody>
        </p:sp>
      </p:grpSp>
      <p:grpSp>
        <p:nvGrpSpPr>
          <p:cNvPr id="6162" name="Group 14">
            <a:extLst>
              <a:ext uri="{FF2B5EF4-FFF2-40B4-BE49-F238E27FC236}">
                <a16:creationId xmlns:a16="http://schemas.microsoft.com/office/drawing/2014/main" id="{5BCD99B7-465A-48D9-A075-7B119F52EEF8}"/>
              </a:ext>
            </a:extLst>
          </p:cNvPr>
          <p:cNvGrpSpPr>
            <a:grpSpLocks/>
          </p:cNvGrpSpPr>
          <p:nvPr/>
        </p:nvGrpSpPr>
        <p:grpSpPr bwMode="auto">
          <a:xfrm>
            <a:off x="3195638" y="1444625"/>
            <a:ext cx="2698750" cy="1436688"/>
            <a:chOff x="3195424" y="1444775"/>
            <a:chExt cx="2698454" cy="1436875"/>
          </a:xfrm>
        </p:grpSpPr>
        <p:pic>
          <p:nvPicPr>
            <p:cNvPr id="9" name="Picture 8">
              <a:extLst>
                <a:ext uri="{FF2B5EF4-FFF2-40B4-BE49-F238E27FC236}">
                  <a16:creationId xmlns:a16="http://schemas.microsoft.com/office/drawing/2014/main" id="{9E146B99-B0C7-4B6C-BE63-377D3DEC71C2}"/>
                </a:ext>
              </a:extLst>
            </p:cNvPr>
            <p:cNvPicPr>
              <a:picLocks noChangeAspect="1"/>
            </p:cNvPicPr>
            <p:nvPr/>
          </p:nvPicPr>
          <p:blipFill>
            <a:blip r:embed="rId7">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3195424" y="1444775"/>
              <a:ext cx="1436875" cy="1436875"/>
            </a:xfrm>
            <a:prstGeom prst="rect">
              <a:avLst/>
            </a:prstGeom>
          </p:spPr>
        </p:pic>
        <p:sp>
          <p:nvSpPr>
            <p:cNvPr id="6169" name="TextBox 10">
              <a:extLst>
                <a:ext uri="{FF2B5EF4-FFF2-40B4-BE49-F238E27FC236}">
                  <a16:creationId xmlns:a16="http://schemas.microsoft.com/office/drawing/2014/main" id="{9F2A499F-5737-4002-BAB9-CCD63F829260}"/>
                </a:ext>
              </a:extLst>
            </p:cNvPr>
            <p:cNvSpPr txBox="1">
              <a:spLocks noChangeArrowheads="1"/>
            </p:cNvSpPr>
            <p:nvPr/>
          </p:nvSpPr>
          <p:spPr bwMode="auto">
            <a:xfrm>
              <a:off x="4414860" y="1637792"/>
              <a:ext cx="1479018" cy="11697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A8CA"/>
                </a:buClr>
                <a:buSzPct val="65000"/>
                <a:buFont typeface="Wingdings" panose="05000000000000000000" pitchFamily="2" charset="2"/>
                <a:defRPr sz="3000">
                  <a:solidFill>
                    <a:schemeClr val="bg2"/>
                  </a:solidFill>
                  <a:latin typeface="Arial" panose="020B0604020202020204" pitchFamily="34" charset="0"/>
                </a:defRPr>
              </a:lvl1pPr>
              <a:lvl2pPr marL="742950" indent="-285750">
                <a:spcBef>
                  <a:spcPct val="20000"/>
                </a:spcBef>
                <a:buClr>
                  <a:schemeClr val="tx1"/>
                </a:buClr>
                <a:buSzPct val="90000"/>
                <a:buChar char="–"/>
                <a:defRPr sz="2400">
                  <a:solidFill>
                    <a:schemeClr val="bg2"/>
                  </a:solidFill>
                  <a:latin typeface="Arial" panose="020B0604020202020204" pitchFamily="34" charset="0"/>
                </a:defRPr>
              </a:lvl2pPr>
              <a:lvl3pPr marL="1143000" indent="-228600">
                <a:spcBef>
                  <a:spcPct val="20000"/>
                </a:spcBef>
                <a:buClr>
                  <a:schemeClr val="accent1"/>
                </a:buClr>
                <a:buSzPct val="60000"/>
                <a:buFont typeface="Wingdings" panose="05000000000000000000" pitchFamily="2" charset="2"/>
                <a:buChar char="l"/>
                <a:defRPr sz="2000">
                  <a:solidFill>
                    <a:schemeClr val="bg2"/>
                  </a:solidFill>
                  <a:latin typeface="Arial" panose="020B0604020202020204" pitchFamily="34" charset="0"/>
                </a:defRPr>
              </a:lvl3pPr>
              <a:lvl4pPr marL="1600200" indent="-228600">
                <a:spcBef>
                  <a:spcPct val="20000"/>
                </a:spcBef>
                <a:buClr>
                  <a:schemeClr val="tx1"/>
                </a:buClr>
                <a:buChar char="–"/>
                <a:defRPr sz="2000">
                  <a:solidFill>
                    <a:schemeClr val="bg2"/>
                  </a:solidFill>
                  <a:latin typeface="Arial" panose="020B0604020202020204" pitchFamily="34" charset="0"/>
                </a:defRPr>
              </a:lvl4pPr>
              <a:lvl5pPr marL="2057400" indent="-228600">
                <a:spcBef>
                  <a:spcPct val="20000"/>
                </a:spcBef>
                <a:buClr>
                  <a:schemeClr val="accent1"/>
                </a:buClr>
                <a:buChar char="•"/>
                <a:defRPr sz="2000">
                  <a:solidFill>
                    <a:schemeClr val="bg2"/>
                  </a:solidFill>
                  <a:latin typeface="Arial" panose="020B0604020202020204" pitchFamily="34" charset="0"/>
                </a:defRPr>
              </a:lvl5pPr>
              <a:lvl6pPr marL="2514600" indent="-228600" eaLnBrk="0" fontAlgn="base" hangingPunct="0">
                <a:spcBef>
                  <a:spcPct val="20000"/>
                </a:spcBef>
                <a:spcAft>
                  <a:spcPct val="0"/>
                </a:spcAft>
                <a:buClr>
                  <a:schemeClr val="accent1"/>
                </a:buClr>
                <a:buChar char="•"/>
                <a:defRPr sz="2000">
                  <a:solidFill>
                    <a:schemeClr val="bg2"/>
                  </a:solidFill>
                  <a:latin typeface="Arial" panose="020B0604020202020204" pitchFamily="34" charset="0"/>
                </a:defRPr>
              </a:lvl6pPr>
              <a:lvl7pPr marL="2971800" indent="-228600" eaLnBrk="0" fontAlgn="base" hangingPunct="0">
                <a:spcBef>
                  <a:spcPct val="20000"/>
                </a:spcBef>
                <a:spcAft>
                  <a:spcPct val="0"/>
                </a:spcAft>
                <a:buClr>
                  <a:schemeClr val="accent1"/>
                </a:buClr>
                <a:buChar char="•"/>
                <a:defRPr sz="2000">
                  <a:solidFill>
                    <a:schemeClr val="bg2"/>
                  </a:solidFill>
                  <a:latin typeface="Arial" panose="020B0604020202020204" pitchFamily="34" charset="0"/>
                </a:defRPr>
              </a:lvl7pPr>
              <a:lvl8pPr marL="3429000" indent="-228600" eaLnBrk="0" fontAlgn="base" hangingPunct="0">
                <a:spcBef>
                  <a:spcPct val="20000"/>
                </a:spcBef>
                <a:spcAft>
                  <a:spcPct val="0"/>
                </a:spcAft>
                <a:buClr>
                  <a:schemeClr val="accent1"/>
                </a:buClr>
                <a:buChar char="•"/>
                <a:defRPr sz="2000">
                  <a:solidFill>
                    <a:schemeClr val="bg2"/>
                  </a:solidFill>
                  <a:latin typeface="Arial" panose="020B0604020202020204" pitchFamily="34" charset="0"/>
                </a:defRPr>
              </a:lvl8pPr>
              <a:lvl9pPr marL="3886200" indent="-228600" eaLnBrk="0" fontAlgn="base" hangingPunct="0">
                <a:spcBef>
                  <a:spcPct val="20000"/>
                </a:spcBef>
                <a:spcAft>
                  <a:spcPct val="0"/>
                </a:spcAft>
                <a:buClr>
                  <a:schemeClr val="accent1"/>
                </a:buClr>
                <a:buChar char="•"/>
                <a:defRPr sz="2000">
                  <a:solidFill>
                    <a:schemeClr val="bg2"/>
                  </a:solidFill>
                  <a:latin typeface="Arial" panose="020B0604020202020204" pitchFamily="34" charset="0"/>
                </a:defRPr>
              </a:lvl9pPr>
            </a:lstStyle>
            <a:p>
              <a:pPr algn="ctr" eaLnBrk="1" hangingPunct="1">
                <a:buClr>
                  <a:schemeClr val="bg1"/>
                </a:buClr>
                <a:buSzTx/>
                <a:buFontTx/>
                <a:buNone/>
              </a:pPr>
              <a:r>
                <a:rPr lang="en-GB" altLang="en-US" sz="1400" b="1" dirty="0">
                  <a:solidFill>
                    <a:srgbClr val="00B5CC"/>
                  </a:solidFill>
                  <a:latin typeface="Calibri" panose="020F0502020204030204" pitchFamily="34" charset="0"/>
                </a:rPr>
                <a:t>5.8% of singleton infants born pre-term (&lt;37 weeks gestation), 2023/24</a:t>
              </a:r>
            </a:p>
          </p:txBody>
        </p:sp>
      </p:grpSp>
      <p:grpSp>
        <p:nvGrpSpPr>
          <p:cNvPr id="6163" name="Group 18">
            <a:extLst>
              <a:ext uri="{FF2B5EF4-FFF2-40B4-BE49-F238E27FC236}">
                <a16:creationId xmlns:a16="http://schemas.microsoft.com/office/drawing/2014/main" id="{9291B369-0BA0-4B34-992F-A35113267FF1}"/>
              </a:ext>
            </a:extLst>
          </p:cNvPr>
          <p:cNvGrpSpPr>
            <a:grpSpLocks/>
          </p:cNvGrpSpPr>
          <p:nvPr/>
        </p:nvGrpSpPr>
        <p:grpSpPr bwMode="auto">
          <a:xfrm>
            <a:off x="6011863" y="1123291"/>
            <a:ext cx="2592387" cy="2051710"/>
            <a:chOff x="6012160" y="1249315"/>
            <a:chExt cx="2592288" cy="1926315"/>
          </a:xfrm>
        </p:grpSpPr>
        <p:pic>
          <p:nvPicPr>
            <p:cNvPr id="16" name="Picture 15">
              <a:extLst>
                <a:ext uri="{FF2B5EF4-FFF2-40B4-BE49-F238E27FC236}">
                  <a16:creationId xmlns:a16="http://schemas.microsoft.com/office/drawing/2014/main" id="{8E48B297-2D26-4CDD-9FF8-549BE04A9A9A}"/>
                </a:ext>
              </a:extLst>
            </p:cNvPr>
            <p:cNvPicPr>
              <a:picLocks noChangeAspect="1"/>
            </p:cNvPicPr>
            <p:nvPr/>
          </p:nvPicPr>
          <p:blipFill>
            <a:blip r:embed="rId8">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6687777" y="1905788"/>
              <a:ext cx="1269842" cy="1269842"/>
            </a:xfrm>
            <a:prstGeom prst="rect">
              <a:avLst/>
            </a:prstGeom>
          </p:spPr>
        </p:pic>
        <p:sp>
          <p:nvSpPr>
            <p:cNvPr id="18" name="TextBox 17">
              <a:extLst>
                <a:ext uri="{FF2B5EF4-FFF2-40B4-BE49-F238E27FC236}">
                  <a16:creationId xmlns:a16="http://schemas.microsoft.com/office/drawing/2014/main" id="{769E6755-3909-47C2-8EA2-A5FBD8A74252}"/>
                </a:ext>
              </a:extLst>
            </p:cNvPr>
            <p:cNvSpPr txBox="1"/>
            <p:nvPr/>
          </p:nvSpPr>
          <p:spPr>
            <a:xfrm>
              <a:off x="6012160" y="1249315"/>
              <a:ext cx="2592288" cy="683505"/>
            </a:xfrm>
            <a:prstGeom prst="rect">
              <a:avLst/>
            </a:prstGeom>
            <a:noFill/>
          </p:spPr>
          <p:txBody>
            <a:bodyPr>
              <a:spAutoFit/>
            </a:bodyPr>
            <a:lstStyle/>
            <a:p>
              <a:pPr algn="ctr" eaLnBrk="1" hangingPunct="1">
                <a:spcBef>
                  <a:spcPct val="20000"/>
                </a:spcBef>
                <a:buClr>
                  <a:schemeClr val="bg1"/>
                </a:buClr>
                <a:defRPr/>
              </a:pPr>
              <a:r>
                <a:rPr lang="en-GB" sz="1300" b="1" dirty="0">
                  <a:solidFill>
                    <a:schemeClr val="accent3">
                      <a:lumMod val="50000"/>
                    </a:schemeClr>
                  </a:solidFill>
                  <a:latin typeface="Calibri" panose="020F0502020204030204" pitchFamily="34" charset="0"/>
                </a:rPr>
                <a:t>40.1% of infants born by Caesarean Section, 2023/24 </a:t>
              </a:r>
            </a:p>
            <a:p>
              <a:pPr algn="ctr" eaLnBrk="1" hangingPunct="1">
                <a:spcBef>
                  <a:spcPct val="20000"/>
                </a:spcBef>
                <a:buClr>
                  <a:schemeClr val="bg1"/>
                </a:buClr>
                <a:defRPr/>
              </a:pPr>
              <a:r>
                <a:rPr lang="en-GB" sz="1300" b="1" dirty="0">
                  <a:solidFill>
                    <a:schemeClr val="accent3">
                      <a:lumMod val="50000"/>
                    </a:schemeClr>
                  </a:solidFill>
                  <a:latin typeface="Calibri" panose="020F0502020204030204" pitchFamily="34" charset="0"/>
                </a:rPr>
                <a:t>(22.7% elective, 17.4% emergency) </a:t>
              </a:r>
            </a:p>
          </p:txBody>
        </p:sp>
      </p:grpSp>
      <p:pic>
        <p:nvPicPr>
          <p:cNvPr id="47" name="Picture 46">
            <a:extLst>
              <a:ext uri="{FF2B5EF4-FFF2-40B4-BE49-F238E27FC236}">
                <a16:creationId xmlns:a16="http://schemas.microsoft.com/office/drawing/2014/main" id="{E553E372-4D05-4292-8C02-771EADEABB73}"/>
              </a:ext>
            </a:extLst>
          </p:cNvPr>
          <p:cNvPicPr>
            <a:picLocks noChangeAspect="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79563" y="4091592"/>
            <a:ext cx="564584" cy="602767"/>
          </a:xfrm>
          <a:prstGeom prst="rect">
            <a:avLst/>
          </a:prstGeom>
        </p:spPr>
      </p:pic>
      <p:pic>
        <p:nvPicPr>
          <p:cNvPr id="48" name="Picture 47">
            <a:extLst>
              <a:ext uri="{FF2B5EF4-FFF2-40B4-BE49-F238E27FC236}">
                <a16:creationId xmlns:a16="http://schemas.microsoft.com/office/drawing/2014/main" id="{470F5ACE-1D7A-4FB9-BF80-F1F8969AE4AB}"/>
              </a:ext>
            </a:extLst>
          </p:cNvPr>
          <p:cNvPicPr>
            <a:picLocks noChangeAspect="1"/>
          </p:cNvPicPr>
          <p:nvPr/>
        </p:nvPicPr>
        <p:blipFill rotWithShape="1">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r="55208"/>
          <a:stretch/>
        </p:blipFill>
        <p:spPr bwMode="auto">
          <a:xfrm>
            <a:off x="3394656" y="4746407"/>
            <a:ext cx="299735" cy="622005"/>
          </a:xfrm>
          <a:prstGeom prst="rect">
            <a:avLst/>
          </a:prstGeom>
        </p:spPr>
      </p:pic>
      <p:sp>
        <p:nvSpPr>
          <p:cNvPr id="50" name="TextBox 49">
            <a:extLst>
              <a:ext uri="{FF2B5EF4-FFF2-40B4-BE49-F238E27FC236}">
                <a16:creationId xmlns:a16="http://schemas.microsoft.com/office/drawing/2014/main" id="{8D96A9D6-875D-4C1C-B92D-ED4F7911D79B}"/>
              </a:ext>
            </a:extLst>
          </p:cNvPr>
          <p:cNvSpPr txBox="1"/>
          <p:nvPr/>
        </p:nvSpPr>
        <p:spPr>
          <a:xfrm>
            <a:off x="411443" y="5635625"/>
            <a:ext cx="8230534" cy="430887"/>
          </a:xfrm>
          <a:prstGeom prst="rect">
            <a:avLst/>
          </a:prstGeom>
          <a:noFill/>
        </p:spPr>
        <p:txBody>
          <a:bodyPr wrap="square" rtlCol="0">
            <a:spAutoFit/>
          </a:bodyPr>
          <a:lstStyle/>
          <a:p>
            <a:r>
              <a:rPr lang="en-GB" sz="700" b="1" dirty="0">
                <a:cs typeface="Arial" panose="020B0604020202020204" pitchFamily="34" charset="0"/>
              </a:rPr>
              <a:t>Note: 2023/24 data for delivery method has been uplifted to reflect missing data for South Eastern Health and Social Care Trust for births 9 November 2023 - 31 March 2024 (see page 4 of main report for further information).</a:t>
            </a:r>
          </a:p>
          <a:p>
            <a:endParaRPr lang="en-GB" sz="800" b="1" dirty="0">
              <a:cs typeface="Arial" panose="020B0604020202020204"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a:extLst>
              <a:ext uri="{FF2B5EF4-FFF2-40B4-BE49-F238E27FC236}">
                <a16:creationId xmlns:a16="http://schemas.microsoft.com/office/drawing/2014/main" id="{0A66FCD9-F86E-465A-BEE1-D21E769A2696}"/>
              </a:ext>
            </a:extLst>
          </p:cNvPr>
          <p:cNvSpPr>
            <a:spLocks noGrp="1" noChangeArrowheads="1"/>
          </p:cNvSpPr>
          <p:nvPr>
            <p:ph type="title"/>
          </p:nvPr>
        </p:nvSpPr>
        <p:spPr>
          <a:xfrm>
            <a:off x="0" y="260350"/>
            <a:ext cx="9144000" cy="719138"/>
          </a:xfrm>
        </p:spPr>
        <p:txBody>
          <a:bodyPr/>
          <a:lstStyle/>
          <a:p>
            <a:pPr algn="ctr"/>
            <a:r>
              <a:rPr lang="en-GB" altLang="en-US" sz="3600" dirty="0"/>
              <a:t>Trends in births</a:t>
            </a:r>
          </a:p>
        </p:txBody>
      </p:sp>
      <p:sp>
        <p:nvSpPr>
          <p:cNvPr id="3075" name="Content Placeholder 2">
            <a:extLst>
              <a:ext uri="{FF2B5EF4-FFF2-40B4-BE49-F238E27FC236}">
                <a16:creationId xmlns:a16="http://schemas.microsoft.com/office/drawing/2014/main" id="{3D0BB9BD-217D-481E-B171-4F3141C6BB3A}"/>
              </a:ext>
            </a:extLst>
          </p:cNvPr>
          <p:cNvSpPr>
            <a:spLocks noGrp="1"/>
          </p:cNvSpPr>
          <p:nvPr>
            <p:ph idx="1"/>
          </p:nvPr>
        </p:nvSpPr>
        <p:spPr>
          <a:xfrm>
            <a:off x="5940152" y="1295400"/>
            <a:ext cx="3024336" cy="4797425"/>
          </a:xfrm>
          <a:extLst/>
        </p:spPr>
        <p:txBody>
          <a:bodyPr/>
          <a:lstStyle/>
          <a:p>
            <a:pPr marL="0" indent="0">
              <a:spcBef>
                <a:spcPts val="0"/>
              </a:spcBef>
              <a:buFont typeface="Wingdings" pitchFamily="84" charset="2"/>
              <a:buNone/>
              <a:defRPr/>
            </a:pPr>
            <a:r>
              <a:rPr lang="en-GB" sz="1400" dirty="0">
                <a:solidFill>
                  <a:srgbClr val="002060"/>
                </a:solidFill>
                <a:latin typeface="Calibri" panose="020F0502020204030204" pitchFamily="34" charset="0"/>
                <a:cs typeface="Calibri" panose="020F0502020204030204" pitchFamily="34" charset="0"/>
              </a:rPr>
              <a:t>2023:</a:t>
            </a:r>
          </a:p>
          <a:p>
            <a:pPr marL="285750" indent="-285750">
              <a:spcBef>
                <a:spcPts val="0"/>
              </a:spcBef>
              <a:buFont typeface="Arial" panose="020B0604020202020204" pitchFamily="34" charset="0"/>
              <a:buChar char="•"/>
              <a:defRPr/>
            </a:pPr>
            <a:r>
              <a:rPr lang="en-GB" sz="1400" dirty="0">
                <a:solidFill>
                  <a:srgbClr val="002060"/>
                </a:solidFill>
                <a:latin typeface="Calibri" panose="020F0502020204030204" pitchFamily="34" charset="0"/>
                <a:cs typeface="Calibri" panose="020F0502020204030204" pitchFamily="34" charset="0"/>
              </a:rPr>
              <a:t>20,029 registered births to NI residents (total births). </a:t>
            </a:r>
          </a:p>
          <a:p>
            <a:pPr marL="285750" indent="-285750">
              <a:spcBef>
                <a:spcPts val="0"/>
              </a:spcBef>
              <a:buFont typeface="Arial" panose="020B0604020202020204" pitchFamily="34" charset="0"/>
              <a:buChar char="•"/>
              <a:defRPr/>
            </a:pPr>
            <a:endParaRPr lang="en-GB" sz="1400" dirty="0">
              <a:solidFill>
                <a:srgbClr val="FF0000"/>
              </a:solidFill>
              <a:latin typeface="Calibri" panose="020F0502020204030204" pitchFamily="34" charset="0"/>
              <a:cs typeface="Calibri" panose="020F0502020204030204" pitchFamily="34" charset="0"/>
            </a:endParaRPr>
          </a:p>
          <a:p>
            <a:pPr marL="285750" indent="-285750">
              <a:spcBef>
                <a:spcPts val="0"/>
              </a:spcBef>
              <a:buFont typeface="Arial" panose="020B0604020202020204" pitchFamily="34" charset="0"/>
              <a:buChar char="•"/>
              <a:defRPr/>
            </a:pPr>
            <a:r>
              <a:rPr lang="en-GB" sz="1400" dirty="0">
                <a:solidFill>
                  <a:srgbClr val="002060"/>
                </a:solidFill>
                <a:latin typeface="Calibri" panose="020F0502020204030204" pitchFamily="34" charset="0"/>
                <a:cs typeface="Calibri" panose="020F0502020204030204" pitchFamily="34" charset="0"/>
              </a:rPr>
              <a:t>Birth rate of 10.4 per 1,000 population (total births). </a:t>
            </a:r>
          </a:p>
          <a:p>
            <a:pPr marL="285750" indent="-285750">
              <a:spcBef>
                <a:spcPts val="0"/>
              </a:spcBef>
              <a:buFont typeface="Arial" panose="020B0604020202020204" pitchFamily="34" charset="0"/>
              <a:buChar char="•"/>
              <a:defRPr/>
            </a:pPr>
            <a:endParaRPr lang="en-GB" sz="1400" dirty="0">
              <a:solidFill>
                <a:srgbClr val="FF0000"/>
              </a:solidFill>
              <a:latin typeface="Calibri" panose="020F0502020204030204" pitchFamily="34" charset="0"/>
              <a:cs typeface="Calibri" panose="020F0502020204030204" pitchFamily="34" charset="0"/>
            </a:endParaRPr>
          </a:p>
          <a:p>
            <a:pPr marL="285750" indent="-285750">
              <a:spcBef>
                <a:spcPts val="0"/>
              </a:spcBef>
              <a:buFont typeface="Arial" panose="020B0604020202020204" pitchFamily="34" charset="0"/>
              <a:buChar char="•"/>
              <a:defRPr/>
            </a:pPr>
            <a:r>
              <a:rPr lang="en-GB" sz="1400" dirty="0">
                <a:solidFill>
                  <a:srgbClr val="002060"/>
                </a:solidFill>
                <a:latin typeface="Calibri" panose="020F0502020204030204" pitchFamily="34" charset="0"/>
                <a:cs typeface="Calibri" panose="020F0502020204030204" pitchFamily="34" charset="0"/>
              </a:rPr>
              <a:t>Live birth rate (10.4) is the highest across the four UK countries. </a:t>
            </a:r>
          </a:p>
          <a:p>
            <a:pPr marL="285750" indent="-285750">
              <a:spcBef>
                <a:spcPts val="0"/>
              </a:spcBef>
              <a:buFont typeface="Arial" panose="020B0604020202020204" pitchFamily="34" charset="0"/>
              <a:buChar char="•"/>
              <a:defRPr/>
            </a:pPr>
            <a:endParaRPr lang="en-GB" sz="1400" i="1" dirty="0">
              <a:solidFill>
                <a:srgbClr val="FF0000"/>
              </a:solidFill>
              <a:latin typeface="Calibri" panose="020F0502020204030204" pitchFamily="34" charset="0"/>
              <a:cs typeface="Calibri" panose="020F0502020204030204" pitchFamily="34" charset="0"/>
            </a:endParaRPr>
          </a:p>
          <a:p>
            <a:pPr marL="285750" indent="-285750">
              <a:spcBef>
                <a:spcPts val="0"/>
              </a:spcBef>
              <a:buFont typeface="Arial" panose="020B0604020202020204" pitchFamily="34" charset="0"/>
              <a:buChar char="•"/>
              <a:defRPr/>
            </a:pPr>
            <a:r>
              <a:rPr lang="en-GB" sz="1400" dirty="0">
                <a:solidFill>
                  <a:srgbClr val="002060"/>
                </a:solidFill>
                <a:latin typeface="Calibri" panose="020F0502020204030204" pitchFamily="34" charset="0"/>
                <a:cs typeface="Calibri" panose="020F0502020204030204" pitchFamily="34" charset="0"/>
              </a:rPr>
              <a:t>67 registered stillbirths.</a:t>
            </a:r>
          </a:p>
          <a:p>
            <a:pPr marL="285750" indent="-285750">
              <a:spcBef>
                <a:spcPts val="0"/>
              </a:spcBef>
              <a:buFont typeface="Arial" panose="020B0604020202020204" pitchFamily="34" charset="0"/>
              <a:buChar char="•"/>
              <a:defRPr/>
            </a:pPr>
            <a:endParaRPr lang="en-GB" sz="1400" dirty="0">
              <a:solidFill>
                <a:srgbClr val="FF0000"/>
              </a:solidFill>
              <a:latin typeface="Calibri" panose="020F0502020204030204" pitchFamily="34" charset="0"/>
              <a:cs typeface="Calibri" panose="020F0502020204030204" pitchFamily="34" charset="0"/>
            </a:endParaRPr>
          </a:p>
          <a:p>
            <a:pPr marL="285750" indent="-285750">
              <a:spcBef>
                <a:spcPts val="0"/>
              </a:spcBef>
              <a:buFont typeface="Arial" panose="020B0604020202020204" pitchFamily="34" charset="0"/>
              <a:buChar char="•"/>
              <a:defRPr/>
            </a:pPr>
            <a:r>
              <a:rPr lang="en-GB" sz="1400" dirty="0">
                <a:solidFill>
                  <a:srgbClr val="002060"/>
                </a:solidFill>
                <a:latin typeface="Calibri" panose="020F0502020204030204" pitchFamily="34" charset="0"/>
                <a:cs typeface="Calibri" panose="020F0502020204030204" pitchFamily="34" charset="0"/>
              </a:rPr>
              <a:t>19.0% of live births to mothers whose country of birth was not NI.</a:t>
            </a:r>
            <a:endParaRPr lang="en-GB" sz="1400" b="1" dirty="0">
              <a:solidFill>
                <a:srgbClr val="002060"/>
              </a:solidFill>
              <a:latin typeface="Calibri" panose="020F0502020204030204" pitchFamily="34" charset="0"/>
              <a:cs typeface="Calibri" panose="020F0502020204030204" pitchFamily="34" charset="0"/>
            </a:endParaRPr>
          </a:p>
          <a:p>
            <a:pPr marL="0">
              <a:spcBef>
                <a:spcPts val="0"/>
              </a:spcBef>
              <a:buFont typeface="Wingdings" pitchFamily="84" charset="2"/>
              <a:buNone/>
              <a:defRPr/>
            </a:pPr>
            <a:endParaRPr lang="en-GB" sz="800" b="1" dirty="0">
              <a:solidFill>
                <a:srgbClr val="002060"/>
              </a:solidFill>
              <a:latin typeface="Calibri" panose="020F0502020204030204" pitchFamily="34" charset="0"/>
              <a:cs typeface="Calibri" panose="020F0502020204030204" pitchFamily="34" charset="0"/>
            </a:endParaRPr>
          </a:p>
          <a:p>
            <a:pPr marL="0">
              <a:spcBef>
                <a:spcPts val="0"/>
              </a:spcBef>
              <a:buFont typeface="Wingdings" pitchFamily="84" charset="2"/>
              <a:buNone/>
              <a:defRPr/>
            </a:pPr>
            <a:r>
              <a:rPr lang="en-GB" altLang="en-US" sz="800" b="1" dirty="0">
                <a:solidFill>
                  <a:srgbClr val="002060"/>
                </a:solidFill>
                <a:latin typeface="Calibri" pitchFamily="34" charset="0"/>
                <a:cs typeface="Calibri" pitchFamily="34" charset="0"/>
              </a:rPr>
              <a:t>Data table</a:t>
            </a:r>
            <a:r>
              <a:rPr lang="en-GB" sz="800" b="1" dirty="0">
                <a:solidFill>
                  <a:srgbClr val="002060"/>
                </a:solidFill>
                <a:latin typeface="Calibri" panose="020F0502020204030204" pitchFamily="34" charset="0"/>
                <a:cs typeface="Calibri" panose="020F0502020204030204" pitchFamily="34" charset="0"/>
              </a:rPr>
              <a:t>s 1.1 and 1.2</a:t>
            </a:r>
          </a:p>
          <a:p>
            <a:pPr marL="0">
              <a:spcBef>
                <a:spcPts val="0"/>
              </a:spcBef>
              <a:buFont typeface="Wingdings" pitchFamily="84" charset="2"/>
              <a:buNone/>
              <a:defRPr/>
            </a:pPr>
            <a:r>
              <a:rPr lang="en-GB" sz="800" b="1" dirty="0">
                <a:solidFill>
                  <a:srgbClr val="002060"/>
                </a:solidFill>
                <a:latin typeface="Calibri" panose="020F0502020204030204" pitchFamily="34" charset="0"/>
                <a:cs typeface="Calibri" panose="020F0502020204030204" pitchFamily="34" charset="0"/>
              </a:rPr>
              <a:t>Source: Northern Ireland Statistics and Research Agency, Office for National Statistics (other UK) and Central Statistics Office (RoI)</a:t>
            </a:r>
          </a:p>
          <a:p>
            <a:pPr marL="0">
              <a:spcBef>
                <a:spcPts val="0"/>
              </a:spcBef>
              <a:buFont typeface="Wingdings" pitchFamily="84" charset="2"/>
              <a:buNone/>
              <a:defRPr/>
            </a:pPr>
            <a:r>
              <a:rPr lang="en-GB" sz="800" b="1" dirty="0">
                <a:solidFill>
                  <a:schemeClr val="bg1"/>
                </a:solidFill>
                <a:latin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https://www.nisra.gov.uk/statistics/births-deaths-and-marriages/births</a:t>
            </a:r>
            <a:r>
              <a:rPr lang="en-GB" sz="800" b="1" dirty="0">
                <a:solidFill>
                  <a:schemeClr val="bg1"/>
                </a:solidFill>
                <a:latin typeface="Calibri" panose="020F0502020204030204" pitchFamily="34" charset="0"/>
                <a:cs typeface="Calibri" panose="020F0502020204030204" pitchFamily="34" charset="0"/>
              </a:rPr>
              <a:t> </a:t>
            </a:r>
          </a:p>
          <a:p>
            <a:pPr marL="0">
              <a:spcBef>
                <a:spcPts val="0"/>
              </a:spcBef>
              <a:buFont typeface="Wingdings" pitchFamily="84" charset="2"/>
              <a:buNone/>
              <a:defRPr/>
            </a:pPr>
            <a:r>
              <a:rPr lang="en-GB" sz="800" b="1" dirty="0">
                <a:solidFill>
                  <a:schemeClr val="bg1"/>
                </a:solidFill>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https://www.ons.gov.uk/peoplepopulationandcommunity/populationandmigration/populationestimates/datasets/vitalstatisticspopulationandhealthreferencetables</a:t>
            </a:r>
            <a:r>
              <a:rPr lang="en-GB" sz="800" b="1" dirty="0">
                <a:solidFill>
                  <a:schemeClr val="bg1"/>
                </a:solidFill>
                <a:latin typeface="Calibri" panose="020F0502020204030204" pitchFamily="34" charset="0"/>
                <a:cs typeface="Calibri" panose="020F0502020204030204" pitchFamily="34" charset="0"/>
              </a:rPr>
              <a:t>  </a:t>
            </a:r>
          </a:p>
          <a:p>
            <a:pPr marL="0">
              <a:spcBef>
                <a:spcPts val="0"/>
              </a:spcBef>
              <a:buFont typeface="Wingdings" pitchFamily="84" charset="2"/>
              <a:buNone/>
              <a:defRPr/>
            </a:pPr>
            <a:r>
              <a:rPr lang="en-GB" sz="800" b="1" dirty="0">
                <a:solidFill>
                  <a:schemeClr val="bg1"/>
                </a:solidFill>
                <a:latin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https://data.cso.ie/</a:t>
            </a:r>
            <a:r>
              <a:rPr lang="en-GB" sz="800" b="1" dirty="0">
                <a:solidFill>
                  <a:schemeClr val="bg1"/>
                </a:solidFill>
                <a:latin typeface="Calibri" panose="020F0502020204030204" pitchFamily="34" charset="0"/>
                <a:cs typeface="Calibri" panose="020F0502020204030204" pitchFamily="34" charset="0"/>
              </a:rPr>
              <a:t> </a:t>
            </a:r>
            <a:endParaRPr lang="en-GB" altLang="en-US" sz="800" b="1" dirty="0">
              <a:solidFill>
                <a:schemeClr val="bg1"/>
              </a:solidFill>
              <a:latin typeface="Calibri" pitchFamily="34" charset="0"/>
              <a:cs typeface="Calibri" pitchFamily="34" charset="0"/>
            </a:endParaRPr>
          </a:p>
        </p:txBody>
      </p:sp>
      <p:pic>
        <p:nvPicPr>
          <p:cNvPr id="3" name="Picture 2">
            <a:extLst>
              <a:ext uri="{FF2B5EF4-FFF2-40B4-BE49-F238E27FC236}">
                <a16:creationId xmlns:a16="http://schemas.microsoft.com/office/drawing/2014/main" id="{EB1FEC1E-B086-4796-9957-8643BB90D193}"/>
              </a:ext>
            </a:extLst>
          </p:cNvPr>
          <p:cNvPicPr>
            <a:picLocks noChangeAspect="1"/>
          </p:cNvPicPr>
          <p:nvPr/>
        </p:nvPicPr>
        <p:blipFill>
          <a:blip r:embed="rId5"/>
          <a:stretch>
            <a:fillRect/>
          </a:stretch>
        </p:blipFill>
        <p:spPr>
          <a:xfrm>
            <a:off x="467544" y="1412776"/>
            <a:ext cx="5297709" cy="342650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a:extLst>
              <a:ext uri="{FF2B5EF4-FFF2-40B4-BE49-F238E27FC236}">
                <a16:creationId xmlns:a16="http://schemas.microsoft.com/office/drawing/2014/main" id="{EEB437E9-DB02-408D-8738-3D74A6A0DF7A}"/>
              </a:ext>
            </a:extLst>
          </p:cNvPr>
          <p:cNvSpPr>
            <a:spLocks noGrp="1" noChangeArrowheads="1"/>
          </p:cNvSpPr>
          <p:nvPr>
            <p:ph type="title"/>
          </p:nvPr>
        </p:nvSpPr>
        <p:spPr>
          <a:xfrm>
            <a:off x="11113" y="188913"/>
            <a:ext cx="9144000" cy="647700"/>
          </a:xfrm>
        </p:spPr>
        <p:txBody>
          <a:bodyPr/>
          <a:lstStyle/>
          <a:p>
            <a:pPr algn="ctr"/>
            <a:r>
              <a:rPr lang="en-GB" altLang="en-US" sz="3600"/>
              <a:t>Trends in births – Health Trusts</a:t>
            </a:r>
          </a:p>
        </p:txBody>
      </p:sp>
      <p:sp>
        <p:nvSpPr>
          <p:cNvPr id="7171" name="Content Placeholder 2">
            <a:extLst>
              <a:ext uri="{FF2B5EF4-FFF2-40B4-BE49-F238E27FC236}">
                <a16:creationId xmlns:a16="http://schemas.microsoft.com/office/drawing/2014/main" id="{A8B0071F-6AB2-4EF1-8D04-B739832DC157}"/>
              </a:ext>
            </a:extLst>
          </p:cNvPr>
          <p:cNvSpPr>
            <a:spLocks noGrp="1"/>
          </p:cNvSpPr>
          <p:nvPr>
            <p:ph idx="1"/>
          </p:nvPr>
        </p:nvSpPr>
        <p:spPr>
          <a:xfrm>
            <a:off x="6300788" y="992188"/>
            <a:ext cx="2232025" cy="4957762"/>
          </a:xfrm>
          <a:extLst/>
        </p:spPr>
        <p:txBody>
          <a:bodyPr/>
          <a:lstStyle/>
          <a:p>
            <a:pPr marL="0" indent="0">
              <a:spcBef>
                <a:spcPct val="0"/>
              </a:spcBef>
              <a:buFont typeface="Wingdings" pitchFamily="84" charset="2"/>
              <a:buNone/>
              <a:defRPr/>
            </a:pPr>
            <a:r>
              <a:rPr lang="en-GB" altLang="en-US" sz="1400" dirty="0">
                <a:solidFill>
                  <a:srgbClr val="002060"/>
                </a:solidFill>
                <a:latin typeface="Calibri" panose="020F0502020204030204" pitchFamily="34" charset="0"/>
                <a:cs typeface="Calibri" panose="020F0502020204030204" pitchFamily="34" charset="0"/>
              </a:rPr>
              <a:t>2023:</a:t>
            </a:r>
          </a:p>
          <a:p>
            <a:pPr marL="285750" indent="-285750">
              <a:spcBef>
                <a:spcPct val="0"/>
              </a:spcBef>
              <a:buFont typeface="Arial" panose="020B0604020202020204" pitchFamily="34" charset="0"/>
              <a:buChar char="•"/>
              <a:defRPr/>
            </a:pPr>
            <a:r>
              <a:rPr lang="en-GB" altLang="en-US" sz="1400" dirty="0">
                <a:solidFill>
                  <a:srgbClr val="002060"/>
                </a:solidFill>
                <a:latin typeface="Calibri" panose="020F0502020204030204" pitchFamily="34" charset="0"/>
                <a:cs typeface="Calibri" panose="020F0502020204030204" pitchFamily="34" charset="0"/>
              </a:rPr>
              <a:t>Largest number of registered births(live) recorded to NHSCT residents (4,858), with the lowest number in the WHSCT (3,196).</a:t>
            </a:r>
          </a:p>
          <a:p>
            <a:pPr marL="285750" indent="-285750">
              <a:spcBef>
                <a:spcPct val="0"/>
              </a:spcBef>
              <a:buFont typeface="Arial" panose="020B0604020202020204" pitchFamily="34" charset="0"/>
              <a:buChar char="•"/>
              <a:defRPr/>
            </a:pPr>
            <a:endParaRPr lang="en-GB" altLang="en-US" sz="1400" dirty="0">
              <a:solidFill>
                <a:srgbClr val="FF0000"/>
              </a:solidFill>
              <a:latin typeface="Calibri" pitchFamily="34" charset="0"/>
              <a:cs typeface="Calibri" pitchFamily="34" charset="0"/>
            </a:endParaRPr>
          </a:p>
          <a:p>
            <a:pPr marL="285750" indent="-285750">
              <a:spcBef>
                <a:spcPct val="0"/>
              </a:spcBef>
              <a:buFont typeface="Arial" panose="020B0604020202020204" pitchFamily="34" charset="0"/>
              <a:buChar char="•"/>
              <a:defRPr/>
            </a:pPr>
            <a:r>
              <a:rPr lang="en-GB" altLang="en-US" sz="1400" dirty="0">
                <a:solidFill>
                  <a:srgbClr val="002060"/>
                </a:solidFill>
                <a:latin typeface="Calibri" pitchFamily="34" charset="0"/>
                <a:cs typeface="Calibri" pitchFamily="34" charset="0"/>
              </a:rPr>
              <a:t>Percentage share of live births by Health Trust:</a:t>
            </a:r>
          </a:p>
          <a:p>
            <a:pPr marL="400050" lvl="1" indent="0">
              <a:spcBef>
                <a:spcPct val="0"/>
              </a:spcBef>
              <a:defRPr/>
            </a:pPr>
            <a:r>
              <a:rPr lang="en-GB" altLang="en-US" sz="1400" dirty="0">
                <a:solidFill>
                  <a:srgbClr val="002060"/>
                </a:solidFill>
                <a:latin typeface="Calibri" panose="020F0502020204030204" pitchFamily="34" charset="0"/>
                <a:ea typeface="+mn-ea"/>
                <a:cs typeface="Calibri" panose="020F0502020204030204" pitchFamily="34" charset="0"/>
              </a:rPr>
              <a:t>BHSCT = 18.8%</a:t>
            </a:r>
          </a:p>
          <a:p>
            <a:pPr marL="400050" lvl="1" indent="0">
              <a:spcBef>
                <a:spcPct val="0"/>
              </a:spcBef>
              <a:defRPr/>
            </a:pPr>
            <a:r>
              <a:rPr lang="en-GB" altLang="en-US" sz="1400" dirty="0">
                <a:solidFill>
                  <a:srgbClr val="002060"/>
                </a:solidFill>
                <a:latin typeface="Calibri" panose="020F0502020204030204" pitchFamily="34" charset="0"/>
                <a:ea typeface="+mn-ea"/>
                <a:cs typeface="Calibri" panose="020F0502020204030204" pitchFamily="34" charset="0"/>
              </a:rPr>
              <a:t>NHSCT = 24.3%</a:t>
            </a:r>
          </a:p>
          <a:p>
            <a:pPr marL="400050" lvl="1" indent="0">
              <a:spcBef>
                <a:spcPct val="0"/>
              </a:spcBef>
              <a:defRPr/>
            </a:pPr>
            <a:r>
              <a:rPr lang="en-GB" altLang="en-US" sz="1400" dirty="0">
                <a:solidFill>
                  <a:srgbClr val="002060"/>
                </a:solidFill>
                <a:latin typeface="Calibri" panose="020F0502020204030204" pitchFamily="34" charset="0"/>
                <a:ea typeface="+mn-ea"/>
                <a:cs typeface="Calibri" panose="020F0502020204030204" pitchFamily="34" charset="0"/>
              </a:rPr>
              <a:t>SEHSCT = 17.9%</a:t>
            </a:r>
          </a:p>
          <a:p>
            <a:pPr marL="400050" lvl="1" indent="0">
              <a:spcBef>
                <a:spcPct val="0"/>
              </a:spcBef>
              <a:defRPr/>
            </a:pPr>
            <a:r>
              <a:rPr lang="en-GB" altLang="en-US" sz="1400" dirty="0">
                <a:solidFill>
                  <a:srgbClr val="002060"/>
                </a:solidFill>
                <a:latin typeface="Calibri" panose="020F0502020204030204" pitchFamily="34" charset="0"/>
                <a:ea typeface="+mn-ea"/>
                <a:cs typeface="Calibri" panose="020F0502020204030204" pitchFamily="34" charset="0"/>
              </a:rPr>
              <a:t>SHSCT = 23.0%</a:t>
            </a:r>
          </a:p>
          <a:p>
            <a:pPr marL="400050" lvl="1" indent="0">
              <a:spcBef>
                <a:spcPct val="0"/>
              </a:spcBef>
              <a:defRPr/>
            </a:pPr>
            <a:r>
              <a:rPr lang="en-GB" altLang="en-US" sz="1400" dirty="0">
                <a:solidFill>
                  <a:srgbClr val="002060"/>
                </a:solidFill>
                <a:latin typeface="Calibri" panose="020F0502020204030204" pitchFamily="34" charset="0"/>
                <a:ea typeface="+mn-ea"/>
                <a:cs typeface="Calibri" panose="020F0502020204030204" pitchFamily="34" charset="0"/>
              </a:rPr>
              <a:t>WHSCT = 16.0%</a:t>
            </a:r>
          </a:p>
          <a:p>
            <a:pPr marL="285750" indent="-285750">
              <a:spcBef>
                <a:spcPct val="0"/>
              </a:spcBef>
              <a:buFont typeface="Arial" panose="020B0604020202020204" pitchFamily="34" charset="0"/>
              <a:buChar char="•"/>
              <a:defRPr/>
            </a:pPr>
            <a:endParaRPr lang="en-GB" altLang="en-US" sz="1400" dirty="0">
              <a:solidFill>
                <a:srgbClr val="FF0000"/>
              </a:solidFill>
              <a:latin typeface="Calibri" pitchFamily="34" charset="0"/>
              <a:cs typeface="Calibri" pitchFamily="34" charset="0"/>
            </a:endParaRPr>
          </a:p>
          <a:p>
            <a:pPr marL="0" indent="0">
              <a:spcBef>
                <a:spcPct val="0"/>
              </a:spcBef>
              <a:buFont typeface="Wingdings" pitchFamily="84" charset="2"/>
              <a:buNone/>
              <a:defRPr/>
            </a:pPr>
            <a:r>
              <a:rPr lang="en-GB" altLang="en-US" sz="800" b="1" dirty="0">
                <a:solidFill>
                  <a:srgbClr val="002060"/>
                </a:solidFill>
                <a:latin typeface="Calibri" pitchFamily="34" charset="0"/>
                <a:cs typeface="Calibri" pitchFamily="34" charset="0"/>
              </a:rPr>
              <a:t>Data table</a:t>
            </a:r>
            <a:r>
              <a:rPr lang="en-GB" sz="800" b="1" dirty="0">
                <a:solidFill>
                  <a:srgbClr val="002060"/>
                </a:solidFill>
                <a:latin typeface="Calibri" pitchFamily="34" charset="0"/>
                <a:cs typeface="Calibri" pitchFamily="34" charset="0"/>
              </a:rPr>
              <a:t> 1.2</a:t>
            </a:r>
          </a:p>
          <a:p>
            <a:pPr marL="0" indent="0">
              <a:spcBef>
                <a:spcPct val="0"/>
              </a:spcBef>
              <a:buFont typeface="Wingdings" pitchFamily="84" charset="2"/>
              <a:buNone/>
              <a:defRPr/>
            </a:pPr>
            <a:r>
              <a:rPr lang="en-GB" altLang="en-US" sz="800" b="1" dirty="0">
                <a:solidFill>
                  <a:srgbClr val="002060"/>
                </a:solidFill>
                <a:latin typeface="Calibri" pitchFamily="34" charset="0"/>
                <a:cs typeface="Calibri" pitchFamily="34" charset="0"/>
              </a:rPr>
              <a:t>Source: </a:t>
            </a:r>
            <a:r>
              <a:rPr lang="en-GB" sz="800" b="1" dirty="0">
                <a:solidFill>
                  <a:srgbClr val="002060"/>
                </a:solidFill>
                <a:latin typeface="Calibri" pitchFamily="34" charset="0"/>
                <a:cs typeface="Calibri" pitchFamily="34" charset="0"/>
              </a:rPr>
              <a:t>Northern Ireland Statistics and Research Agency</a:t>
            </a:r>
            <a:r>
              <a:rPr lang="en-GB" altLang="en-US" sz="800" b="1" dirty="0">
                <a:solidFill>
                  <a:srgbClr val="002060"/>
                </a:solidFill>
                <a:latin typeface="Calibri" pitchFamily="34" charset="0"/>
                <a:cs typeface="Calibri" pitchFamily="34" charset="0"/>
              </a:rPr>
              <a:t>  </a:t>
            </a:r>
            <a:r>
              <a:rPr lang="en-GB" altLang="en-US" sz="800" b="1" dirty="0">
                <a:solidFill>
                  <a:schemeClr val="bg1"/>
                </a:solidFill>
                <a:latin typeface="Calibri" pitchFamily="34" charset="0"/>
                <a:cs typeface="Calibri" pitchFamily="34" charset="0"/>
                <a:hlinkClick r:id="rId2">
                  <a:extLst>
                    <a:ext uri="{A12FA001-AC4F-418D-AE19-62706E023703}">
                      <ahyp:hlinkClr xmlns:ahyp="http://schemas.microsoft.com/office/drawing/2018/hyperlinkcolor" val="tx"/>
                    </a:ext>
                  </a:extLst>
                </a:hlinkClick>
              </a:rPr>
              <a:t>https://www.nisra.gov.uk/statistics/births-deaths-and-marriages/births</a:t>
            </a:r>
            <a:r>
              <a:rPr lang="en-GB" altLang="en-US" sz="800" b="1" dirty="0">
                <a:solidFill>
                  <a:schemeClr val="bg1"/>
                </a:solidFill>
                <a:latin typeface="Calibri" pitchFamily="34" charset="0"/>
                <a:cs typeface="Calibri" pitchFamily="34" charset="0"/>
              </a:rPr>
              <a:t>   </a:t>
            </a:r>
          </a:p>
        </p:txBody>
      </p:sp>
      <p:pic>
        <p:nvPicPr>
          <p:cNvPr id="5" name="Picture 4">
            <a:extLst>
              <a:ext uri="{FF2B5EF4-FFF2-40B4-BE49-F238E27FC236}">
                <a16:creationId xmlns:a16="http://schemas.microsoft.com/office/drawing/2014/main" id="{7A473FE0-7E59-4294-89AA-51E17A824C77}"/>
              </a:ext>
            </a:extLst>
          </p:cNvPr>
          <p:cNvPicPr>
            <a:picLocks noChangeAspect="1"/>
          </p:cNvPicPr>
          <p:nvPr/>
        </p:nvPicPr>
        <p:blipFill>
          <a:blip r:embed="rId3"/>
          <a:stretch>
            <a:fillRect/>
          </a:stretch>
        </p:blipFill>
        <p:spPr>
          <a:xfrm>
            <a:off x="1187624" y="3349352"/>
            <a:ext cx="4679775" cy="2449513"/>
          </a:xfrm>
          <a:prstGeom prst="rect">
            <a:avLst/>
          </a:prstGeom>
        </p:spPr>
      </p:pic>
      <p:pic>
        <p:nvPicPr>
          <p:cNvPr id="2" name="Picture 1">
            <a:extLst>
              <a:ext uri="{FF2B5EF4-FFF2-40B4-BE49-F238E27FC236}">
                <a16:creationId xmlns:a16="http://schemas.microsoft.com/office/drawing/2014/main" id="{D1B89D64-10F7-42D1-B7C5-DAAB48A84EB1}"/>
              </a:ext>
            </a:extLst>
          </p:cNvPr>
          <p:cNvPicPr>
            <a:picLocks noChangeAspect="1"/>
          </p:cNvPicPr>
          <p:nvPr/>
        </p:nvPicPr>
        <p:blipFill>
          <a:blip r:embed="rId4"/>
          <a:stretch>
            <a:fillRect/>
          </a:stretch>
        </p:blipFill>
        <p:spPr>
          <a:xfrm>
            <a:off x="1187624" y="902598"/>
            <a:ext cx="4679775" cy="2449513"/>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5010AE-AF2D-47B5-861F-6769CA9D8357}"/>
              </a:ext>
            </a:extLst>
          </p:cNvPr>
          <p:cNvSpPr>
            <a:spLocks noGrp="1"/>
          </p:cNvSpPr>
          <p:nvPr>
            <p:ph type="title"/>
          </p:nvPr>
        </p:nvSpPr>
        <p:spPr>
          <a:xfrm>
            <a:off x="0" y="188640"/>
            <a:ext cx="9144000" cy="792088"/>
          </a:xfrm>
        </p:spPr>
        <p:txBody>
          <a:bodyPr/>
          <a:lstStyle/>
          <a:p>
            <a:pPr algn="ctr"/>
            <a:r>
              <a:rPr lang="en-GB" sz="3600" dirty="0"/>
              <a:t>Location of Hospitals/Total births</a:t>
            </a:r>
          </a:p>
        </p:txBody>
      </p:sp>
      <p:pic>
        <p:nvPicPr>
          <p:cNvPr id="4" name="Picture 3">
            <a:extLst>
              <a:ext uri="{FF2B5EF4-FFF2-40B4-BE49-F238E27FC236}">
                <a16:creationId xmlns:a16="http://schemas.microsoft.com/office/drawing/2014/main" id="{358EE978-A172-4076-8C9D-A3105EAC3D76}"/>
              </a:ext>
            </a:extLst>
          </p:cNvPr>
          <p:cNvPicPr/>
          <p:nvPr/>
        </p:nvPicPr>
        <p:blipFill rotWithShape="1">
          <a:blip r:embed="rId2">
            <a:extLst>
              <a:ext uri="{28A0092B-C50C-407E-A947-70E740481C1C}">
                <a14:useLocalDpi xmlns:a14="http://schemas.microsoft.com/office/drawing/2010/main" val="0"/>
              </a:ext>
            </a:extLst>
          </a:blip>
          <a:srcRect l="1130" t="1864" r="1245" b="1606"/>
          <a:stretch/>
        </p:blipFill>
        <p:spPr bwMode="auto">
          <a:xfrm>
            <a:off x="638563" y="980728"/>
            <a:ext cx="7866874" cy="4824536"/>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3260767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5F0FB2B5-BEB0-48AD-A689-4261AFF8EE08}"/>
              </a:ext>
            </a:extLst>
          </p:cNvPr>
          <p:cNvSpPr>
            <a:spLocks noGrp="1" noChangeArrowheads="1"/>
          </p:cNvSpPr>
          <p:nvPr>
            <p:ph type="title"/>
          </p:nvPr>
        </p:nvSpPr>
        <p:spPr>
          <a:xfrm>
            <a:off x="0" y="333375"/>
            <a:ext cx="9144000" cy="647700"/>
          </a:xfrm>
        </p:spPr>
        <p:txBody>
          <a:bodyPr/>
          <a:lstStyle/>
          <a:p>
            <a:pPr algn="ctr"/>
            <a:r>
              <a:rPr lang="en-GB" altLang="en-US" sz="3600"/>
              <a:t>Trends - Projected Births</a:t>
            </a:r>
          </a:p>
        </p:txBody>
      </p:sp>
      <p:sp>
        <p:nvSpPr>
          <p:cNvPr id="6147" name="TextBox 1">
            <a:extLst>
              <a:ext uri="{FF2B5EF4-FFF2-40B4-BE49-F238E27FC236}">
                <a16:creationId xmlns:a16="http://schemas.microsoft.com/office/drawing/2014/main" id="{4C71A2B6-F48B-4B64-A4EB-1D1D250D369D}"/>
              </a:ext>
            </a:extLst>
          </p:cNvPr>
          <p:cNvSpPr txBox="1">
            <a:spLocks noChangeArrowheads="1"/>
          </p:cNvSpPr>
          <p:nvPr/>
        </p:nvSpPr>
        <p:spPr bwMode="auto">
          <a:xfrm>
            <a:off x="539551" y="4436675"/>
            <a:ext cx="8064896" cy="13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eaLnBrk="0" hangingPunct="0">
              <a:buClr>
                <a:srgbClr val="00A8CA"/>
              </a:buClr>
              <a:buSzPct val="65000"/>
              <a:buFont typeface="Wingdings" pitchFamily="84" charset="2"/>
              <a:defRPr sz="3000">
                <a:solidFill>
                  <a:schemeClr val="bg2"/>
                </a:solidFill>
                <a:latin typeface="Arial" charset="0"/>
              </a:defRPr>
            </a:lvl1pPr>
            <a:lvl2pPr marL="742950" indent="-285750" eaLnBrk="0" hangingPunct="0">
              <a:buClr>
                <a:schemeClr val="tx1"/>
              </a:buClr>
              <a:buSzPct val="90000"/>
              <a:buChar char="–"/>
              <a:defRPr sz="2400">
                <a:solidFill>
                  <a:schemeClr val="bg2"/>
                </a:solidFill>
                <a:latin typeface="Arial" charset="0"/>
              </a:defRPr>
            </a:lvl2pPr>
            <a:lvl3pPr marL="1143000" indent="-228600" eaLnBrk="0" hangingPunct="0">
              <a:buClr>
                <a:schemeClr val="accent1"/>
              </a:buClr>
              <a:buSzPct val="60000"/>
              <a:buFont typeface="Wingdings" pitchFamily="84" charset="2"/>
              <a:buChar char="l"/>
              <a:defRPr sz="2000">
                <a:solidFill>
                  <a:schemeClr val="bg2"/>
                </a:solidFill>
                <a:latin typeface="Arial" charset="0"/>
              </a:defRPr>
            </a:lvl3pPr>
            <a:lvl4pPr marL="1600200" indent="-228600" eaLnBrk="0" hangingPunct="0">
              <a:buClr>
                <a:schemeClr val="tx1"/>
              </a:buClr>
              <a:buChar char="–"/>
              <a:defRPr sz="2000">
                <a:solidFill>
                  <a:schemeClr val="bg2"/>
                </a:solidFill>
                <a:latin typeface="Arial" charset="0"/>
              </a:defRPr>
            </a:lvl4pPr>
            <a:lvl5pPr marL="2057400" indent="-228600" eaLnBrk="0" hangingPunct="0">
              <a:buClr>
                <a:schemeClr val="accent1"/>
              </a:buClr>
              <a:buChar char="•"/>
              <a:defRPr sz="2000">
                <a:solidFill>
                  <a:schemeClr val="bg2"/>
                </a:solidFill>
                <a:latin typeface="Arial" charset="0"/>
              </a:defRPr>
            </a:lvl5pPr>
            <a:lvl6pPr marL="2514600" indent="-228600" eaLnBrk="0" fontAlgn="base" hangingPunct="0">
              <a:spcBef>
                <a:spcPct val="20000"/>
              </a:spcBef>
              <a:spcAft>
                <a:spcPct val="0"/>
              </a:spcAft>
              <a:buClr>
                <a:schemeClr val="accent1"/>
              </a:buClr>
              <a:buChar char="•"/>
              <a:defRPr sz="2000">
                <a:solidFill>
                  <a:schemeClr val="bg2"/>
                </a:solidFill>
                <a:latin typeface="Arial" charset="0"/>
              </a:defRPr>
            </a:lvl6pPr>
            <a:lvl7pPr marL="2971800" indent="-228600" eaLnBrk="0" fontAlgn="base" hangingPunct="0">
              <a:spcBef>
                <a:spcPct val="20000"/>
              </a:spcBef>
              <a:spcAft>
                <a:spcPct val="0"/>
              </a:spcAft>
              <a:buClr>
                <a:schemeClr val="accent1"/>
              </a:buClr>
              <a:buChar char="•"/>
              <a:defRPr sz="2000">
                <a:solidFill>
                  <a:schemeClr val="bg2"/>
                </a:solidFill>
                <a:latin typeface="Arial" charset="0"/>
              </a:defRPr>
            </a:lvl7pPr>
            <a:lvl8pPr marL="3429000" indent="-228600" eaLnBrk="0" fontAlgn="base" hangingPunct="0">
              <a:spcBef>
                <a:spcPct val="20000"/>
              </a:spcBef>
              <a:spcAft>
                <a:spcPct val="0"/>
              </a:spcAft>
              <a:buClr>
                <a:schemeClr val="accent1"/>
              </a:buClr>
              <a:buChar char="•"/>
              <a:defRPr sz="2000">
                <a:solidFill>
                  <a:schemeClr val="bg2"/>
                </a:solidFill>
                <a:latin typeface="Arial" charset="0"/>
              </a:defRPr>
            </a:lvl8pPr>
            <a:lvl9pPr marL="3886200" indent="-228600" eaLnBrk="0" fontAlgn="base" hangingPunct="0">
              <a:spcBef>
                <a:spcPct val="20000"/>
              </a:spcBef>
              <a:spcAft>
                <a:spcPct val="0"/>
              </a:spcAft>
              <a:buClr>
                <a:schemeClr val="accent1"/>
              </a:buClr>
              <a:buChar char="•"/>
              <a:defRPr sz="2000">
                <a:solidFill>
                  <a:schemeClr val="bg2"/>
                </a:solidFill>
                <a:latin typeface="Arial" charset="0"/>
              </a:defRPr>
            </a:lvl9pPr>
          </a:lstStyle>
          <a:p>
            <a:pPr eaLnBrk="1" hangingPunct="1">
              <a:buClr>
                <a:schemeClr val="bg1"/>
              </a:buClr>
              <a:buSzTx/>
              <a:buFont typeface="Arial" charset="0"/>
              <a:buChar char="•"/>
              <a:defRPr/>
            </a:pPr>
            <a:r>
              <a:rPr lang="en-GB" altLang="en-US" sz="1200" dirty="0">
                <a:solidFill>
                  <a:srgbClr val="002060"/>
                </a:solidFill>
                <a:latin typeface="Calibri" pitchFamily="34" charset="0"/>
                <a:ea typeface="Calibri" pitchFamily="34" charset="0"/>
                <a:cs typeface="Calibri" pitchFamily="34" charset="0"/>
              </a:rPr>
              <a:t>In the next 15 years (2023 to 2038), the number of births is </a:t>
            </a:r>
            <a:r>
              <a:rPr lang="en-GB" altLang="en-US" sz="1200" u="sng" dirty="0">
                <a:solidFill>
                  <a:srgbClr val="002060"/>
                </a:solidFill>
                <a:latin typeface="Calibri" pitchFamily="34" charset="0"/>
                <a:ea typeface="Calibri" pitchFamily="34" charset="0"/>
                <a:cs typeface="Calibri" pitchFamily="34" charset="0"/>
              </a:rPr>
              <a:t>projected</a:t>
            </a:r>
            <a:r>
              <a:rPr lang="en-GB" altLang="en-US" sz="1200" dirty="0">
                <a:solidFill>
                  <a:srgbClr val="002060"/>
                </a:solidFill>
                <a:latin typeface="Calibri" pitchFamily="34" charset="0"/>
                <a:ea typeface="Calibri" pitchFamily="34" charset="0"/>
                <a:cs typeface="Calibri" pitchFamily="34" charset="0"/>
              </a:rPr>
              <a:t> to increase in all Health and Social Care Trust areas in Northern Ireland: Southern (16.9%), Belfast (9.9%), South Eastern (8.3%), Western (2.0%), and Northern (1.1%).  Across NI, the number of births is projected to increase by 7.8%.</a:t>
            </a:r>
          </a:p>
          <a:p>
            <a:pPr marL="0" indent="0" eaLnBrk="1" hangingPunct="1">
              <a:buClr>
                <a:schemeClr val="bg1"/>
              </a:buClr>
              <a:buSzTx/>
              <a:defRPr/>
            </a:pPr>
            <a:endParaRPr lang="en-GB" altLang="en-US" sz="800" b="1" dirty="0">
              <a:solidFill>
                <a:srgbClr val="002060"/>
              </a:solidFill>
              <a:highlight>
                <a:srgbClr val="FFFF00"/>
              </a:highlight>
              <a:latin typeface="Calibri" pitchFamily="34" charset="0"/>
              <a:cs typeface="Calibri" pitchFamily="34" charset="0"/>
            </a:endParaRPr>
          </a:p>
          <a:p>
            <a:pPr marL="0" indent="0" eaLnBrk="1" hangingPunct="1">
              <a:buClr>
                <a:schemeClr val="bg1"/>
              </a:buClr>
              <a:buSzTx/>
              <a:defRPr/>
            </a:pPr>
            <a:r>
              <a:rPr lang="en-GB" altLang="en-US" sz="800" b="1" dirty="0">
                <a:solidFill>
                  <a:srgbClr val="002060"/>
                </a:solidFill>
                <a:latin typeface="Calibri" pitchFamily="34" charset="0"/>
                <a:cs typeface="Calibri" pitchFamily="34" charset="0"/>
              </a:rPr>
              <a:t>Data table 1.3    </a:t>
            </a:r>
          </a:p>
          <a:p>
            <a:pPr marL="0" indent="0" eaLnBrk="1" hangingPunct="1">
              <a:buClr>
                <a:schemeClr val="bg1"/>
              </a:buClr>
              <a:buSzTx/>
              <a:defRPr/>
            </a:pPr>
            <a:r>
              <a:rPr lang="en-GB" altLang="en-US" sz="900" b="1" dirty="0">
                <a:solidFill>
                  <a:srgbClr val="002060"/>
                </a:solidFill>
                <a:latin typeface="Calibri" pitchFamily="34" charset="0"/>
                <a:ea typeface="Calibri" pitchFamily="34" charset="0"/>
                <a:cs typeface="Calibri" pitchFamily="34" charset="0"/>
              </a:rPr>
              <a:t>Source: </a:t>
            </a:r>
            <a:r>
              <a:rPr lang="en-GB" sz="900" b="1" dirty="0">
                <a:solidFill>
                  <a:srgbClr val="002060"/>
                </a:solidFill>
                <a:latin typeface="Calibri" pitchFamily="34" charset="0"/>
                <a:cs typeface="Calibri" pitchFamily="34" charset="0"/>
              </a:rPr>
              <a:t>Northern Ireland Statistics and Research Agency</a:t>
            </a:r>
            <a:r>
              <a:rPr lang="en-GB" altLang="en-US" sz="900" b="1" dirty="0">
                <a:solidFill>
                  <a:srgbClr val="002060"/>
                </a:solidFill>
                <a:latin typeface="Calibri" pitchFamily="34" charset="0"/>
                <a:ea typeface="Calibri" pitchFamily="34" charset="0"/>
                <a:cs typeface="Calibri" pitchFamily="34" charset="0"/>
              </a:rPr>
              <a:t>  </a:t>
            </a:r>
          </a:p>
          <a:p>
            <a:pPr marL="0" indent="0" eaLnBrk="1" hangingPunct="1">
              <a:buClr>
                <a:schemeClr val="bg1"/>
              </a:buClr>
              <a:buSzTx/>
              <a:defRPr/>
            </a:pPr>
            <a:r>
              <a:rPr lang="en-GB" altLang="en-US" sz="900" b="1" dirty="0">
                <a:solidFill>
                  <a:schemeClr val="bg1"/>
                </a:solidFill>
                <a:latin typeface="Calibri" pitchFamily="34" charset="0"/>
                <a:ea typeface="Calibri" pitchFamily="34" charset="0"/>
                <a:cs typeface="Calibri" pitchFamily="34" charset="0"/>
                <a:hlinkClick r:id="rId2">
                  <a:extLst>
                    <a:ext uri="{A12FA001-AC4F-418D-AE19-62706E023703}">
                      <ahyp:hlinkClr xmlns:ahyp="http://schemas.microsoft.com/office/drawing/2018/hyperlinkcolor" val="tx"/>
                    </a:ext>
                  </a:extLst>
                </a:hlinkClick>
              </a:rPr>
              <a:t>https://www.nisra.gov.uk/statistics/births-deaths-and-marriages/births</a:t>
            </a:r>
            <a:endParaRPr lang="en-GB" altLang="en-US" sz="900" b="1" dirty="0">
              <a:solidFill>
                <a:schemeClr val="bg1"/>
              </a:solidFill>
              <a:latin typeface="Calibri" pitchFamily="34" charset="0"/>
              <a:ea typeface="Calibri" pitchFamily="34" charset="0"/>
              <a:cs typeface="Calibri" pitchFamily="34" charset="0"/>
            </a:endParaRPr>
          </a:p>
          <a:p>
            <a:pPr marL="0" indent="0" eaLnBrk="1" hangingPunct="1">
              <a:buClr>
                <a:schemeClr val="bg1"/>
              </a:buClr>
              <a:buSzTx/>
              <a:defRPr/>
            </a:pPr>
            <a:r>
              <a:rPr lang="en-GB" sz="900" b="1" dirty="0">
                <a:solidFill>
                  <a:schemeClr val="bg1"/>
                </a:solidFill>
                <a:latin typeface="Calibri" pitchFamily="34" charset="0"/>
                <a:cs typeface="Calibri" pitchFamily="34" charset="0"/>
                <a:hlinkClick r:id="rId3">
                  <a:extLst>
                    <a:ext uri="{A12FA001-AC4F-418D-AE19-62706E023703}">
                      <ahyp:hlinkClr xmlns:ahyp="http://schemas.microsoft.com/office/drawing/2018/hyperlinkcolor" val="tx"/>
                    </a:ext>
                  </a:extLst>
                </a:hlinkClick>
              </a:rPr>
              <a:t>https://www.nisra.gov.uk/publications/2018-based-population-projections-areas-within-northern-ireland</a:t>
            </a:r>
            <a:r>
              <a:rPr lang="en-GB" sz="900" b="1" dirty="0">
                <a:solidFill>
                  <a:schemeClr val="bg1"/>
                </a:solidFill>
                <a:latin typeface="Calibri" pitchFamily="34" charset="0"/>
                <a:cs typeface="Calibri" pitchFamily="34" charset="0"/>
              </a:rPr>
              <a:t> </a:t>
            </a:r>
            <a:endParaRPr lang="en-GB" altLang="en-US" sz="900" b="1" dirty="0">
              <a:solidFill>
                <a:schemeClr val="bg1"/>
              </a:solidFill>
              <a:latin typeface="Calibri" pitchFamily="34" charset="0"/>
              <a:cs typeface="Calibri" pitchFamily="34" charset="0"/>
            </a:endParaRPr>
          </a:p>
        </p:txBody>
      </p:sp>
      <p:pic>
        <p:nvPicPr>
          <p:cNvPr id="4" name="Picture 3">
            <a:extLst>
              <a:ext uri="{FF2B5EF4-FFF2-40B4-BE49-F238E27FC236}">
                <a16:creationId xmlns:a16="http://schemas.microsoft.com/office/drawing/2014/main" id="{21F1869E-C284-4BEC-8FC0-5747002C1405}"/>
              </a:ext>
            </a:extLst>
          </p:cNvPr>
          <p:cNvPicPr>
            <a:picLocks noChangeAspect="1"/>
          </p:cNvPicPr>
          <p:nvPr/>
        </p:nvPicPr>
        <p:blipFill>
          <a:blip r:embed="rId4"/>
          <a:stretch>
            <a:fillRect/>
          </a:stretch>
        </p:blipFill>
        <p:spPr>
          <a:xfrm>
            <a:off x="1624327" y="1113275"/>
            <a:ext cx="5895343" cy="3133616"/>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a:extLst>
              <a:ext uri="{FF2B5EF4-FFF2-40B4-BE49-F238E27FC236}">
                <a16:creationId xmlns:a16="http://schemas.microsoft.com/office/drawing/2014/main" id="{5928D41E-BF00-4F39-97BA-69E36B0D9EE9}"/>
              </a:ext>
            </a:extLst>
          </p:cNvPr>
          <p:cNvSpPr>
            <a:spLocks noGrp="1" noChangeArrowheads="1"/>
          </p:cNvSpPr>
          <p:nvPr>
            <p:ph type="title"/>
          </p:nvPr>
        </p:nvSpPr>
        <p:spPr>
          <a:xfrm>
            <a:off x="9525" y="333375"/>
            <a:ext cx="9144000" cy="647700"/>
          </a:xfrm>
        </p:spPr>
        <p:txBody>
          <a:bodyPr/>
          <a:lstStyle/>
          <a:p>
            <a:pPr algn="ctr"/>
            <a:r>
              <a:rPr lang="en-GB" altLang="en-US" sz="3600" dirty="0"/>
              <a:t>Trends - Infant Mortality</a:t>
            </a:r>
          </a:p>
        </p:txBody>
      </p:sp>
      <p:sp>
        <p:nvSpPr>
          <p:cNvPr id="14339" name="Content Placeholder 2">
            <a:extLst>
              <a:ext uri="{FF2B5EF4-FFF2-40B4-BE49-F238E27FC236}">
                <a16:creationId xmlns:a16="http://schemas.microsoft.com/office/drawing/2014/main" id="{7BE59DB2-26E9-4839-ADDA-5C47C207E537}"/>
              </a:ext>
            </a:extLst>
          </p:cNvPr>
          <p:cNvSpPr>
            <a:spLocks noGrp="1"/>
          </p:cNvSpPr>
          <p:nvPr>
            <p:ph idx="1"/>
          </p:nvPr>
        </p:nvSpPr>
        <p:spPr>
          <a:xfrm>
            <a:off x="6227763" y="1268413"/>
            <a:ext cx="2665412" cy="4897437"/>
          </a:xfrm>
          <a:extLst/>
        </p:spPr>
        <p:txBody>
          <a:bodyPr/>
          <a:lstStyle/>
          <a:p>
            <a:pPr marL="285750" indent="-285750">
              <a:spcBef>
                <a:spcPts val="0"/>
              </a:spcBef>
              <a:buFont typeface="Arial" panose="020B0604020202020204" pitchFamily="34" charset="0"/>
              <a:buChar char="•"/>
              <a:defRPr/>
            </a:pPr>
            <a:r>
              <a:rPr lang="en-GB" sz="1200" dirty="0">
                <a:solidFill>
                  <a:srgbClr val="002060"/>
                </a:solidFill>
                <a:latin typeface="Calibri" pitchFamily="34" charset="0"/>
                <a:cs typeface="Calibri" pitchFamily="34" charset="0"/>
              </a:rPr>
              <a:t>Infant mortality is considered a key indicator of the health of a population. Risk factors for infant mortality include younger mothers, smoking during pregnancy and not breastfeeding. </a:t>
            </a:r>
            <a:endParaRPr lang="en-GB" sz="1200" dirty="0">
              <a:solidFill>
                <a:srgbClr val="002060"/>
              </a:solidFill>
              <a:highlight>
                <a:srgbClr val="FFFF00"/>
              </a:highlight>
              <a:latin typeface="Calibri" pitchFamily="34" charset="0"/>
              <a:cs typeface="Calibri" pitchFamily="34" charset="0"/>
            </a:endParaRPr>
          </a:p>
          <a:p>
            <a:pPr marL="285750" indent="-285750">
              <a:spcBef>
                <a:spcPts val="0"/>
              </a:spcBef>
              <a:buFont typeface="Arial" panose="020B0604020202020204" pitchFamily="34" charset="0"/>
              <a:buChar char="•"/>
              <a:defRPr/>
            </a:pPr>
            <a:endParaRPr lang="en-GB" sz="1200" dirty="0">
              <a:solidFill>
                <a:srgbClr val="002060"/>
              </a:solidFill>
              <a:latin typeface="Calibri" pitchFamily="34" charset="0"/>
              <a:cs typeface="Calibri" pitchFamily="34" charset="0"/>
            </a:endParaRPr>
          </a:p>
          <a:p>
            <a:pPr marL="285750" indent="-285750">
              <a:spcBef>
                <a:spcPts val="0"/>
              </a:spcBef>
              <a:buFont typeface="Arial" panose="020B0604020202020204" pitchFamily="34" charset="0"/>
              <a:buChar char="•"/>
              <a:defRPr/>
            </a:pPr>
            <a:r>
              <a:rPr lang="en-GB" sz="1200" dirty="0">
                <a:solidFill>
                  <a:srgbClr val="002060"/>
                </a:solidFill>
                <a:latin typeface="Calibri" pitchFamily="34" charset="0"/>
                <a:cs typeface="Calibri" pitchFamily="34" charset="0"/>
              </a:rPr>
              <a:t>Perinatal deaths continue to have the highest rate of death in children aged less than one year, although this figure continues to fall (184 deaths in 2013, 113 deaths in 2023).</a:t>
            </a:r>
          </a:p>
          <a:p>
            <a:pPr marL="0" indent="0">
              <a:spcBef>
                <a:spcPts val="0"/>
              </a:spcBef>
              <a:buFont typeface="Wingdings" pitchFamily="84" charset="2"/>
              <a:buNone/>
              <a:defRPr/>
            </a:pPr>
            <a:endParaRPr lang="en-GB" sz="1100" b="1" dirty="0">
              <a:solidFill>
                <a:srgbClr val="002060"/>
              </a:solidFill>
              <a:highlight>
                <a:srgbClr val="FFFF00"/>
              </a:highlight>
              <a:latin typeface="Calibri" pitchFamily="34" charset="0"/>
              <a:cs typeface="Calibri" pitchFamily="34" charset="0"/>
            </a:endParaRPr>
          </a:p>
          <a:p>
            <a:pPr marL="0" indent="0">
              <a:spcBef>
                <a:spcPts val="0"/>
              </a:spcBef>
              <a:buFont typeface="Wingdings" pitchFamily="84" charset="2"/>
              <a:buNone/>
              <a:defRPr/>
            </a:pPr>
            <a:r>
              <a:rPr lang="en-GB" sz="800" b="1" dirty="0">
                <a:solidFill>
                  <a:srgbClr val="002060"/>
                </a:solidFill>
                <a:latin typeface="Calibri" pitchFamily="34" charset="0"/>
                <a:cs typeface="Calibri" pitchFamily="34" charset="0"/>
              </a:rPr>
              <a:t>Data table 1.6</a:t>
            </a:r>
            <a:endParaRPr lang="en-GB" sz="800" dirty="0">
              <a:solidFill>
                <a:srgbClr val="002060"/>
              </a:solidFill>
              <a:latin typeface="Calibri" pitchFamily="34" charset="0"/>
              <a:cs typeface="Calibri" pitchFamily="34" charset="0"/>
            </a:endParaRPr>
          </a:p>
          <a:p>
            <a:pPr marL="0" indent="0">
              <a:spcBef>
                <a:spcPts val="0"/>
              </a:spcBef>
              <a:buFont typeface="Wingdings" pitchFamily="84" charset="2"/>
              <a:buNone/>
              <a:defRPr/>
            </a:pPr>
            <a:r>
              <a:rPr lang="en-GB" altLang="en-US" sz="800" b="1" dirty="0">
                <a:solidFill>
                  <a:srgbClr val="002060"/>
                </a:solidFill>
                <a:latin typeface="Calibri" pitchFamily="34" charset="0"/>
                <a:cs typeface="Calibri" pitchFamily="34" charset="0"/>
              </a:rPr>
              <a:t>Source: </a:t>
            </a:r>
            <a:r>
              <a:rPr lang="en-GB" sz="800" b="1" dirty="0">
                <a:solidFill>
                  <a:srgbClr val="002060"/>
                </a:solidFill>
                <a:latin typeface="Calibri" pitchFamily="34" charset="0"/>
                <a:cs typeface="Calibri" pitchFamily="34" charset="0"/>
              </a:rPr>
              <a:t>Northern Ireland Statistics and Research Agency</a:t>
            </a:r>
          </a:p>
          <a:p>
            <a:pPr marL="0" indent="0">
              <a:spcBef>
                <a:spcPts val="0"/>
              </a:spcBef>
              <a:buFont typeface="Wingdings" pitchFamily="84" charset="2"/>
              <a:buNone/>
              <a:defRPr/>
            </a:pPr>
            <a:r>
              <a:rPr lang="en-GB" sz="800" b="1" dirty="0">
                <a:solidFill>
                  <a:schemeClr val="bg1"/>
                </a:solidFill>
                <a:latin typeface="Calibri" pitchFamily="34" charset="0"/>
                <a:cs typeface="Calibri" pitchFamily="34" charset="0"/>
                <a:hlinkClick r:id="rId2">
                  <a:extLst>
                    <a:ext uri="{A12FA001-AC4F-418D-AE19-62706E023703}">
                      <ahyp:hlinkClr xmlns:ahyp="http://schemas.microsoft.com/office/drawing/2018/hyperlinkcolor" val="tx"/>
                    </a:ext>
                  </a:extLst>
                </a:hlinkClick>
              </a:rPr>
              <a:t>https://www.nisra.gov.uk/statistics/births-deaths-and-marriages</a:t>
            </a:r>
            <a:r>
              <a:rPr lang="en-GB" sz="800" b="1" dirty="0">
                <a:solidFill>
                  <a:schemeClr val="bg1"/>
                </a:solidFill>
                <a:latin typeface="Calibri" pitchFamily="34" charset="0"/>
                <a:cs typeface="Calibri" pitchFamily="34" charset="0"/>
              </a:rPr>
              <a:t> </a:t>
            </a:r>
          </a:p>
          <a:p>
            <a:pPr marL="0" indent="0">
              <a:spcBef>
                <a:spcPts val="0"/>
              </a:spcBef>
              <a:buFont typeface="Wingdings" pitchFamily="84" charset="2"/>
              <a:buNone/>
              <a:defRPr/>
            </a:pPr>
            <a:r>
              <a:rPr lang="en-US" sz="800" b="1" dirty="0">
                <a:solidFill>
                  <a:srgbClr val="002060"/>
                </a:solidFill>
                <a:latin typeface="Calibri" panose="020F0502020204030204" pitchFamily="34" charset="0"/>
                <a:cs typeface="Calibri" panose="020F0502020204030204" pitchFamily="34" charset="0"/>
              </a:rPr>
              <a:t>Perinatal mortality rate: Number of stillbirths and deaths in the first week of life per 1,000 live and stillbirths per annum. </a:t>
            </a:r>
            <a:endParaRPr lang="en-GB" sz="800" b="1" dirty="0">
              <a:solidFill>
                <a:srgbClr val="002060"/>
              </a:solidFill>
              <a:latin typeface="Calibri" panose="020F0502020204030204" pitchFamily="34" charset="0"/>
              <a:cs typeface="Calibri" panose="020F0502020204030204" pitchFamily="34" charset="0"/>
            </a:endParaRPr>
          </a:p>
          <a:p>
            <a:pPr marL="0" indent="0">
              <a:spcBef>
                <a:spcPts val="0"/>
              </a:spcBef>
              <a:buFont typeface="Wingdings" pitchFamily="84" charset="2"/>
              <a:buNone/>
              <a:defRPr/>
            </a:pPr>
            <a:r>
              <a:rPr lang="en-US" sz="800" b="1" dirty="0">
                <a:solidFill>
                  <a:srgbClr val="002060"/>
                </a:solidFill>
                <a:latin typeface="Calibri" panose="020F0502020204030204" pitchFamily="34" charset="0"/>
                <a:cs typeface="Calibri" panose="020F0502020204030204" pitchFamily="34" charset="0"/>
              </a:rPr>
              <a:t>Neonatal mortality rate: Number of deaths in the first four weeks of life per 1,000 live births per annum.</a:t>
            </a:r>
            <a:endParaRPr lang="en-GB" sz="800" b="1" dirty="0">
              <a:solidFill>
                <a:srgbClr val="002060"/>
              </a:solidFill>
              <a:latin typeface="Calibri" panose="020F0502020204030204" pitchFamily="34" charset="0"/>
              <a:cs typeface="Calibri" panose="020F0502020204030204" pitchFamily="34" charset="0"/>
            </a:endParaRPr>
          </a:p>
          <a:p>
            <a:pPr marL="0" indent="0">
              <a:spcBef>
                <a:spcPts val="0"/>
              </a:spcBef>
              <a:buFont typeface="Wingdings" pitchFamily="84" charset="2"/>
              <a:buNone/>
              <a:defRPr/>
            </a:pPr>
            <a:r>
              <a:rPr lang="en-US" sz="800" b="1" dirty="0">
                <a:solidFill>
                  <a:srgbClr val="002060"/>
                </a:solidFill>
                <a:latin typeface="Calibri" panose="020F0502020204030204" pitchFamily="34" charset="0"/>
                <a:cs typeface="Calibri" panose="020F0502020204030204" pitchFamily="34" charset="0"/>
              </a:rPr>
              <a:t>Post neonatal mortality rate: Number of deaths after the first four weeks but before the end of the first year per 1,000 live births per annum. </a:t>
            </a:r>
          </a:p>
          <a:p>
            <a:pPr marL="0" indent="0">
              <a:spcBef>
                <a:spcPts val="0"/>
              </a:spcBef>
              <a:buFont typeface="Wingdings" pitchFamily="84" charset="2"/>
              <a:buNone/>
              <a:defRPr/>
            </a:pPr>
            <a:r>
              <a:rPr lang="en-US" sz="800" b="1" dirty="0">
                <a:solidFill>
                  <a:srgbClr val="002060"/>
                </a:solidFill>
                <a:latin typeface="Calibri" panose="020F0502020204030204" pitchFamily="34" charset="0"/>
                <a:cs typeface="Calibri" panose="020F0502020204030204" pitchFamily="34" charset="0"/>
              </a:rPr>
              <a:t>Infant mortality rate: Number of deaths in the first year of life per 1,000 live births per annum.</a:t>
            </a:r>
          </a:p>
          <a:p>
            <a:pPr marL="0" indent="0">
              <a:spcBef>
                <a:spcPts val="0"/>
              </a:spcBef>
              <a:buFont typeface="Wingdings" pitchFamily="84" charset="2"/>
              <a:buNone/>
              <a:defRPr/>
            </a:pPr>
            <a:r>
              <a:rPr lang="en-US" sz="800" b="1" dirty="0">
                <a:solidFill>
                  <a:srgbClr val="002060"/>
                </a:solidFill>
                <a:latin typeface="Calibri" panose="020F0502020204030204" pitchFamily="34" charset="0"/>
                <a:cs typeface="Calibri" panose="020F0502020204030204" pitchFamily="34" charset="0"/>
              </a:rPr>
              <a:t>Rates include non Northern Ireland residents. </a:t>
            </a:r>
          </a:p>
          <a:p>
            <a:pPr marL="0" indent="0">
              <a:spcBef>
                <a:spcPts val="0"/>
              </a:spcBef>
              <a:buFont typeface="Wingdings" pitchFamily="84" charset="2"/>
              <a:buNone/>
              <a:defRPr/>
            </a:pPr>
            <a:endParaRPr lang="en-GB" altLang="en-US" sz="800" dirty="0">
              <a:solidFill>
                <a:srgbClr val="002060"/>
              </a:solidFill>
              <a:latin typeface="Calibri" pitchFamily="34" charset="0"/>
              <a:cs typeface="Calibri" pitchFamily="34" charset="0"/>
            </a:endParaRPr>
          </a:p>
          <a:p>
            <a:pPr marL="0" indent="0">
              <a:spcBef>
                <a:spcPts val="0"/>
              </a:spcBef>
              <a:buFont typeface="Wingdings" pitchFamily="84" charset="2"/>
              <a:buNone/>
              <a:defRPr/>
            </a:pPr>
            <a:r>
              <a:rPr lang="en-GB" altLang="en-US" sz="1400" dirty="0">
                <a:solidFill>
                  <a:srgbClr val="002060"/>
                </a:solidFill>
                <a:latin typeface="Calibri" pitchFamily="34" charset="0"/>
                <a:cs typeface="Calibri" pitchFamily="34" charset="0"/>
              </a:rPr>
              <a:t> </a:t>
            </a:r>
          </a:p>
          <a:p>
            <a:pPr marL="0" indent="0">
              <a:spcBef>
                <a:spcPts val="0"/>
              </a:spcBef>
              <a:buFont typeface="Wingdings" pitchFamily="84" charset="2"/>
              <a:buNone/>
              <a:defRPr/>
            </a:pPr>
            <a:endParaRPr lang="en-GB" altLang="en-US" sz="1100" dirty="0"/>
          </a:p>
        </p:txBody>
      </p:sp>
      <p:pic>
        <p:nvPicPr>
          <p:cNvPr id="3" name="Picture 2">
            <a:extLst>
              <a:ext uri="{FF2B5EF4-FFF2-40B4-BE49-F238E27FC236}">
                <a16:creationId xmlns:a16="http://schemas.microsoft.com/office/drawing/2014/main" id="{83E1E0A9-D9A2-43EA-AC80-AAFB6F976293}"/>
              </a:ext>
            </a:extLst>
          </p:cNvPr>
          <p:cNvPicPr>
            <a:picLocks noChangeAspect="1"/>
          </p:cNvPicPr>
          <p:nvPr/>
        </p:nvPicPr>
        <p:blipFill>
          <a:blip r:embed="rId3"/>
          <a:stretch>
            <a:fillRect/>
          </a:stretch>
        </p:blipFill>
        <p:spPr>
          <a:xfrm>
            <a:off x="427104" y="1268413"/>
            <a:ext cx="5617268" cy="3024683"/>
          </a:xfrm>
          <a:prstGeom prst="rect">
            <a:avLst/>
          </a:prstGeom>
        </p:spPr>
      </p:pic>
    </p:spTree>
  </p:cSld>
  <p:clrMapOvr>
    <a:masterClrMapping/>
  </p:clrMapOvr>
</p:sld>
</file>

<file path=ppt/theme/theme1.xml><?xml version="1.0" encoding="utf-8"?>
<a:theme xmlns:a="http://schemas.openxmlformats.org/drawingml/2006/main" name="BHSCT_white">
  <a:themeElements>
    <a:clrScheme name="BHSCT_white 1">
      <a:dk1>
        <a:srgbClr val="000000"/>
      </a:dk1>
      <a:lt1>
        <a:srgbClr val="FFFFFF"/>
      </a:lt1>
      <a:dk2>
        <a:srgbClr val="0000FF"/>
      </a:dk2>
      <a:lt2>
        <a:srgbClr val="FFCC66"/>
      </a:lt2>
      <a:accent1>
        <a:srgbClr val="00FFFF"/>
      </a:accent1>
      <a:accent2>
        <a:srgbClr val="3366FF"/>
      </a:accent2>
      <a:accent3>
        <a:srgbClr val="AAAAFF"/>
      </a:accent3>
      <a:accent4>
        <a:srgbClr val="DADADA"/>
      </a:accent4>
      <a:accent5>
        <a:srgbClr val="AAFFFF"/>
      </a:accent5>
      <a:accent6>
        <a:srgbClr val="2D5CE7"/>
      </a:accent6>
      <a:hlink>
        <a:srgbClr val="FF0033"/>
      </a:hlink>
      <a:folHlink>
        <a:srgbClr val="FFFF00"/>
      </a:folHlink>
    </a:clrScheme>
    <a:fontScheme name="BHSCT_whi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
            <a:schemeClr val="bg1"/>
          </a:buClr>
          <a:buSzTx/>
          <a:buFontTx/>
          <a:buNone/>
          <a:tabLst/>
          <a:defRPr kumimoji="0" lang="en-US" sz="4000" b="0" i="0" u="none" strike="noStrike" cap="none" normalizeH="0" baseline="0" smtClean="0">
            <a:ln>
              <a:noFill/>
            </a:ln>
            <a:solidFill>
              <a:schemeClr val="bg2"/>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
            <a:schemeClr val="bg1"/>
          </a:buClr>
          <a:buSzTx/>
          <a:buFontTx/>
          <a:buNone/>
          <a:tabLst/>
          <a:defRPr kumimoji="0" lang="en-US" sz="4000" b="0" i="0" u="none" strike="noStrike" cap="none" normalizeH="0" baseline="0" smtClean="0">
            <a:ln>
              <a:noFill/>
            </a:ln>
            <a:solidFill>
              <a:schemeClr val="bg2"/>
            </a:solidFill>
            <a:effectLst/>
            <a:latin typeface="Arial" charset="0"/>
          </a:defRPr>
        </a:defPPr>
      </a:lstStyle>
    </a:lnDef>
  </a:objectDefaults>
  <a:extraClrSchemeLst>
    <a:extraClrScheme>
      <a:clrScheme name="BHSCT_white 1">
        <a:dk1>
          <a:srgbClr val="000000"/>
        </a:dk1>
        <a:lt1>
          <a:srgbClr val="FFFFFF"/>
        </a:lt1>
        <a:dk2>
          <a:srgbClr val="0000FF"/>
        </a:dk2>
        <a:lt2>
          <a:srgbClr val="FFCC66"/>
        </a:lt2>
        <a:accent1>
          <a:srgbClr val="00FFFF"/>
        </a:accent1>
        <a:accent2>
          <a:srgbClr val="3366FF"/>
        </a:accent2>
        <a:accent3>
          <a:srgbClr val="AAAAFF"/>
        </a:accent3>
        <a:accent4>
          <a:srgbClr val="DADADA"/>
        </a:accent4>
        <a:accent5>
          <a:srgbClr val="AAFFFF"/>
        </a:accent5>
        <a:accent6>
          <a:srgbClr val="2D5CE7"/>
        </a:accent6>
        <a:hlink>
          <a:srgbClr val="FF0033"/>
        </a:hlink>
        <a:folHlink>
          <a:srgbClr val="FFFF00"/>
        </a:folHlink>
      </a:clrScheme>
      <a:clrMap bg1="dk2" tx1="lt1" bg2="dk1" tx2="lt2" accent1="accent1" accent2="accent2" accent3="accent3" accent4="accent4" accent5="accent5" accent6="accent6" hlink="hlink" folHlink="folHlink"/>
    </a:extraClrScheme>
    <a:extraClrScheme>
      <a:clrScheme name="BHSCT_white 2">
        <a:dk1>
          <a:srgbClr val="000000"/>
        </a:dk1>
        <a:lt1>
          <a:srgbClr val="FFFFFF"/>
        </a:lt1>
        <a:dk2>
          <a:srgbClr val="000000"/>
        </a:dk2>
        <a:lt2>
          <a:srgbClr val="CCECFF"/>
        </a:lt2>
        <a:accent1>
          <a:srgbClr val="6699FF"/>
        </a:accent1>
        <a:accent2>
          <a:srgbClr val="66CCFF"/>
        </a:accent2>
        <a:accent3>
          <a:srgbClr val="FFFFFF"/>
        </a:accent3>
        <a:accent4>
          <a:srgbClr val="000000"/>
        </a:accent4>
        <a:accent5>
          <a:srgbClr val="B8CAFF"/>
        </a:accent5>
        <a:accent6>
          <a:srgbClr val="5CB9E7"/>
        </a:accent6>
        <a:hlink>
          <a:srgbClr val="CC99FF"/>
        </a:hlink>
        <a:folHlink>
          <a:srgbClr val="00CCCC"/>
        </a:folHlink>
      </a:clrScheme>
      <a:clrMap bg1="lt1" tx1="dk1" bg2="lt2" tx2="dk2" accent1="accent1" accent2="accent2" accent3="accent3" accent4="accent4" accent5="accent5" accent6="accent6" hlink="hlink" folHlink="folHlink"/>
    </a:extraClrScheme>
    <a:extraClrScheme>
      <a:clrScheme name="BHSCT_white 3">
        <a:dk1>
          <a:srgbClr val="000000"/>
        </a:dk1>
        <a:lt1>
          <a:srgbClr val="FFFFFF"/>
        </a:lt1>
        <a:dk2>
          <a:srgbClr val="000000"/>
        </a:dk2>
        <a:lt2>
          <a:srgbClr val="FFFFFF"/>
        </a:lt2>
        <a:accent1>
          <a:srgbClr val="CBCBCB"/>
        </a:accent1>
        <a:accent2>
          <a:srgbClr val="EAEAEA"/>
        </a:accent2>
        <a:accent3>
          <a:srgbClr val="FFFFFF"/>
        </a:accent3>
        <a:accent4>
          <a:srgbClr val="000000"/>
        </a:accent4>
        <a:accent5>
          <a:srgbClr val="E2E2E2"/>
        </a:accent5>
        <a:accent6>
          <a:srgbClr val="D4D4D4"/>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BHSCT_white 4">
        <a:dk1>
          <a:srgbClr val="000000"/>
        </a:dk1>
        <a:lt1>
          <a:srgbClr val="FFFFFF"/>
        </a:lt1>
        <a:dk2>
          <a:srgbClr val="008080"/>
        </a:dk2>
        <a:lt2>
          <a:srgbClr val="FFCC66"/>
        </a:lt2>
        <a:accent1>
          <a:srgbClr val="0099CC"/>
        </a:accent1>
        <a:accent2>
          <a:srgbClr val="009999"/>
        </a:accent2>
        <a:accent3>
          <a:srgbClr val="AAC0C0"/>
        </a:accent3>
        <a:accent4>
          <a:srgbClr val="DADADA"/>
        </a:accent4>
        <a:accent5>
          <a:srgbClr val="AACAE2"/>
        </a:accent5>
        <a:accent6>
          <a:srgbClr val="008A8A"/>
        </a:accent6>
        <a:hlink>
          <a:srgbClr val="6600CC"/>
        </a:hlink>
        <a:folHlink>
          <a:srgbClr val="FFFF00"/>
        </a:folHlink>
      </a:clrScheme>
      <a:clrMap bg1="dk2" tx1="lt1" bg2="dk1" tx2="lt2" accent1="accent1" accent2="accent2" accent3="accent3" accent4="accent4" accent5="accent5" accent6="accent6" hlink="hlink" folHlink="folHlink"/>
    </a:extraClrScheme>
    <a:extraClrScheme>
      <a:clrScheme name="BHSCT_white 5">
        <a:dk1>
          <a:srgbClr val="000000"/>
        </a:dk1>
        <a:lt1>
          <a:srgbClr val="FFFFFF"/>
        </a:lt1>
        <a:dk2>
          <a:srgbClr val="993300"/>
        </a:dk2>
        <a:lt2>
          <a:srgbClr val="FFCC66"/>
        </a:lt2>
        <a:accent1>
          <a:srgbClr val="FF6633"/>
        </a:accent1>
        <a:accent2>
          <a:srgbClr val="CC6600"/>
        </a:accent2>
        <a:accent3>
          <a:srgbClr val="CAADAA"/>
        </a:accent3>
        <a:accent4>
          <a:srgbClr val="DADADA"/>
        </a:accent4>
        <a:accent5>
          <a:srgbClr val="FFB8AD"/>
        </a:accent5>
        <a:accent6>
          <a:srgbClr val="B95C00"/>
        </a:accent6>
        <a:hlink>
          <a:srgbClr val="CC0000"/>
        </a:hlink>
        <a:folHlink>
          <a:srgbClr val="FFFF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UNTITLED:Users:hpauser:Desktop:BHSCT_white.pot</Template>
  <TotalTime>5034</TotalTime>
  <Words>2658</Words>
  <Application>Microsoft Office PowerPoint</Application>
  <PresentationFormat>On-screen Show (4:3)</PresentationFormat>
  <Paragraphs>251</Paragraphs>
  <Slides>32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32</vt:i4>
      </vt:variant>
    </vt:vector>
  </HeadingPairs>
  <TitlesOfParts>
    <vt:vector size="37" baseType="lpstr">
      <vt:lpstr>Arial</vt:lpstr>
      <vt:lpstr>Calibri</vt:lpstr>
      <vt:lpstr>Times New Roman</vt:lpstr>
      <vt:lpstr>Wingdings</vt:lpstr>
      <vt:lpstr>BHSCT_white</vt:lpstr>
      <vt:lpstr>Children’s Health in  Northern Ireland</vt:lpstr>
      <vt:lpstr>PowerPoint Presentation</vt:lpstr>
      <vt:lpstr>Mothers – Summary</vt:lpstr>
      <vt:lpstr>Children – Summary</vt:lpstr>
      <vt:lpstr>Trends in births</vt:lpstr>
      <vt:lpstr>Trends in births – Health Trusts</vt:lpstr>
      <vt:lpstr>Location of Hospitals/Total births</vt:lpstr>
      <vt:lpstr>Trends - Projected Births</vt:lpstr>
      <vt:lpstr>Trends - Infant Mortality</vt:lpstr>
      <vt:lpstr>Age of mother</vt:lpstr>
      <vt:lpstr>PowerPoint Presentation</vt:lpstr>
      <vt:lpstr>Multiple Births</vt:lpstr>
      <vt:lpstr>Infant Gestation - Booking</vt:lpstr>
      <vt:lpstr>Infant Gestation - Delivery</vt:lpstr>
      <vt:lpstr>Maternal risk factors</vt:lpstr>
      <vt:lpstr>Maternal risk factors - Smoking</vt:lpstr>
      <vt:lpstr>Maternal risk factors - Smoking</vt:lpstr>
      <vt:lpstr>Maternal risk factors - Diabetes</vt:lpstr>
      <vt:lpstr>Maternal Body Mass Index (BMI)</vt:lpstr>
      <vt:lpstr>Maternal Body Mass Index (BMI)</vt:lpstr>
      <vt:lpstr>PowerPoint Presentation</vt:lpstr>
      <vt:lpstr>Method of Delivery</vt:lpstr>
      <vt:lpstr>Infant Birth Weight</vt:lpstr>
      <vt:lpstr>PowerPoint Presentation</vt:lpstr>
      <vt:lpstr>Breastfeeding (total/partial) – at discharge</vt:lpstr>
      <vt:lpstr>PowerPoint Presentation</vt:lpstr>
      <vt:lpstr>Breastfeeding – prevalence</vt:lpstr>
      <vt:lpstr>Body Mass Index – Primary 1 and Year 8</vt:lpstr>
      <vt:lpstr>Body Mass Index – Primary 1</vt:lpstr>
      <vt:lpstr>PowerPoint Presentation</vt:lpstr>
      <vt:lpstr>Body Mass Index – Year 8</vt:lpstr>
      <vt:lpstr>Children’s Health in  Northern Ireland</vt:lpstr>
    </vt:vector>
  </TitlesOfParts>
  <Company>SEBT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kshaw</dc:creator>
  <cp:lastModifiedBy>Joanne Murphy</cp:lastModifiedBy>
  <cp:revision>337</cp:revision>
  <cp:lastPrinted>2017-12-05T12:04:27Z</cp:lastPrinted>
  <dcterms:created xsi:type="dcterms:W3CDTF">2007-07-31T10:52:31Z</dcterms:created>
  <dcterms:modified xsi:type="dcterms:W3CDTF">2025-04-25T13:48:47Z</dcterms:modified>
</cp:coreProperties>
</file>