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6"/>
  </p:notesMasterIdLst>
  <p:sldIdLst>
    <p:sldId id="272" r:id="rId2"/>
    <p:sldId id="273" r:id="rId3"/>
    <p:sldId id="274" r:id="rId4"/>
    <p:sldId id="275" r:id="rId5"/>
    <p:sldId id="276" r:id="rId6"/>
    <p:sldId id="277" r:id="rId7"/>
    <p:sldId id="278" r:id="rId8"/>
    <p:sldId id="540" r:id="rId9"/>
    <p:sldId id="280" r:id="rId10"/>
    <p:sldId id="281" r:id="rId11"/>
    <p:sldId id="542" r:id="rId12"/>
    <p:sldId id="469" r:id="rId13"/>
    <p:sldId id="283" r:id="rId14"/>
    <p:sldId id="285" r:id="rId15"/>
    <p:sldId id="286" r:id="rId16"/>
    <p:sldId id="288" r:id="rId17"/>
    <p:sldId id="401" r:id="rId18"/>
    <p:sldId id="507" r:id="rId19"/>
    <p:sldId id="473" r:id="rId20"/>
    <p:sldId id="298" r:id="rId21"/>
    <p:sldId id="470" r:id="rId22"/>
    <p:sldId id="358" r:id="rId23"/>
    <p:sldId id="404" r:id="rId24"/>
    <p:sldId id="302" r:id="rId25"/>
    <p:sldId id="303" r:id="rId26"/>
    <p:sldId id="428" r:id="rId27"/>
    <p:sldId id="429" r:id="rId28"/>
    <p:sldId id="305" r:id="rId29"/>
    <p:sldId id="306" r:id="rId30"/>
    <p:sldId id="397" r:id="rId31"/>
    <p:sldId id="551" r:id="rId32"/>
    <p:sldId id="443" r:id="rId33"/>
    <p:sldId id="454" r:id="rId34"/>
    <p:sldId id="354" r:id="rId35"/>
    <p:sldId id="344" r:id="rId36"/>
    <p:sldId id="519" r:id="rId37"/>
    <p:sldId id="520" r:id="rId38"/>
    <p:sldId id="521" r:id="rId39"/>
    <p:sldId id="392" r:id="rId40"/>
    <p:sldId id="505" r:id="rId41"/>
    <p:sldId id="386" r:id="rId42"/>
    <p:sldId id="410" r:id="rId43"/>
    <p:sldId id="517" r:id="rId44"/>
    <p:sldId id="387" r:id="rId45"/>
    <p:sldId id="411" r:id="rId46"/>
    <p:sldId id="311" r:id="rId47"/>
    <p:sldId id="314" r:id="rId48"/>
    <p:sldId id="315" r:id="rId49"/>
    <p:sldId id="523" r:id="rId50"/>
    <p:sldId id="524" r:id="rId51"/>
    <p:sldId id="525" r:id="rId52"/>
    <p:sldId id="513" r:id="rId53"/>
    <p:sldId id="316" r:id="rId54"/>
    <p:sldId id="512" r:id="rId55"/>
    <p:sldId id="398" r:id="rId56"/>
    <p:sldId id="472" r:id="rId57"/>
    <p:sldId id="471" r:id="rId58"/>
    <p:sldId id="529" r:id="rId59"/>
    <p:sldId id="530" r:id="rId60"/>
    <p:sldId id="432" r:id="rId61"/>
    <p:sldId id="510" r:id="rId62"/>
    <p:sldId id="543" r:id="rId63"/>
    <p:sldId id="515" r:id="rId64"/>
    <p:sldId id="514" r:id="rId65"/>
    <p:sldId id="518" r:id="rId66"/>
    <p:sldId id="533" r:id="rId67"/>
    <p:sldId id="534" r:id="rId68"/>
    <p:sldId id="535" r:id="rId69"/>
    <p:sldId id="536" r:id="rId70"/>
    <p:sldId id="537" r:id="rId71"/>
    <p:sldId id="550" r:id="rId72"/>
    <p:sldId id="538" r:id="rId73"/>
    <p:sldId id="539" r:id="rId74"/>
    <p:sldId id="544" r:id="rId75"/>
    <p:sldId id="545" r:id="rId76"/>
    <p:sldId id="546" r:id="rId77"/>
    <p:sldId id="461" r:id="rId78"/>
    <p:sldId id="547" r:id="rId79"/>
    <p:sldId id="548" r:id="rId80"/>
    <p:sldId id="549" r:id="rId81"/>
    <p:sldId id="367" r:id="rId82"/>
    <p:sldId id="343" r:id="rId83"/>
    <p:sldId id="271" r:id="rId84"/>
    <p:sldId id="528"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inne McKeown" initials="GM" lastIdx="9" clrIdx="0"/>
  <p:cmAuthor id="1" name="Jillian Johnston" initials="JJ" lastIdx="6" clrIdx="1"/>
  <p:cmAuthor id="2" name="Catherine Coyle (Public Health Consultant)" initials="CC(HC" lastIdx="3" clrIdx="2">
    <p:extLst>
      <p:ext uri="{19B8F6BF-5375-455C-9EA6-DF929625EA0E}">
        <p15:presenceInfo xmlns:p15="http://schemas.microsoft.com/office/powerpoint/2012/main" userId="S-1-5-21-1087248158-1645291680-3373200396-10270" providerId="AD"/>
      </p:ext>
    </p:extLst>
  </p:cmAuthor>
  <p:cmAuthor id="3" name="Ashling Kerr" initials="AK" lastIdx="2" clrIdx="3">
    <p:extLst>
      <p:ext uri="{19B8F6BF-5375-455C-9EA6-DF929625EA0E}">
        <p15:presenceInfo xmlns:p15="http://schemas.microsoft.com/office/powerpoint/2012/main" userId="S-1-5-21-1087248158-1645291680-3373200396-814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15" autoAdjust="0"/>
    <p:restoredTop sz="83978" autoAdjust="0"/>
  </p:normalViewPr>
  <p:slideViewPr>
    <p:cSldViewPr>
      <p:cViewPr varScale="1">
        <p:scale>
          <a:sx n="61" d="100"/>
          <a:sy n="61" d="100"/>
        </p:scale>
        <p:origin x="138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344259-92A0-4A40-8846-580BA1BDC160}" type="datetimeFigureOut">
              <a:rPr lang="en-GB" smtClean="0"/>
              <a:t>27/09/2024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5E6CED-5492-4614-9686-C1FE80B7C7AF}" type="slidenum">
              <a:rPr lang="en-GB" smtClean="0"/>
              <a:t>‹#›</a:t>
            </a:fld>
            <a:endParaRPr lang="en-GB"/>
          </a:p>
        </p:txBody>
      </p:sp>
    </p:spTree>
    <p:extLst>
      <p:ext uri="{BB962C8B-B14F-4D97-AF65-F5344CB8AC3E}">
        <p14:creationId xmlns:p14="http://schemas.microsoft.com/office/powerpoint/2010/main" val="2662590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ov.uk/government/publications/sars-cov-2-variants-of-public-health-interes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idirect.gov.uk/articles/symptoms-respiratory-infections-including-covid-19"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portal.e-lfh.org.uk/myElearning/Index?HierarchyId=0_50349&amp;programmeId=50349"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bmj.com/content/369/bmj.m2107"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assets.publishing.service.gov.uk/media/65d50a1f2197b2001d7fa70e/Greenbook-chapter-14a-20240220.pdf"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ssets.publishing.service.gov.uk/media/65d50a1f2197b2001d7fa70e/Greenbook-chapter-14a-20240220.pdf"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journals.plos.org/plosmedicine/article?id=10.1371/journal.pmed.1003884#:~:text=In%20this%20study%2C%20we%20found%20very%20small%20decreases,of%20results%20in%20women%20from%20ethnic%20minority%20backgrounds." TargetMode="External"/><Relationship Id="rId4" Type="http://schemas.openxmlformats.org/officeDocument/2006/relationships/hyperlink" Target="https://pubmed.ncbi.nlm.nih.gov/32873575/"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nihr.ac.uk/news/up-to-one-in-three-people-who-have-had-covid-19-report-long-covid-symptoms/27979"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gov.uk/government/news/ukhsa-review-shows-vaccinated-less-likely-to-have-long-covid-than-unvaccinated"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hs.uk/conditions/coronavirus-covid-19/long-term-effects-of-coronavirus-long-covid/"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ortal.e-lfh.org.uk/myElearning/Index?HierarchyId=0_50349&amp;programmeId=50349"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gov.uk/guidance/monitoring-reports-of-the-effectiveness-of-covid-19-vaccinatio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portal.e-lfh.org.uk/myElearning/Index?HierarchyId=0_50349&amp;programmeId=50349"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53300/Greenbook-chapter-14a-26April2023.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rcog.org.uk/covid-vaccine"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medrxiv.org/content/10.1101/2021.03.05.21252998v1"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doi.org/10.1177/08903344211027112"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gov.uk/government/publications/suspension-of-the-15-minute-wait-for-vaccination-with-mrna-vaccine-for-covid-19-uk-cmos-opinion/suspension-of-the-15-minute-wait-for-vaccination-with-mrna-vaccine-for-covid-19-uk-cmos-opinion"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ov.uk/government/publications/covid-19-vaccinator-competency-assessment-too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gov.uk/government/publications/coronavirus-covid-19-vaccine-adverse-reactions/coronavirus-vaccine-summary-of-yellow-card-reporting"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36047/Vaccine_surveillance_report_-_week_47.pdf"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ortal.e-lfh.org.uk/myElearning/Index?HierarchyId=0_50349&amp;programmeId=50349"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gov.uk/government/publications/covid-19-spring-2024-and-future-vaccination-programmes-jcvi-advice-4-december-2023/jcvi-statement-on-covid-19-vaccination-in-spring-2024-and-considerations-on-future-covid-19-vaccination-4-december-2023" TargetMode="External"/><Relationship Id="rId2" Type="http://schemas.openxmlformats.org/officeDocument/2006/relationships/slide" Target="../slides/slide57.xml"/><Relationship Id="rId1" Type="http://schemas.openxmlformats.org/officeDocument/2006/relationships/notesMaster" Target="../notesMasters/notesMaster1.xml"/><Relationship Id="rId4" Type="http://schemas.openxmlformats.org/officeDocument/2006/relationships/hyperlink" Target="https://www.health-ni.gov.uk/sites/default/files/publications/health/doh-hss-md-34-2024.pdf" TargetMode="Externa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assets.publishing.service.gov.uk/media/65d50a1f2197b2001d7fa70e/Greenbook-chapter-14a-20240220.pdf"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gov.uk/government/publications/covid-19-autumn-2023-vaccination-programme-jcvi-advice-26-may-2023/jcvi-statement-on-the-covid-19-vaccination-programme-for-autumn-2023-26-may-2023"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53300/Greenbook-chapter-14a-26April2023.pdf"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medicines.org.uk/emc/product/15914/smpc"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medicines.org.uk/emc/product/15914/smpc" TargetMode="External"/><Relationship Id="rId2" Type="http://schemas.openxmlformats.org/officeDocument/2006/relationships/slide" Target="../slides/slide68.xml"/><Relationship Id="rId1" Type="http://schemas.openxmlformats.org/officeDocument/2006/relationships/notesMaster" Target="../notesMasters/notesMaster1.xml"/><Relationship Id="rId4" Type="http://schemas.openxmlformats.org/officeDocument/2006/relationships/hyperlink" Target="https://www.e-lfh.org.uk/programmes/immunisation/" TargetMode="Externa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medicines.org.uk/emc/product/15914/smpc#about-medicine"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medicines.org.uk/emc/product/15914/smpc#about-medicine"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medicines.org.uk/emc/product/15914/smpc#about-medicine"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www.medicines.org.uk/emc/product/15834/smpc"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www.medicines.org.uk/emc/product/15834/smpc"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www.medicines.org.uk/emc/product/15834/smpc"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www.medicines.org.uk/emc/product/15834/smpc"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www.sps.nhs.uk/home/covid-19-vaccines/general-information-and-guidance/handling-multiple-covid-19-vaccines/"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www.gov.uk/government/publications/covid-19-vaccination-programme-guidance-for-healthcare-practitioners"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ortal.e-lfh.org.uk/myElearning/Index?HierarchyId=0_50349&amp;programmeId=50349"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accent1">
                    <a:lumMod val="75000"/>
                  </a:schemeClr>
                </a:solidFill>
              </a:rPr>
              <a:t>Acknowledgments to the UK Health Security Agency (UKHSA), Public Health Wales (PHW) and Public Health Scotland (PHS).</a:t>
            </a:r>
          </a:p>
          <a:p>
            <a:r>
              <a:rPr lang="en-GB" sz="1200" dirty="0">
                <a:solidFill>
                  <a:schemeClr val="accent1">
                    <a:lumMod val="75000"/>
                  </a:schemeClr>
                </a:solidFill>
              </a:rPr>
              <a:t>These slides are provisional – subject to revision  </a:t>
            </a:r>
            <a:br>
              <a:rPr lang="en-GB" sz="1200" dirty="0"/>
            </a:b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a:t>
            </a:fld>
            <a:endParaRPr lang="en-GB"/>
          </a:p>
        </p:txBody>
      </p:sp>
    </p:spTree>
    <p:extLst>
      <p:ext uri="{BB962C8B-B14F-4D97-AF65-F5344CB8AC3E}">
        <p14:creationId xmlns:p14="http://schemas.microsoft.com/office/powerpoint/2010/main" val="2896685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Diagram of coronavirus virion structure showing spikes that form a "crown" like the solar corona, hence the name</a:t>
            </a:r>
          </a:p>
          <a:p>
            <a:r>
              <a:rPr lang="en-GB" dirty="0"/>
              <a:t>https://commons.wikimedia.org/wiki/File:3D_medical_animation_coronavirus_structure.jpg</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11</a:t>
            </a:fld>
            <a:endParaRPr lang="en-GB"/>
          </a:p>
        </p:txBody>
      </p:sp>
    </p:spTree>
    <p:extLst>
      <p:ext uri="{BB962C8B-B14F-4D97-AF65-F5344CB8AC3E}">
        <p14:creationId xmlns:p14="http://schemas.microsoft.com/office/powerpoint/2010/main" val="579993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Overall, Omicron and subvariants of Omicron, have been shown to cause less severe disease than the previous strains, albeit on a background of a population with immunity due to vaccination and previous infection.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Between January and July 2023, successive strains of the Omicron sub-lineage denoted XBB have emerged and have not been associated with any major increases in incidence. A novel strain, denoted BA.2.86 was first detected in August 2023 with a very divergent genome from the predominant XBB strains.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Information on new variants under investigation is available at: </a:t>
            </a:r>
            <a:r>
              <a:rPr lang="en-GB" dirty="0">
                <a:hlinkClick r:id="rId3"/>
              </a:rPr>
              <a:t>SARS-CoV-2 variants of public health interest - GOV.UK (www.gov.uk)</a:t>
            </a:r>
            <a:endParaRPr lang="en-GB" u="none" dirty="0"/>
          </a:p>
        </p:txBody>
      </p:sp>
      <p:sp>
        <p:nvSpPr>
          <p:cNvPr id="4" name="Slide Number Placeholder 3"/>
          <p:cNvSpPr>
            <a:spLocks noGrp="1"/>
          </p:cNvSpPr>
          <p:nvPr>
            <p:ph type="sldNum" sz="quarter" idx="5"/>
          </p:nvPr>
        </p:nvSpPr>
        <p:spPr/>
        <p:txBody>
          <a:bodyPr/>
          <a:lstStyle/>
          <a:p>
            <a:fld id="{AB5E6CED-5492-4614-9686-C1FE80B7C7AF}" type="slidenum">
              <a:rPr lang="en-GB" smtClean="0"/>
              <a:t>12</a:t>
            </a:fld>
            <a:endParaRPr lang="en-GB"/>
          </a:p>
        </p:txBody>
      </p:sp>
    </p:spTree>
    <p:extLst>
      <p:ext uri="{BB962C8B-B14F-4D97-AF65-F5344CB8AC3E}">
        <p14:creationId xmlns:p14="http://schemas.microsoft.com/office/powerpoint/2010/main" val="687620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Viral RNA can persist in respiratory samples for 7-12 days after symptom onset, and viral loads are highest soon after symptom onset.</a:t>
            </a:r>
          </a:p>
          <a:p>
            <a:endParaRPr lang="en-GB" dirty="0">
              <a:hlinkClick r:id="rId3"/>
            </a:endParaRPr>
          </a:p>
          <a:p>
            <a:r>
              <a:rPr lang="en-GB" dirty="0">
                <a:hlinkClick r:id="rId3"/>
              </a:rPr>
              <a:t>COVID-19: the green book, chapter 14a - GOV.UK (www.gov.uk)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13</a:t>
            </a:fld>
            <a:endParaRPr lang="en-GB"/>
          </a:p>
        </p:txBody>
      </p:sp>
    </p:spTree>
    <p:extLst>
      <p:ext uri="{BB962C8B-B14F-4D97-AF65-F5344CB8AC3E}">
        <p14:creationId xmlns:p14="http://schemas.microsoft.com/office/powerpoint/2010/main" val="2924208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Symptoms of respiratory infections including COVID-19 | </a:t>
            </a:r>
            <a:r>
              <a:rPr lang="en-GB" dirty="0" err="1">
                <a:hlinkClick r:id="rId3"/>
              </a:rPr>
              <a:t>nidirect</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14</a:t>
            </a:fld>
            <a:endParaRPr lang="en-GB"/>
          </a:p>
        </p:txBody>
      </p:sp>
    </p:spTree>
    <p:extLst>
      <p:ext uri="{BB962C8B-B14F-4D97-AF65-F5344CB8AC3E}">
        <p14:creationId xmlns:p14="http://schemas.microsoft.com/office/powerpoint/2010/main" val="3407201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Complications from COVID-19 can be severe and fatal, complications include:</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b="0" i="0" kern="1200" dirty="0">
                <a:solidFill>
                  <a:schemeClr val="tx1"/>
                </a:solidFill>
                <a:effectLst/>
                <a:latin typeface="+mn-lt"/>
                <a:ea typeface="+mn-ea"/>
                <a:cs typeface="+mn-cs"/>
              </a:rPr>
              <a:t>venous thromboembolism</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heart, liver and kidney problems</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neurological issues</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coagulation (blood clotting) failure</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respiratory failure</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multiple organ failure</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septic shock.</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COVID-19: the green book, chapter 14a - GOV.UK (www.gov.uk)</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NHSE </a:t>
            </a:r>
            <a:r>
              <a:rPr lang="en-GB" dirty="0" err="1">
                <a:hlinkClick r:id="rId4"/>
              </a:rPr>
              <a:t>elfh</a:t>
            </a:r>
            <a:r>
              <a:rPr lang="en-GB" dirty="0">
                <a:hlinkClick r:id="rId4"/>
              </a:rPr>
              <a:t> Hub (e-lfh.org.uk)</a:t>
            </a: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107557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Knight et al., 2022</a:t>
            </a:r>
            <a:r>
              <a:rPr lang="en-GB" i="1" dirty="0"/>
              <a:t>. Characteristics and outcomes of pregnant women admitted to hospital with confirmed SARS-Co-V-2 infection in the UK: national population based cohort study: </a:t>
            </a:r>
            <a:r>
              <a:rPr lang="en-GB" dirty="0">
                <a:hlinkClick r:id="rId3"/>
              </a:rPr>
              <a:t>Characteristics and outcomes of pregnant women admitted to hospital with confirmed SARS-CoV-2 infection in UK: national population based cohort study | The BMJ</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hlinkClick r:id="rId4"/>
              </a:rPr>
              <a:t>COVID-19 Greenbook chapter 14a (publishing.service.gov.uk)</a:t>
            </a:r>
            <a:endParaRPr lang="en-GB" dirty="0">
              <a:solidFill>
                <a:srgbClr val="FF0000"/>
              </a:solidFill>
            </a:endParaRP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230455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COVID-19 Greenbook chapter 14a (publishing.service.gov.uk)</a:t>
            </a:r>
            <a:endParaRPr lang="en-GB" dirty="0">
              <a:hlinkClick r:id="rId4"/>
            </a:endParaRPr>
          </a:p>
          <a:p>
            <a:endParaRPr lang="en-GB" dirty="0">
              <a:hlinkClick r:id="rId4"/>
            </a:endParaRPr>
          </a:p>
          <a:p>
            <a:r>
              <a:rPr lang="en-GB" dirty="0">
                <a:hlinkClick r:id="rId4"/>
              </a:rPr>
              <a:t>Clinical manifestations, risk factors, and maternal and perinatal outcomes of coronavirus disease 2019 in pregnancy: living systematic review and meta-analysis - PubMed (nih.gov)</a:t>
            </a:r>
            <a:endParaRPr lang="en-GB" dirty="0"/>
          </a:p>
          <a:p>
            <a:endParaRPr lang="en-GB" dirty="0"/>
          </a:p>
          <a:p>
            <a:r>
              <a:rPr lang="en-GB" dirty="0">
                <a:hlinkClick r:id="rId5"/>
              </a:rPr>
              <a:t>Obstetric interventions and pregnancy outcomes during the COVID-19 pandemic in England: A nationwide cohort study | PLOS Medicine</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17</a:t>
            </a:fld>
            <a:endParaRPr lang="en-GB"/>
          </a:p>
        </p:txBody>
      </p:sp>
    </p:spTree>
    <p:extLst>
      <p:ext uri="{BB962C8B-B14F-4D97-AF65-F5344CB8AC3E}">
        <p14:creationId xmlns:p14="http://schemas.microsoft.com/office/powerpoint/2010/main" val="2902296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u="sng" dirty="0">
                <a:solidFill>
                  <a:srgbClr val="0563C1"/>
                </a:solidFill>
                <a:effectLst/>
                <a:latin typeface="+mn-lt"/>
                <a:ea typeface="Calibri" panose="020F0502020204030204" pitchFamily="34" charset="0"/>
                <a:cs typeface="Times New Roman" panose="02020603050405020304" pitchFamily="18" charset="0"/>
                <a:hlinkClick r:id="rId3"/>
              </a:rPr>
              <a:t>Up to one in three people who have had COVID-19 report long COVID symptoms | NIHR</a:t>
            </a:r>
            <a:r>
              <a:rPr lang="en-GB" sz="1200" dirty="0">
                <a:effectLst/>
                <a:latin typeface="+mn-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UKHSA review shows vaccinated less likely to have long COVID than unvaccinated - GOV.UK (www.gov.uk)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18</a:t>
            </a:fld>
            <a:endParaRPr lang="en-GB"/>
          </a:p>
        </p:txBody>
      </p:sp>
    </p:spTree>
    <p:extLst>
      <p:ext uri="{BB962C8B-B14F-4D97-AF65-F5344CB8AC3E}">
        <p14:creationId xmlns:p14="http://schemas.microsoft.com/office/powerpoint/2010/main" val="1450485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Long-term effects of coronavirus (long COVID) - NHS (www.nhs.uk)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19</a:t>
            </a:fld>
            <a:endParaRPr lang="en-GB"/>
          </a:p>
        </p:txBody>
      </p:sp>
    </p:spTree>
    <p:extLst>
      <p:ext uri="{BB962C8B-B14F-4D97-AF65-F5344CB8AC3E}">
        <p14:creationId xmlns:p14="http://schemas.microsoft.com/office/powerpoint/2010/main" val="2661103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In the UK, the </a:t>
            </a:r>
            <a:r>
              <a:rPr lang="en-GB" sz="1200" b="0" i="0" kern="1200" dirty="0">
                <a:solidFill>
                  <a:schemeClr val="tx1"/>
                </a:solidFill>
                <a:effectLst/>
                <a:latin typeface="+mn-lt"/>
                <a:ea typeface="+mn-ea"/>
                <a:cs typeface="+mn-cs"/>
              </a:rPr>
              <a:t>Medicines and Healthcare products Regulatory Agency (MHRA) is responsible for independent regulatory oversight of vaccine manufacture. </a:t>
            </a:r>
            <a:endParaRPr lang="en-GB"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Reported adverse reactions are thoroughly investigated and the MHRA work with their international equivalent agencies to rapidly share safety data and reports.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Further information on COVID-19 vaccine development can be found at: </a:t>
            </a:r>
            <a:r>
              <a:rPr lang="en-GB" dirty="0">
                <a:hlinkClick r:id="rId3"/>
              </a:rPr>
              <a:t>NHSE </a:t>
            </a:r>
            <a:r>
              <a:rPr lang="en-GB" dirty="0" err="1">
                <a:hlinkClick r:id="rId3"/>
              </a:rPr>
              <a:t>elfh</a:t>
            </a:r>
            <a:r>
              <a:rPr lang="en-GB" dirty="0">
                <a:hlinkClick r:id="rId3"/>
              </a:rPr>
              <a:t> Hub (e-lfh.org.uk)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20</a:t>
            </a:fld>
            <a:endParaRPr lang="en-GB"/>
          </a:p>
        </p:txBody>
      </p:sp>
    </p:spTree>
    <p:extLst>
      <p:ext uri="{BB962C8B-B14F-4D97-AF65-F5344CB8AC3E}">
        <p14:creationId xmlns:p14="http://schemas.microsoft.com/office/powerpoint/2010/main" val="2113082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4000811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Post marketing vaccine safety monitoring - </a:t>
            </a:r>
            <a:r>
              <a:rPr lang="en-GB" sz="1200" b="0" i="0" u="none" strike="noStrike" kern="1200" baseline="0" dirty="0">
                <a:solidFill>
                  <a:schemeClr val="tx1"/>
                </a:solidFill>
                <a:effectLst/>
                <a:latin typeface="+mn-lt"/>
                <a:ea typeface="+mn-ea"/>
                <a:cs typeface="+mn-cs"/>
              </a:rPr>
              <a:t>o</a:t>
            </a:r>
            <a:r>
              <a:rPr lang="en-GB" sz="1200" b="0" i="0" kern="1200" dirty="0">
                <a:solidFill>
                  <a:schemeClr val="tx1"/>
                </a:solidFill>
                <a:effectLst/>
                <a:latin typeface="+mn-lt"/>
                <a:ea typeface="+mn-ea"/>
                <a:cs typeface="+mn-cs"/>
              </a:rPr>
              <a:t>nce vaccines are authorised and in use, the MHRA continually monitors their safety to ensure that the benefits of the vaccine continue to outweigh any risks. </a:t>
            </a:r>
            <a:endParaRPr lang="en-GB"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AstraZeneca COVID-19 vaccine (</a:t>
            </a:r>
            <a:r>
              <a:rPr lang="en-GB" sz="1200" b="0" i="0" u="none" strike="noStrike" kern="1200" baseline="0" dirty="0" err="1">
                <a:solidFill>
                  <a:schemeClr val="tx1"/>
                </a:solidFill>
                <a:latin typeface="+mn-lt"/>
                <a:ea typeface="+mn-ea"/>
                <a:cs typeface="+mn-cs"/>
              </a:rPr>
              <a:t>Vaxzevria</a:t>
            </a:r>
            <a:r>
              <a:rPr lang="en-GB" sz="1200" b="0" i="0" u="none" strike="noStrike" kern="1200" baseline="0" dirty="0">
                <a:solidFill>
                  <a:schemeClr val="tx1"/>
                </a:solidFill>
                <a:latin typeface="+mn-lt"/>
                <a:ea typeface="+mn-ea"/>
                <a:cs typeface="+mn-cs"/>
              </a:rPr>
              <a:t>®) was used extensively during the primary vaccination campaign but was not routinely used as a booster and is no longer available in the UK. </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21</a:t>
            </a:fld>
            <a:endParaRPr lang="en-GB"/>
          </a:p>
        </p:txBody>
      </p:sp>
    </p:spTree>
    <p:extLst>
      <p:ext uri="{BB962C8B-B14F-4D97-AF65-F5344CB8AC3E}">
        <p14:creationId xmlns:p14="http://schemas.microsoft.com/office/powerpoint/2010/main" val="720159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The COVID-19 vaccination programme in England was estimated to have prevented over 24.4 million infections and 127,500 deaths in the UK up to 24 September 2021. Estimates also indicated that the vaccination programme had prevented over 261,500 hospitalisations in those aged 45 years and over in England.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Several studies of vaccine effectiveness have been conducted in the UK which indicated that 2 doses of vaccine were between 65% and 95% effective at preventing symptomatic disease with COVID-19 with the Delta variant, with higher levels of protection against severe disease including hospitalisation and death.</a:t>
            </a:r>
            <a:endParaRPr lang="en-GB"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Monitoring reports of the effectiveness of COVID-19 vaccination - GOV.UK (www.gov.uk)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22</a:t>
            </a:fld>
            <a:endParaRPr lang="en-GB"/>
          </a:p>
        </p:txBody>
      </p:sp>
    </p:spTree>
    <p:extLst>
      <p:ext uri="{BB962C8B-B14F-4D97-AF65-F5344CB8AC3E}">
        <p14:creationId xmlns:p14="http://schemas.microsoft.com/office/powerpoint/2010/main" val="2794608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NHSE </a:t>
            </a:r>
            <a:r>
              <a:rPr lang="en-GB" dirty="0" err="1">
                <a:hlinkClick r:id="rId3"/>
              </a:rPr>
              <a:t>elfh</a:t>
            </a:r>
            <a:r>
              <a:rPr lang="en-GB" dirty="0">
                <a:hlinkClick r:id="rId3"/>
              </a:rPr>
              <a:t> Hub (e-lfh.org.uk)</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23</a:t>
            </a:fld>
            <a:endParaRPr lang="en-GB"/>
          </a:p>
        </p:txBody>
      </p:sp>
    </p:spTree>
    <p:extLst>
      <p:ext uri="{BB962C8B-B14F-4D97-AF65-F5344CB8AC3E}">
        <p14:creationId xmlns:p14="http://schemas.microsoft.com/office/powerpoint/2010/main" val="3509003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*During the Autumn 2024 campaign, the </a:t>
            </a:r>
            <a:r>
              <a:rPr lang="en-GB" sz="1200" kern="1200" dirty="0" err="1">
                <a:solidFill>
                  <a:schemeClr val="tx1"/>
                </a:solidFill>
                <a:effectLst/>
                <a:latin typeface="+mn-lt"/>
                <a:ea typeface="+mn-ea"/>
                <a:cs typeface="+mn-cs"/>
              </a:rPr>
              <a:t>Spikevax</a:t>
            </a:r>
            <a:r>
              <a:rPr lang="en-GB" sz="1200" kern="1200" dirty="0">
                <a:solidFill>
                  <a:schemeClr val="tx1"/>
                </a:solidFill>
                <a:effectLst/>
                <a:latin typeface="+mn-lt"/>
                <a:ea typeface="+mn-ea"/>
                <a:cs typeface="+mn-cs"/>
              </a:rPr>
              <a:t> JN.1  vaccine will be available for eligible individuals aged 18 years and over. </a:t>
            </a:r>
            <a:endParaRPr lang="en-GB" b="0"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24</a:t>
            </a:fld>
            <a:endParaRPr lang="en-GB"/>
          </a:p>
        </p:txBody>
      </p:sp>
    </p:spTree>
    <p:extLst>
      <p:ext uri="{BB962C8B-B14F-4D97-AF65-F5344CB8AC3E}">
        <p14:creationId xmlns:p14="http://schemas.microsoft.com/office/powerpoint/2010/main" val="1965203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25</a:t>
            </a:fld>
            <a:endParaRPr lang="en-GB"/>
          </a:p>
        </p:txBody>
      </p:sp>
    </p:spTree>
    <p:extLst>
      <p:ext uri="{BB962C8B-B14F-4D97-AF65-F5344CB8AC3E}">
        <p14:creationId xmlns:p14="http://schemas.microsoft.com/office/powerpoint/2010/main" val="1818425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27</a:t>
            </a:fld>
            <a:endParaRPr lang="en-GB"/>
          </a:p>
        </p:txBody>
      </p:sp>
    </p:spTree>
    <p:extLst>
      <p:ext uri="{BB962C8B-B14F-4D97-AF65-F5344CB8AC3E}">
        <p14:creationId xmlns:p14="http://schemas.microsoft.com/office/powerpoint/2010/main" val="2718180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28</a:t>
            </a:fld>
            <a:endParaRPr lang="en-GB"/>
          </a:p>
        </p:txBody>
      </p:sp>
    </p:spTree>
    <p:extLst>
      <p:ext uri="{BB962C8B-B14F-4D97-AF65-F5344CB8AC3E}">
        <p14:creationId xmlns:p14="http://schemas.microsoft.com/office/powerpoint/2010/main" val="1777879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COVID-19 </a:t>
            </a:r>
            <a:r>
              <a:rPr lang="en-GB" dirty="0" err="1">
                <a:hlinkClick r:id="rId3"/>
              </a:rPr>
              <a:t>greenbook</a:t>
            </a:r>
            <a:r>
              <a:rPr lang="en-GB" dirty="0">
                <a:hlinkClick r:id="rId3"/>
              </a:rPr>
              <a:t> chapter 14a (publishing.service.gov.uk)</a:t>
            </a:r>
            <a:endParaRPr lang="en-GB" dirty="0"/>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29</a:t>
            </a:fld>
            <a:endParaRPr lang="en-GB"/>
          </a:p>
        </p:txBody>
      </p:sp>
    </p:spTree>
    <p:extLst>
      <p:ext uri="{BB962C8B-B14F-4D97-AF65-F5344CB8AC3E}">
        <p14:creationId xmlns:p14="http://schemas.microsoft.com/office/powerpoint/2010/main" val="3032744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30</a:t>
            </a:fld>
            <a:endParaRPr lang="en-GB"/>
          </a:p>
        </p:txBody>
      </p:sp>
    </p:spTree>
    <p:extLst>
      <p:ext uri="{BB962C8B-B14F-4D97-AF65-F5344CB8AC3E}">
        <p14:creationId xmlns:p14="http://schemas.microsoft.com/office/powerpoint/2010/main" val="269430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32</a:t>
            </a:fld>
            <a:endParaRPr lang="en-GB"/>
          </a:p>
        </p:txBody>
      </p:sp>
    </p:spTree>
    <p:extLst>
      <p:ext uri="{BB962C8B-B14F-4D97-AF65-F5344CB8AC3E}">
        <p14:creationId xmlns:p14="http://schemas.microsoft.com/office/powerpoint/2010/main" val="269208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a:t>
            </a:fld>
            <a:endParaRPr lang="en-GB"/>
          </a:p>
        </p:txBody>
      </p:sp>
    </p:spTree>
    <p:extLst>
      <p:ext uri="{BB962C8B-B14F-4D97-AF65-F5344CB8AC3E}">
        <p14:creationId xmlns:p14="http://schemas.microsoft.com/office/powerpoint/2010/main" val="1990246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Lazarus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2021 The safety and immunogenicity of concomitant administration of COVID-19 vaccines (ChAdOx1 or BNT161b2) with seasonal influenza vaccines in adults: a phase IV, multicentre randomised controlled trial with blinding (</a:t>
            </a:r>
            <a:r>
              <a:rPr lang="en-GB" sz="1200" b="0" i="0" u="none" strike="noStrike" kern="1200" baseline="0" dirty="0" err="1">
                <a:solidFill>
                  <a:schemeClr val="tx1"/>
                </a:solidFill>
                <a:latin typeface="+mn-lt"/>
                <a:ea typeface="+mn-ea"/>
                <a:cs typeface="+mn-cs"/>
              </a:rPr>
              <a:t>ComFluCOV</a:t>
            </a:r>
            <a:r>
              <a:rPr lang="en-GB" sz="1200" b="0" i="0" u="none" strike="noStrike" kern="1200" baseline="0" dirty="0">
                <a:solidFill>
                  <a:schemeClr val="tx1"/>
                </a:solidFill>
                <a:latin typeface="+mn-lt"/>
                <a:ea typeface="+mn-ea"/>
                <a:cs typeface="+mn-cs"/>
              </a:rPr>
              <a:t>). </a:t>
            </a:r>
            <a:r>
              <a:rPr lang="en-GB" sz="1200" b="0" i="0" u="sng" strike="noStrike" kern="1200" baseline="0" dirty="0">
                <a:solidFill>
                  <a:schemeClr val="tx1"/>
                </a:solidFill>
                <a:latin typeface="+mn-lt"/>
                <a:ea typeface="+mn-ea"/>
                <a:cs typeface="+mn-cs"/>
              </a:rPr>
              <a:t>https://papers.ssrn.com/sol3/papers. </a:t>
            </a:r>
            <a:r>
              <a:rPr lang="en-GB" sz="1200" b="0" i="0" u="sng" strike="noStrike" kern="1200" baseline="0" dirty="0" err="1">
                <a:solidFill>
                  <a:schemeClr val="tx1"/>
                </a:solidFill>
                <a:latin typeface="+mn-lt"/>
                <a:ea typeface="+mn-ea"/>
                <a:cs typeface="+mn-cs"/>
              </a:rPr>
              <a:t>cfm?abstract_id</a:t>
            </a:r>
            <a:r>
              <a:rPr lang="en-GB" sz="1200" b="0" i="0" u="sng" strike="noStrike" kern="1200" baseline="0" dirty="0">
                <a:solidFill>
                  <a:schemeClr val="tx1"/>
                </a:solidFill>
                <a:latin typeface="+mn-lt"/>
                <a:ea typeface="+mn-ea"/>
                <a:cs typeface="+mn-cs"/>
              </a:rPr>
              <a:t>=3931758 </a:t>
            </a:r>
            <a:r>
              <a:rPr lang="en-GB"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t>Naficy</a:t>
            </a:r>
            <a:r>
              <a:rPr lang="en-GB" sz="1200" dirty="0"/>
              <a:t> </a:t>
            </a:r>
            <a:r>
              <a:rPr lang="en-GB" sz="1200" b="0" i="0" u="none" strike="noStrike" kern="1200" baseline="0" dirty="0">
                <a:solidFill>
                  <a:schemeClr val="tx1"/>
                </a:solidFill>
                <a:latin typeface="+mn-lt"/>
                <a:ea typeface="+mn-ea"/>
                <a:cs typeface="+mn-cs"/>
              </a:rPr>
              <a:t>A, </a:t>
            </a:r>
            <a:r>
              <a:rPr lang="en-GB" sz="1200" b="0" i="0" u="none" strike="noStrike" kern="1200" baseline="0" dirty="0" err="1">
                <a:solidFill>
                  <a:schemeClr val="tx1"/>
                </a:solidFill>
                <a:latin typeface="+mn-lt"/>
                <a:ea typeface="+mn-ea"/>
                <a:cs typeface="+mn-cs"/>
              </a:rPr>
              <a:t>Pirrotta</a:t>
            </a:r>
            <a:r>
              <a:rPr lang="en-GB" sz="1200" b="0" i="0" u="none" strike="noStrike" kern="1200" baseline="0" dirty="0">
                <a:solidFill>
                  <a:schemeClr val="tx1"/>
                </a:solidFill>
                <a:latin typeface="+mn-lt"/>
                <a:ea typeface="+mn-ea"/>
                <a:cs typeface="+mn-cs"/>
              </a:rPr>
              <a:t> P, </a:t>
            </a:r>
            <a:r>
              <a:rPr lang="en-GB" sz="1200" b="0" i="0" u="none" strike="noStrike" kern="1200" baseline="0" dirty="0" err="1">
                <a:solidFill>
                  <a:schemeClr val="tx1"/>
                </a:solidFill>
                <a:latin typeface="+mn-lt"/>
                <a:ea typeface="+mn-ea"/>
                <a:cs typeface="+mn-cs"/>
              </a:rPr>
              <a:t>Kuxhausen</a:t>
            </a:r>
            <a:r>
              <a:rPr lang="en-GB" sz="1200" b="0" i="0" u="none" strike="noStrike" kern="1200" baseline="0" dirty="0">
                <a:solidFill>
                  <a:schemeClr val="tx1"/>
                </a:solidFill>
                <a:latin typeface="+mn-lt"/>
                <a:ea typeface="+mn-ea"/>
                <a:cs typeface="+mn-cs"/>
              </a:rPr>
              <a:t> A et al. No safety concerns observed when the adjuvanted recombinant zoster vaccine (RZV) and the COVID-19 mRNA-1273 booster were co-administered in ≥50-year-olds. International Society for Infectious Diseases (ISID) Congress, 17–20 November 2022, Kuala Lumpur, Malaysia. </a:t>
            </a:r>
          </a:p>
        </p:txBody>
      </p:sp>
      <p:sp>
        <p:nvSpPr>
          <p:cNvPr id="4" name="Slide Number Placeholder 3"/>
          <p:cNvSpPr>
            <a:spLocks noGrp="1"/>
          </p:cNvSpPr>
          <p:nvPr>
            <p:ph type="sldNum" sz="quarter" idx="5"/>
          </p:nvPr>
        </p:nvSpPr>
        <p:spPr/>
        <p:txBody>
          <a:bodyPr/>
          <a:lstStyle/>
          <a:p>
            <a:fld id="{AB5E6CED-5492-4614-9686-C1FE80B7C7AF}" type="slidenum">
              <a:rPr lang="en-GB" smtClean="0"/>
              <a:t>33</a:t>
            </a:fld>
            <a:endParaRPr lang="en-GB"/>
          </a:p>
        </p:txBody>
      </p:sp>
    </p:spTree>
    <p:extLst>
      <p:ext uri="{BB962C8B-B14F-4D97-AF65-F5344CB8AC3E}">
        <p14:creationId xmlns:p14="http://schemas.microsoft.com/office/powerpoint/2010/main" val="2011245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Royal College of Obstetricians and Gynaecologists (RCOG) have developed a range of information for healthcare professionals and pregnant women about COVID-19 vaccination: </a:t>
            </a:r>
            <a:r>
              <a:rPr lang="en-GB" dirty="0">
                <a:hlinkClick r:id="rId3"/>
              </a:rPr>
              <a:t>Vaccination | RCOG</a:t>
            </a: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34</a:t>
            </a:fld>
            <a:endParaRPr lang="en-GB"/>
          </a:p>
        </p:txBody>
      </p:sp>
    </p:spTree>
    <p:extLst>
      <p:ext uri="{BB962C8B-B14F-4D97-AF65-F5344CB8AC3E}">
        <p14:creationId xmlns:p14="http://schemas.microsoft.com/office/powerpoint/2010/main" val="1187034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Golan Y, </a:t>
            </a:r>
            <a:r>
              <a:rPr lang="en-GB" dirty="0" err="1"/>
              <a:t>Prahl</a:t>
            </a:r>
            <a:r>
              <a:rPr lang="en-GB" dirty="0"/>
              <a:t> M, Cassidy A, Lin C et al (2021) COVID-19 mRNA vaccine is not detected in human milk 8</a:t>
            </a:r>
            <a:r>
              <a:rPr lang="en-GB" baseline="30000" dirty="0"/>
              <a:t>th</a:t>
            </a:r>
            <a:r>
              <a:rPr lang="en-GB" dirty="0"/>
              <a:t> March 2021 </a:t>
            </a:r>
            <a:r>
              <a:rPr lang="en-GB" dirty="0">
                <a:hlinkClick r:id="rId3"/>
              </a:rPr>
              <a:t>https://www.medrxiv.org/content/10.1101/2021.03.05.21252998v1</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Juncker H, </a:t>
            </a:r>
            <a:r>
              <a:rPr lang="en-GB" dirty="0" err="1"/>
              <a:t>Mulleners</a:t>
            </a:r>
            <a:r>
              <a:rPr lang="en-GB" dirty="0"/>
              <a:t> S, van Gils M et al (2021) The Levels of SARS- CoV-2 Specific Antibodies in Human Milk Following Vaccination, JHL 27</a:t>
            </a:r>
            <a:r>
              <a:rPr lang="en-GB" baseline="30000" dirty="0"/>
              <a:t>th</a:t>
            </a:r>
            <a:r>
              <a:rPr lang="en-GB" dirty="0"/>
              <a:t> June 2021 DOI: </a:t>
            </a:r>
            <a:r>
              <a:rPr lang="en-GB" dirty="0">
                <a:hlinkClick r:id="rId4"/>
              </a:rPr>
              <a:t>https://doi.org/10.1177/08903344211027112</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35</a:t>
            </a:fld>
            <a:endParaRPr lang="en-GB"/>
          </a:p>
        </p:txBody>
      </p:sp>
    </p:spTree>
    <p:extLst>
      <p:ext uri="{BB962C8B-B14F-4D97-AF65-F5344CB8AC3E}">
        <p14:creationId xmlns:p14="http://schemas.microsoft.com/office/powerpoint/2010/main" val="264657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
            </a:r>
            <a:r>
              <a:rPr lang="en-GB" dirty="0"/>
              <a:t>if a decision is made to administer the same vaccine, then this should be done under medical supervision in the hospital setting.</a:t>
            </a: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Anaphylaxis can be a rare risk of most vaccines and it is important that health professionals are vigilant in watching for the early signs and initiate prompt treatment.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vast majority of people will not be at risk of anaphylaxis after being administered the COVID-19 vaccines. </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36</a:t>
            </a:fld>
            <a:endParaRPr lang="en-GB"/>
          </a:p>
        </p:txBody>
      </p:sp>
    </p:spTree>
    <p:extLst>
      <p:ext uri="{BB962C8B-B14F-4D97-AF65-F5344CB8AC3E}">
        <p14:creationId xmlns:p14="http://schemas.microsoft.com/office/powerpoint/2010/main" val="15557287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Following COVID-19 vaccine administration, individuals should be observed for any immediate reactions whilst they are receiving any verbal post vaccination information and exiting the centre. </a:t>
            </a:r>
            <a:endParaRPr lang="en-GB" dirty="0">
              <a:hlinkClick r:id="rId3"/>
            </a:endParaRPr>
          </a:p>
          <a:p>
            <a:endParaRPr lang="en-GB" dirty="0">
              <a:hlinkClick r:id="rId3"/>
            </a:endParaRPr>
          </a:p>
          <a:p>
            <a:r>
              <a:rPr lang="en-GB" dirty="0">
                <a:hlinkClick r:id="rId3"/>
              </a:rPr>
              <a:t>Suspension of the 15-minute wait for vaccination with mRNA vaccine for COVID-19: UK CMOs' opinion - GOV.UK (www.gov.uk)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37</a:t>
            </a:fld>
            <a:endParaRPr lang="en-GB"/>
          </a:p>
        </p:txBody>
      </p:sp>
    </p:spTree>
    <p:extLst>
      <p:ext uri="{BB962C8B-B14F-4D97-AF65-F5344CB8AC3E}">
        <p14:creationId xmlns:p14="http://schemas.microsoft.com/office/powerpoint/2010/main" val="3972905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38</a:t>
            </a:fld>
            <a:endParaRPr lang="en-GB"/>
          </a:p>
        </p:txBody>
      </p:sp>
    </p:spTree>
    <p:extLst>
      <p:ext uri="{BB962C8B-B14F-4D97-AF65-F5344CB8AC3E}">
        <p14:creationId xmlns:p14="http://schemas.microsoft.com/office/powerpoint/2010/main" val="10823886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dirty="0"/>
              <a:t>Myocarditis is inflammation of the heart muscle.</a:t>
            </a:r>
          </a:p>
          <a:p>
            <a:pPr marL="0" indent="0"/>
            <a:r>
              <a:rPr lang="en-GB" dirty="0"/>
              <a:t>Pericarditis is inflammation of the protective thin saclike membrane around the heart (pericardium).</a:t>
            </a:r>
          </a:p>
          <a:p>
            <a:pPr marL="0" indent="0"/>
            <a:endParaRPr lang="en-GB" dirty="0"/>
          </a:p>
          <a:p>
            <a:pPr marL="0" indent="0"/>
            <a:r>
              <a:rPr lang="en-GB" sz="1200" b="0" i="0" u="sng" strike="noStrike" kern="1200" baseline="0" dirty="0">
                <a:solidFill>
                  <a:schemeClr val="tx1"/>
                </a:solidFill>
                <a:latin typeface="+mn-lt"/>
                <a:ea typeface="+mn-ea"/>
                <a:cs typeface="+mn-cs"/>
              </a:rPr>
              <a:t>https://www.gov.uk/government/publications/myocarditis-and-pericarditis-after-covid-19-vaccination/myocarditis-and-pericarditis-after-covid-19-vaccination-guidance-for-healthcare-professionals</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39</a:t>
            </a:fld>
            <a:endParaRPr lang="en-GB"/>
          </a:p>
        </p:txBody>
      </p:sp>
    </p:spTree>
    <p:extLst>
      <p:ext uri="{BB962C8B-B14F-4D97-AF65-F5344CB8AC3E}">
        <p14:creationId xmlns:p14="http://schemas.microsoft.com/office/powerpoint/2010/main" val="20373639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40</a:t>
            </a:fld>
            <a:endParaRPr lang="en-GB"/>
          </a:p>
        </p:txBody>
      </p:sp>
    </p:spTree>
    <p:extLst>
      <p:ext uri="{BB962C8B-B14F-4D97-AF65-F5344CB8AC3E}">
        <p14:creationId xmlns:p14="http://schemas.microsoft.com/office/powerpoint/2010/main" val="15194931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41</a:t>
            </a:fld>
            <a:endParaRPr lang="en-GB"/>
          </a:p>
        </p:txBody>
      </p:sp>
    </p:spTree>
    <p:extLst>
      <p:ext uri="{BB962C8B-B14F-4D97-AF65-F5344CB8AC3E}">
        <p14:creationId xmlns:p14="http://schemas.microsoft.com/office/powerpoint/2010/main" val="28550672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British Society for Haematology https://b-s-h.org.uk/about-us/news/covid-19-updates/</a:t>
            </a:r>
          </a:p>
        </p:txBody>
      </p:sp>
      <p:sp>
        <p:nvSpPr>
          <p:cNvPr id="4" name="Slide Number Placeholder 3"/>
          <p:cNvSpPr>
            <a:spLocks noGrp="1"/>
          </p:cNvSpPr>
          <p:nvPr>
            <p:ph type="sldNum" sz="quarter" idx="10"/>
          </p:nvPr>
        </p:nvSpPr>
        <p:spPr/>
        <p:txBody>
          <a:bodyPr/>
          <a:lstStyle/>
          <a:p>
            <a:fld id="{AB5E6CED-5492-4614-9686-C1FE80B7C7AF}" type="slidenum">
              <a:rPr lang="en-GB" smtClean="0"/>
              <a:t>42</a:t>
            </a:fld>
            <a:endParaRPr lang="en-GB"/>
          </a:p>
        </p:txBody>
      </p:sp>
    </p:spTree>
    <p:extLst>
      <p:ext uri="{BB962C8B-B14F-4D97-AF65-F5344CB8AC3E}">
        <p14:creationId xmlns:p14="http://schemas.microsoft.com/office/powerpoint/2010/main" val="3877010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hlinkClick r:id="rId3"/>
              </a:rPr>
              <a:t>COVID-19: vaccinator competency assessment tool - GOV.UK (www.gov.uk)</a:t>
            </a:r>
            <a:endParaRPr lang="en-GB" dirty="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200"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a:t>
            </a:fld>
            <a:endParaRPr lang="en-GB"/>
          </a:p>
        </p:txBody>
      </p:sp>
    </p:spTree>
    <p:extLst>
      <p:ext uri="{BB962C8B-B14F-4D97-AF65-F5344CB8AC3E}">
        <p14:creationId xmlns:p14="http://schemas.microsoft.com/office/powerpoint/2010/main" val="18103586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Coronavirus vaccine - summary of Yellow Card reporting - GOV.UK (www.gov.uk)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43</a:t>
            </a:fld>
            <a:endParaRPr lang="en-GB"/>
          </a:p>
        </p:txBody>
      </p:sp>
    </p:spTree>
    <p:extLst>
      <p:ext uri="{BB962C8B-B14F-4D97-AF65-F5344CB8AC3E}">
        <p14:creationId xmlns:p14="http://schemas.microsoft.com/office/powerpoint/2010/main" val="27672737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45</a:t>
            </a:fld>
            <a:endParaRPr lang="en-GB"/>
          </a:p>
        </p:txBody>
      </p:sp>
    </p:spTree>
    <p:extLst>
      <p:ext uri="{BB962C8B-B14F-4D97-AF65-F5344CB8AC3E}">
        <p14:creationId xmlns:p14="http://schemas.microsoft.com/office/powerpoint/2010/main" val="14544811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Full details on COVID-19 vaccination eligibility criteria, with detail on the at-risk conditions, are included in the Green Book COVID-19 chapter. </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35559314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https://www.gov.uk/government/statistics/vivaldi-1-coronavirus-covid-19-care-homes-study-report</a:t>
            </a:r>
          </a:p>
          <a:p>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47</a:t>
            </a:fld>
            <a:endParaRPr lang="en-GB">
              <a:solidFill>
                <a:prstClr val="black"/>
              </a:solidFill>
            </a:endParaRPr>
          </a:p>
        </p:txBody>
      </p:sp>
    </p:spTree>
    <p:extLst>
      <p:ext uri="{BB962C8B-B14F-4D97-AF65-F5344CB8AC3E}">
        <p14:creationId xmlns:p14="http://schemas.microsoft.com/office/powerpoint/2010/main" val="21684587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Those over the age of 65 years have by far the highest risk, and the risk increases steeply with age.</a:t>
            </a:r>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48</a:t>
            </a:fld>
            <a:endParaRPr lang="en-GB">
              <a:solidFill>
                <a:prstClr val="black"/>
              </a:solidFill>
            </a:endParaRPr>
          </a:p>
        </p:txBody>
      </p:sp>
    </p:spTree>
    <p:extLst>
      <p:ext uri="{BB962C8B-B14F-4D97-AF65-F5344CB8AC3E}">
        <p14:creationId xmlns:p14="http://schemas.microsoft.com/office/powerpoint/2010/main" val="6576152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t>*1 </a:t>
            </a:r>
            <a:r>
              <a:rPr lang="en-GB" dirty="0"/>
              <a:t>Poorly controlled asthma is defined as: - ≥2 courses of oral corticosteroids in the preceding 24 months OR - on maintenance oral corticosteroids OR - ≥1 hospital admission for asthma in the preceding 24 months.</a:t>
            </a:r>
          </a:p>
          <a:p>
            <a:endParaRPr lang="en-GB" dirty="0"/>
          </a:p>
          <a:p>
            <a:pPr>
              <a:lnSpc>
                <a:spcPct val="100000"/>
              </a:lnSpc>
              <a:spcAft>
                <a:spcPts val="300"/>
              </a:spcAft>
            </a:pPr>
            <a:r>
              <a:rPr lang="en-GB" sz="1200" dirty="0"/>
              <a:t>As well as age, other risk factors have been identified that place individuals at risk of serious disease or death from COVID-19. These include groups with certain underlying health conditions, as detailed in table 3 of the Green Book, chapter 14a. </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49</a:t>
            </a:fld>
            <a:endParaRPr lang="en-GB"/>
          </a:p>
        </p:txBody>
      </p:sp>
    </p:spTree>
    <p:extLst>
      <p:ext uri="{BB962C8B-B14F-4D97-AF65-F5344CB8AC3E}">
        <p14:creationId xmlns:p14="http://schemas.microsoft.com/office/powerpoint/2010/main" val="11678897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 list of</a:t>
            </a:r>
            <a:r>
              <a:rPr lang="en-GB" b="1"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eligible clinical risk groups </a:t>
            </a:r>
            <a:r>
              <a:rPr lang="en-GB"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is not exhaustive, and the healthcare</a:t>
            </a:r>
            <a:r>
              <a:rPr lang="en-GB" b="1"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practitioners should apply clinical judgement to take into account the risk of COVID-19 exacerbating any underlying disease that a patient may have, as well as the risk of serious illness from </a:t>
            </a:r>
            <a:r>
              <a:rPr lang="en-GB" b="1" dirty="0"/>
              <a:t>COVID-19 </a:t>
            </a:r>
            <a:r>
              <a:rPr lang="en-GB"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itself. COVID-19 vaccine should be offered in such cases even if the individual is not in one of the specified clinical risk groups. </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51</a:t>
            </a:fld>
            <a:endParaRPr lang="en-GB"/>
          </a:p>
        </p:txBody>
      </p:sp>
    </p:spTree>
    <p:extLst>
      <p:ext uri="{BB962C8B-B14F-4D97-AF65-F5344CB8AC3E}">
        <p14:creationId xmlns:p14="http://schemas.microsoft.com/office/powerpoint/2010/main" val="27470756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https://www.gov.uk/government/news/pregnant-women-urged-to-come-forward-for-covid-19-vaccination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u="sng" kern="1200" dirty="0">
                <a:solidFill>
                  <a:schemeClr val="tx1"/>
                </a:solidFill>
                <a:effectLst/>
                <a:latin typeface="+mn-lt"/>
                <a:ea typeface="+mn-ea"/>
                <a:cs typeface="+mn-cs"/>
                <a:hlinkClick r:id="rId3"/>
              </a:rPr>
              <a:t>https://assets.publishing.service.gov.uk/government/uploads/system/uploads/attachment_data/file/1036047/Vaccine_surveillance_report_-_week_47.pdf</a:t>
            </a:r>
            <a:r>
              <a:rPr lang="en-GB" sz="1200" kern="1200" dirty="0">
                <a:solidFill>
                  <a:schemeClr val="tx1"/>
                </a:solidFill>
                <a:effectLst/>
                <a:latin typeface="+mn-lt"/>
                <a:ea typeface="+mn-ea"/>
                <a:cs typeface="+mn-cs"/>
              </a:rPr>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5E6CED-5492-4614-9686-C1FE80B7C7AF}" type="slidenum">
              <a:rPr lang="en-GB" smtClean="0"/>
              <a:t>52</a:t>
            </a:fld>
            <a:endParaRPr lang="en-GB"/>
          </a:p>
        </p:txBody>
      </p:sp>
    </p:spTree>
    <p:extLst>
      <p:ext uri="{BB962C8B-B14F-4D97-AF65-F5344CB8AC3E}">
        <p14:creationId xmlns:p14="http://schemas.microsoft.com/office/powerpoint/2010/main" val="33941510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53</a:t>
            </a:fld>
            <a:endParaRPr lang="en-GB"/>
          </a:p>
        </p:txBody>
      </p:sp>
    </p:spTree>
    <p:extLst>
      <p:ext uri="{BB962C8B-B14F-4D97-AF65-F5344CB8AC3E}">
        <p14:creationId xmlns:p14="http://schemas.microsoft.com/office/powerpoint/2010/main" val="17214800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54</a:t>
            </a:fld>
            <a:endParaRPr lang="en-GB"/>
          </a:p>
        </p:txBody>
      </p:sp>
    </p:spTree>
    <p:extLst>
      <p:ext uri="{BB962C8B-B14F-4D97-AF65-F5344CB8AC3E}">
        <p14:creationId xmlns:p14="http://schemas.microsoft.com/office/powerpoint/2010/main" val="3822436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NHSE </a:t>
            </a:r>
            <a:r>
              <a:rPr lang="en-GB" dirty="0" err="1">
                <a:hlinkClick r:id="rId3"/>
              </a:rPr>
              <a:t>elfh</a:t>
            </a:r>
            <a:r>
              <a:rPr lang="en-GB" dirty="0">
                <a:hlinkClick r:id="rId3"/>
              </a:rPr>
              <a:t> Hub (e-lfh.org.uk)</a:t>
            </a: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7854868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https://www.nature.com/articles/s41586-020-2521-4.pdf</a:t>
            </a:r>
          </a:p>
          <a:p>
            <a:r>
              <a:rPr lang="en-GB" sz="1200" b="0" i="0" u="none" strike="noStrike" kern="1200" baseline="0" dirty="0">
                <a:solidFill>
                  <a:schemeClr val="tx1"/>
                </a:solidFill>
                <a:latin typeface="+mn-lt"/>
                <a:ea typeface="+mn-ea"/>
                <a:cs typeface="+mn-cs"/>
              </a:rPr>
              <a:t>The JCVI have advised that NHS England and Improvement, the Department of Health and Social Care, UKHSA and the devolved administrations work together to ensure that inequalities are identified and addressed in implementation. This could be through culturally competent and tailored communications and flexible models of delivery, aimed at ensuring everything possible is done to promote good uptake in Black, Asian and minority ethnic groups and in groups who may experience inequalities in access to, or engagement with, healthcare services. These tailored implementation measures should be applied across all priority groups during the vaccination programme. </a:t>
            </a: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55</a:t>
            </a:fld>
            <a:endParaRPr lang="en-GB">
              <a:solidFill>
                <a:prstClr val="black"/>
              </a:solidFill>
            </a:endParaRPr>
          </a:p>
        </p:txBody>
      </p:sp>
    </p:spTree>
    <p:extLst>
      <p:ext uri="{BB962C8B-B14F-4D97-AF65-F5344CB8AC3E}">
        <p14:creationId xmlns:p14="http://schemas.microsoft.com/office/powerpoint/2010/main" val="41710093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JCVI statement on COVID-19 vaccination in spring 2024 and considerations on future COVID-19 vaccination, 4 December 2023 - GOV.UK (www.gov.uk)</a:t>
            </a:r>
            <a:endParaRPr lang="en-GB" dirty="0"/>
          </a:p>
          <a:p>
            <a:endParaRPr lang="en-GB" dirty="0"/>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 CMO LETTER </a:t>
            </a:r>
            <a:r>
              <a:rPr lang="en-GB" dirty="0"/>
              <a:t>COVID-19 AUTUMN 2024 BOOSTER VACCINATION PROGRAMME</a:t>
            </a:r>
            <a:r>
              <a:rPr lang="en-GB" sz="1200" b="0" i="0" u="none" strike="noStrike" kern="1200" baseline="0" dirty="0">
                <a:solidFill>
                  <a:schemeClr val="tx1"/>
                </a:solidFill>
                <a:latin typeface="+mn-lt"/>
                <a:ea typeface="+mn-ea"/>
                <a:cs typeface="+mn-cs"/>
              </a:rPr>
              <a:t> </a:t>
            </a:r>
            <a:r>
              <a:rPr lang="en-GB" dirty="0">
                <a:hlinkClick r:id="rId4"/>
              </a:rPr>
              <a:t>doh-hss-md-34-2024.pdf (health-ni.gov.uk)</a:t>
            </a:r>
            <a:r>
              <a:rPr lang="en-GB" sz="1200" b="0" i="0" u="none" strike="noStrike" kern="1200" baseline="0" dirty="0">
                <a:solidFill>
                  <a:schemeClr val="tx1"/>
                </a:solidFill>
                <a:latin typeface="+mn-lt"/>
                <a:ea typeface="+mn-ea"/>
                <a:cs typeface="+mn-cs"/>
              </a:rPr>
              <a:t>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57</a:t>
            </a:fld>
            <a:endParaRPr lang="en-GB"/>
          </a:p>
        </p:txBody>
      </p:sp>
    </p:spTree>
    <p:extLst>
      <p:ext uri="{BB962C8B-B14F-4D97-AF65-F5344CB8AC3E}">
        <p14:creationId xmlns:p14="http://schemas.microsoft.com/office/powerpoint/2010/main" val="41862472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COVID-19 Greenbook chapter 14a (publishing.service.gov.uk)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58</a:t>
            </a:fld>
            <a:endParaRPr lang="en-GB"/>
          </a:p>
        </p:txBody>
      </p:sp>
    </p:spTree>
    <p:extLst>
      <p:ext uri="{BB962C8B-B14F-4D97-AF65-F5344CB8AC3E}">
        <p14:creationId xmlns:p14="http://schemas.microsoft.com/office/powerpoint/2010/main" val="15477480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JCVI statement on the COVID-19 vaccination programme for autumn 2023, 26 May 2023 - GOV.UK (www.gov.uk)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59</a:t>
            </a:fld>
            <a:endParaRPr lang="en-GB"/>
          </a:p>
        </p:txBody>
      </p:sp>
    </p:spTree>
    <p:extLst>
      <p:ext uri="{BB962C8B-B14F-4D97-AF65-F5344CB8AC3E}">
        <p14:creationId xmlns:p14="http://schemas.microsoft.com/office/powerpoint/2010/main" val="6515081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Munro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2021 Safety and immunogenicity of seven COVID-19 vaccines as a third dose (booster) following two doses of ChAdOx1-nCov19 (AZD1222) or BNT162b2: A blinded, randomised controlled trial (COV-BOOST). Lancet 2021 (in press).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COVID-19: the green book, chapter 14a - GOV.UK (www.gov.uk)</a:t>
            </a:r>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60</a:t>
            </a:fld>
            <a:endParaRPr lang="en-GB"/>
          </a:p>
        </p:txBody>
      </p:sp>
    </p:spTree>
    <p:extLst>
      <p:ext uri="{BB962C8B-B14F-4D97-AF65-F5344CB8AC3E}">
        <p14:creationId xmlns:p14="http://schemas.microsoft.com/office/powerpoint/2010/main" val="25054949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61</a:t>
            </a:fld>
            <a:endParaRPr lang="en-GB"/>
          </a:p>
        </p:txBody>
      </p:sp>
    </p:spTree>
    <p:extLst>
      <p:ext uri="{BB962C8B-B14F-4D97-AF65-F5344CB8AC3E}">
        <p14:creationId xmlns:p14="http://schemas.microsoft.com/office/powerpoint/2010/main" val="4968481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Vaccination of those in whom mRNA vaccines are unsuitable requires an individual clinical judgement, please check the Green Book, COVID-19 chapter for further information.</a:t>
            </a:r>
          </a:p>
        </p:txBody>
      </p:sp>
      <p:sp>
        <p:nvSpPr>
          <p:cNvPr id="4" name="Slide Number Placeholder 3"/>
          <p:cNvSpPr>
            <a:spLocks noGrp="1"/>
          </p:cNvSpPr>
          <p:nvPr>
            <p:ph type="sldNum" sz="quarter" idx="5"/>
          </p:nvPr>
        </p:nvSpPr>
        <p:spPr/>
        <p:txBody>
          <a:bodyPr/>
          <a:lstStyle/>
          <a:p>
            <a:fld id="{AB5E6CED-5492-4614-9686-C1FE80B7C7AF}" type="slidenum">
              <a:rPr lang="en-GB" smtClean="0"/>
              <a:t>62</a:t>
            </a:fld>
            <a:endParaRPr lang="en-GB"/>
          </a:p>
        </p:txBody>
      </p:sp>
    </p:spTree>
    <p:extLst>
      <p:ext uri="{BB962C8B-B14F-4D97-AF65-F5344CB8AC3E}">
        <p14:creationId xmlns:p14="http://schemas.microsoft.com/office/powerpoint/2010/main" val="23332333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Definitions of severe immunosuppression and details of timings </a:t>
            </a:r>
            <a:r>
              <a:rPr lang="en-GB" sz="1200" dirty="0">
                <a:solidFill>
                  <a:srgbClr val="FF0000"/>
                </a:solidFill>
              </a:rPr>
              <a:t>of additional doses </a:t>
            </a:r>
            <a:r>
              <a:rPr lang="en-GB" sz="1200" dirty="0"/>
              <a:t>are described in the COVID-19 chapter of the Green Book </a:t>
            </a:r>
            <a:r>
              <a:rPr lang="en-GB" sz="1200" dirty="0">
                <a:hlinkClick r:id="rId3"/>
              </a:rPr>
              <a:t>COVID-19 </a:t>
            </a:r>
            <a:r>
              <a:rPr lang="en-GB" sz="1200" dirty="0" err="1">
                <a:hlinkClick r:id="rId3"/>
              </a:rPr>
              <a:t>greenbook</a:t>
            </a:r>
            <a:r>
              <a:rPr lang="en-GB" sz="1200" dirty="0">
                <a:hlinkClick r:id="rId3"/>
              </a:rPr>
              <a:t> chapter 14a (publishing.service.gov.uk)</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Individuals who receive bone marrow transplants, and many individuals who receive CAR-T therapy for certain conditions, may lose immunological memory from vaccination received prior to the treatment and the development of the underlying condition. After treatment and recovery, these individuals should be considered for a full course of revaccination for all vaccines used in the routine programme (see chapter 7). Specialist advice should be followed on which vaccines can be safely given and on the optimal timing for commencing revaccination. </a:t>
            </a:r>
            <a:endParaRPr lang="en-GB" sz="1200"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63</a:t>
            </a:fld>
            <a:endParaRPr lang="en-GB"/>
          </a:p>
        </p:txBody>
      </p:sp>
    </p:spTree>
    <p:extLst>
      <p:ext uri="{BB962C8B-B14F-4D97-AF65-F5344CB8AC3E}">
        <p14:creationId xmlns:p14="http://schemas.microsoft.com/office/powerpoint/2010/main" val="2195507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Any decision to defer immunosuppressive therapy or to delay possible benefit from vaccination until after immunosuppressive therapy should only be taken after due consideration of the risks of exacerbating their underlying condition, as well as the risks from COVID-19. </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64</a:t>
            </a:fld>
            <a:endParaRPr lang="en-GB"/>
          </a:p>
        </p:txBody>
      </p:sp>
    </p:spTree>
    <p:extLst>
      <p:ext uri="{BB962C8B-B14F-4D97-AF65-F5344CB8AC3E}">
        <p14:creationId xmlns:p14="http://schemas.microsoft.com/office/powerpoint/2010/main" val="25625622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65</a:t>
            </a:fld>
            <a:endParaRPr lang="en-GB"/>
          </a:p>
        </p:txBody>
      </p:sp>
    </p:spTree>
    <p:extLst>
      <p:ext uri="{BB962C8B-B14F-4D97-AF65-F5344CB8AC3E}">
        <p14:creationId xmlns:p14="http://schemas.microsoft.com/office/powerpoint/2010/main" val="726245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COVID-19: the green book, chapter 14a - GOV.UK (www.gov.uk)</a:t>
            </a:r>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3419600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a:t>
            </a:r>
            <a:r>
              <a:rPr lang="en-GB" sz="1200" b="0" i="0" kern="1200" dirty="0" err="1">
                <a:solidFill>
                  <a:schemeClr val="tx1"/>
                </a:solidFill>
                <a:effectLst/>
                <a:latin typeface="+mn-lt"/>
                <a:ea typeface="+mn-ea"/>
                <a:cs typeface="+mn-cs"/>
              </a:rPr>
              <a:t>Spikevax</a:t>
            </a:r>
            <a:r>
              <a:rPr lang="en-GB" sz="1200" b="0" i="0" kern="1200" dirty="0">
                <a:solidFill>
                  <a:schemeClr val="tx1"/>
                </a:solidFill>
                <a:effectLst/>
                <a:latin typeface="+mn-lt"/>
                <a:ea typeface="+mn-ea"/>
                <a:cs typeface="+mn-cs"/>
              </a:rPr>
              <a:t> JN.1 vaccine </a:t>
            </a:r>
            <a:r>
              <a:rPr lang="en-GB" sz="1200" b="0" i="0" kern="1200" dirty="0">
                <a:solidFill>
                  <a:schemeClr val="accent6"/>
                </a:solidFill>
                <a:effectLst/>
                <a:latin typeface="+mn-lt"/>
                <a:ea typeface="+mn-ea"/>
                <a:cs typeface="+mn-cs"/>
              </a:rPr>
              <a:t>contains </a:t>
            </a:r>
            <a:r>
              <a:rPr lang="en-GB" sz="1200" b="0" i="0" kern="1200" dirty="0">
                <a:solidFill>
                  <a:schemeClr val="tx1"/>
                </a:solidFill>
                <a:effectLst/>
                <a:latin typeface="+mn-lt"/>
                <a:ea typeface="+mn-ea"/>
                <a:cs typeface="+mn-cs"/>
              </a:rPr>
              <a:t>mRNA-1273.167 ., the mRNA which encodes for the viral spike protein of the  SARS-CoV-2 (JN.1) variant.</a:t>
            </a:r>
            <a:endParaRPr lang="en-GB" dirty="0"/>
          </a:p>
          <a:p>
            <a:endParaRPr lang="en-GB" dirty="0"/>
          </a:p>
          <a:p>
            <a:r>
              <a:rPr lang="en-GB" dirty="0" err="1">
                <a:hlinkClick r:id="rId3"/>
              </a:rPr>
              <a:t>Spikevax</a:t>
            </a:r>
            <a:r>
              <a:rPr lang="en-GB" dirty="0">
                <a:hlinkClick r:id="rId3"/>
              </a:rPr>
              <a:t> JN.1 0.1 mg/mL dispersion for injection - Summary of Product Characteristics (SmPC) - (</a:t>
            </a:r>
            <a:r>
              <a:rPr lang="en-GB" dirty="0" err="1">
                <a:hlinkClick r:id="rId3"/>
              </a:rPr>
              <a:t>emc</a:t>
            </a:r>
            <a:r>
              <a:rPr lang="en-GB" dirty="0">
                <a:hlinkClick r:id="rId3"/>
              </a:rPr>
              <a:t>) (medicines.org.uk)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67</a:t>
            </a:fld>
            <a:endParaRPr lang="en-GB"/>
          </a:p>
        </p:txBody>
      </p:sp>
    </p:spTree>
    <p:extLst>
      <p:ext uri="{BB962C8B-B14F-4D97-AF65-F5344CB8AC3E}">
        <p14:creationId xmlns:p14="http://schemas.microsoft.com/office/powerpoint/2010/main" val="13008719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hlinkClick r:id="rId3"/>
              </a:rPr>
              <a:t>Spikevax</a:t>
            </a:r>
            <a:r>
              <a:rPr lang="en-GB" dirty="0">
                <a:hlinkClick r:id="rId3"/>
              </a:rPr>
              <a:t> JN.1 0.1 mg/mL dispersion for injection - Summary of Product Characteristics (SmPC) - (</a:t>
            </a:r>
            <a:r>
              <a:rPr lang="en-GB" dirty="0" err="1">
                <a:hlinkClick r:id="rId3"/>
              </a:rPr>
              <a:t>emc</a:t>
            </a:r>
            <a:r>
              <a:rPr lang="en-GB" dirty="0">
                <a:hlinkClick r:id="rId3"/>
              </a:rPr>
              <a:t>) (medicines.org.uk)</a:t>
            </a:r>
            <a:endParaRPr lang="en-GB" dirty="0"/>
          </a:p>
          <a:p>
            <a:endParaRPr lang="en-GB" dirty="0">
              <a:hlinkClick r:id="rId4"/>
            </a:endParaRPr>
          </a:p>
          <a:p>
            <a:r>
              <a:rPr lang="en-GB" dirty="0">
                <a:hlinkClick r:id="rId4"/>
              </a:rPr>
              <a:t>Immunisation - </a:t>
            </a:r>
            <a:r>
              <a:rPr lang="en-GB" dirty="0" err="1">
                <a:hlinkClick r:id="rId4"/>
              </a:rPr>
              <a:t>elearning</a:t>
            </a:r>
            <a:r>
              <a:rPr lang="en-GB" dirty="0">
                <a:hlinkClick r:id="rId4"/>
              </a:rPr>
              <a:t> for healthcare (e-lfh.org.uk)</a:t>
            </a:r>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68</a:t>
            </a:fld>
            <a:endParaRPr lang="en-GB" dirty="0">
              <a:solidFill>
                <a:prstClr val="black"/>
              </a:solidFill>
            </a:endParaRPr>
          </a:p>
        </p:txBody>
      </p:sp>
    </p:spTree>
    <p:extLst>
      <p:ext uri="{BB962C8B-B14F-4D97-AF65-F5344CB8AC3E}">
        <p14:creationId xmlns:p14="http://schemas.microsoft.com/office/powerpoint/2010/main" val="31158513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t>
            </a:r>
            <a:r>
              <a:rPr lang="en-GB" sz="1200" b="0" i="0" kern="1200" dirty="0" err="1">
                <a:solidFill>
                  <a:schemeClr val="tx1"/>
                </a:solidFill>
                <a:effectLst/>
                <a:latin typeface="+mn-lt"/>
                <a:ea typeface="+mn-ea"/>
                <a:cs typeface="+mn-cs"/>
              </a:rPr>
              <a:t>Chlorobutyl</a:t>
            </a:r>
            <a:r>
              <a:rPr lang="en-GB" sz="1200" b="0" i="0" kern="1200" dirty="0">
                <a:solidFill>
                  <a:schemeClr val="tx1"/>
                </a:solidFill>
                <a:effectLst/>
                <a:latin typeface="+mn-lt"/>
                <a:ea typeface="+mn-ea"/>
                <a:cs typeface="+mn-cs"/>
              </a:rPr>
              <a:t> is a synthetic rubber - it does not contain latex.</a:t>
            </a:r>
          </a:p>
          <a:p>
            <a:r>
              <a:rPr lang="en-GB" sz="1200" b="0" i="0" kern="1200" dirty="0">
                <a:solidFill>
                  <a:schemeClr val="tx1"/>
                </a:solidFill>
                <a:effectLst/>
                <a:latin typeface="+mn-lt"/>
                <a:ea typeface="+mn-ea"/>
                <a:cs typeface="+mn-cs"/>
              </a:rPr>
              <a:t>An additional overfill is included in each vial to ensure that a maximum of 5 doses of 0.5 ml can be delivered.</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69</a:t>
            </a:fld>
            <a:endParaRPr lang="en-GB"/>
          </a:p>
        </p:txBody>
      </p:sp>
    </p:spTree>
    <p:extLst>
      <p:ext uri="{BB962C8B-B14F-4D97-AF65-F5344CB8AC3E}">
        <p14:creationId xmlns:p14="http://schemas.microsoft.com/office/powerpoint/2010/main" val="3251119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hlinkClick r:id="rId3"/>
              </a:rPr>
              <a:t>Spikevax</a:t>
            </a:r>
            <a:r>
              <a:rPr lang="en-GB" dirty="0">
                <a:hlinkClick r:id="rId3"/>
              </a:rPr>
              <a:t> JN.1 0.1 mg/mL dispersion for injection - Summary of Product Characteristics (SmPC) - (</a:t>
            </a:r>
            <a:r>
              <a:rPr lang="en-GB" dirty="0" err="1">
                <a:hlinkClick r:id="rId3"/>
              </a:rPr>
              <a:t>emc</a:t>
            </a:r>
            <a:r>
              <a:rPr lang="en-GB" dirty="0">
                <a:hlinkClick r:id="rId3"/>
              </a:rPr>
              <a:t>) (medicines.org.uk)</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B5E6CED-5492-4614-9686-C1FE80B7C7AF}" type="slidenum">
              <a:rPr lang="en-GB" smtClean="0"/>
              <a:t>70</a:t>
            </a:fld>
            <a:endParaRPr lang="en-GB"/>
          </a:p>
        </p:txBody>
      </p:sp>
    </p:spTree>
    <p:extLst>
      <p:ext uri="{BB962C8B-B14F-4D97-AF65-F5344CB8AC3E}">
        <p14:creationId xmlns:p14="http://schemas.microsoft.com/office/powerpoint/2010/main" val="13677180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hlinkClick r:id="rId3"/>
              </a:rPr>
              <a:t>Spikevax</a:t>
            </a:r>
            <a:r>
              <a:rPr lang="en-GB" dirty="0">
                <a:hlinkClick r:id="rId3"/>
              </a:rPr>
              <a:t> JN.1 0.1 mg/mL dispersion for injection - Summary of Product Characteristics (SmPC) - (</a:t>
            </a:r>
            <a:r>
              <a:rPr lang="en-GB" dirty="0" err="1">
                <a:hlinkClick r:id="rId3"/>
              </a:rPr>
              <a:t>emc</a:t>
            </a:r>
            <a:r>
              <a:rPr lang="en-GB" dirty="0">
                <a:hlinkClick r:id="rId3"/>
              </a:rPr>
              <a:t>) (medicines.org.uk)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71</a:t>
            </a:fld>
            <a:endParaRPr lang="en-GB"/>
          </a:p>
        </p:txBody>
      </p:sp>
    </p:spTree>
    <p:extLst>
      <p:ext uri="{BB962C8B-B14F-4D97-AF65-F5344CB8AC3E}">
        <p14:creationId xmlns:p14="http://schemas.microsoft.com/office/powerpoint/2010/main" val="21995417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hlinkClick r:id="rId3"/>
              </a:rPr>
              <a:t>Spikevax</a:t>
            </a:r>
            <a:r>
              <a:rPr lang="en-GB" dirty="0">
                <a:hlinkClick r:id="rId3"/>
              </a:rPr>
              <a:t> JN.1 0.1 mg/mL dispersion for injection - Summary of Product Characteristics (SmPC) - (</a:t>
            </a:r>
            <a:r>
              <a:rPr lang="en-GB" dirty="0" err="1">
                <a:hlinkClick r:id="rId3"/>
              </a:rPr>
              <a:t>emc</a:t>
            </a:r>
            <a:r>
              <a:rPr lang="en-GB" dirty="0">
                <a:hlinkClick r:id="rId3"/>
              </a:rPr>
              <a:t>) (medicines.org.uk)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72</a:t>
            </a:fld>
            <a:endParaRPr lang="en-GB"/>
          </a:p>
        </p:txBody>
      </p:sp>
    </p:spTree>
    <p:extLst>
      <p:ext uri="{BB962C8B-B14F-4D97-AF65-F5344CB8AC3E}">
        <p14:creationId xmlns:p14="http://schemas.microsoft.com/office/powerpoint/2010/main" val="23983985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73</a:t>
            </a:fld>
            <a:endParaRPr lang="en-GB"/>
          </a:p>
        </p:txBody>
      </p:sp>
    </p:spTree>
    <p:extLst>
      <p:ext uri="{BB962C8B-B14F-4D97-AF65-F5344CB8AC3E}">
        <p14:creationId xmlns:p14="http://schemas.microsoft.com/office/powerpoint/2010/main" val="30002218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74</a:t>
            </a:fld>
            <a:endParaRPr lang="en-GB" dirty="0"/>
          </a:p>
        </p:txBody>
      </p:sp>
    </p:spTree>
    <p:extLst>
      <p:ext uri="{BB962C8B-B14F-4D97-AF65-F5344CB8AC3E}">
        <p14:creationId xmlns:p14="http://schemas.microsoft.com/office/powerpoint/2010/main" val="13722569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hlinkClick r:id="rId3"/>
              </a:rPr>
              <a:t>Comirnaty</a:t>
            </a:r>
            <a:r>
              <a:rPr lang="en-GB" dirty="0">
                <a:hlinkClick r:id="rId3"/>
              </a:rPr>
              <a:t> JN.1 30 micrograms/dose dispersion for injection - Summary of Product Characteristics (SmPC) - (</a:t>
            </a:r>
            <a:r>
              <a:rPr lang="en-GB" dirty="0" err="1">
                <a:hlinkClick r:id="rId3"/>
              </a:rPr>
              <a:t>emc</a:t>
            </a:r>
            <a:r>
              <a:rPr lang="en-GB" dirty="0">
                <a:hlinkClick r:id="rId3"/>
              </a:rPr>
              <a:t>) (medicines.org.uk)</a:t>
            </a:r>
            <a:endParaRPr lang="en-GB" dirty="0"/>
          </a:p>
          <a:p>
            <a:endParaRPr lang="en-GB" dirty="0"/>
          </a:p>
          <a:p>
            <a:r>
              <a:rPr lang="en-GB" sz="1200" b="0" i="0" kern="1200" dirty="0">
                <a:solidFill>
                  <a:schemeClr val="tx1"/>
                </a:solidFill>
                <a:effectLst/>
                <a:latin typeface="+mn-lt"/>
                <a:ea typeface="+mn-ea"/>
                <a:cs typeface="+mn-cs"/>
              </a:rPr>
              <a:t>Bretovameran is a single-stranded, 5'-capped messenger RNA (mRNA) produced using a cell-free </a:t>
            </a:r>
            <a:r>
              <a:rPr lang="en-GB" sz="1200" b="0" i="1" kern="1200" dirty="0">
                <a:solidFill>
                  <a:schemeClr val="tx1"/>
                </a:solidFill>
                <a:effectLst/>
                <a:latin typeface="+mn-lt"/>
                <a:ea typeface="+mn-ea"/>
                <a:cs typeface="+mn-cs"/>
              </a:rPr>
              <a:t>in vitro</a:t>
            </a:r>
            <a:r>
              <a:rPr lang="en-GB" sz="1200" b="0" i="0" kern="1200" dirty="0">
                <a:solidFill>
                  <a:schemeClr val="tx1"/>
                </a:solidFill>
                <a:effectLst/>
                <a:latin typeface="+mn-lt"/>
                <a:ea typeface="+mn-ea"/>
                <a:cs typeface="+mn-cs"/>
              </a:rPr>
              <a:t> transcription from the corresponding DNA templates, encoding the viral spike (S) protein of SARS-CoV-2 (Omicron JN.1).</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75</a:t>
            </a:fld>
            <a:endParaRPr lang="en-GB"/>
          </a:p>
        </p:txBody>
      </p:sp>
    </p:spTree>
    <p:extLst>
      <p:ext uri="{BB962C8B-B14F-4D97-AF65-F5344CB8AC3E}">
        <p14:creationId xmlns:p14="http://schemas.microsoft.com/office/powerpoint/2010/main" val="30172993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7030A0"/>
                </a:solidFill>
              </a:rPr>
              <a:t>Note: Swollen axilla or neck glands on the same side as the vaccination site can occur as an uncommon reaction, this can last for up to 10 days. If the vaccine recipient is due to attend for a mammogram, they should be advised to inform clinicians regarding date of vaccine administration. </a:t>
            </a: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76</a:t>
            </a:fld>
            <a:endParaRPr lang="en-GB" dirty="0">
              <a:solidFill>
                <a:prstClr val="black"/>
              </a:solidFill>
            </a:endParaRPr>
          </a:p>
        </p:txBody>
      </p:sp>
    </p:spTree>
    <p:extLst>
      <p:ext uri="{BB962C8B-B14F-4D97-AF65-F5344CB8AC3E}">
        <p14:creationId xmlns:p14="http://schemas.microsoft.com/office/powerpoint/2010/main" val="1915462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Note: the definition for deaths are those who died within 28 days of a positive specimen.</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8</a:t>
            </a:fld>
            <a:endParaRPr lang="en-GB"/>
          </a:p>
        </p:txBody>
      </p:sp>
    </p:spTree>
    <p:extLst>
      <p:ext uri="{BB962C8B-B14F-4D97-AF65-F5344CB8AC3E}">
        <p14:creationId xmlns:p14="http://schemas.microsoft.com/office/powerpoint/2010/main" val="33276477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77</a:t>
            </a:fld>
            <a:endParaRPr lang="en-GB"/>
          </a:p>
        </p:txBody>
      </p:sp>
    </p:spTree>
    <p:extLst>
      <p:ext uri="{BB962C8B-B14F-4D97-AF65-F5344CB8AC3E}">
        <p14:creationId xmlns:p14="http://schemas.microsoft.com/office/powerpoint/2010/main" val="32946422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Thawed vials can be handled in room light conditions.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hlinkClick r:id="rId3"/>
              </a:rPr>
              <a:t>Comirnaty</a:t>
            </a:r>
            <a:r>
              <a:rPr lang="en-GB" dirty="0">
                <a:hlinkClick r:id="rId3"/>
              </a:rPr>
              <a:t> JN.1 30 micrograms/dose dispersion for injection - Summary of Product Characteristics (SmPC) - (</a:t>
            </a:r>
            <a:r>
              <a:rPr lang="en-GB" dirty="0" err="1">
                <a:hlinkClick r:id="rId3"/>
              </a:rPr>
              <a:t>emc</a:t>
            </a:r>
            <a:r>
              <a:rPr lang="en-GB" dirty="0">
                <a:hlinkClick r:id="rId3"/>
              </a:rPr>
              <a:t>) (medicines.org.uk)</a:t>
            </a:r>
            <a:endParaRPr lang="en-GB" dirty="0"/>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B5E6CED-5492-4614-9686-C1FE80B7C7AF}" type="slidenum">
              <a:rPr lang="en-GB" smtClean="0"/>
              <a:t>78</a:t>
            </a:fld>
            <a:endParaRPr lang="en-GB"/>
          </a:p>
        </p:txBody>
      </p:sp>
    </p:spTree>
    <p:extLst>
      <p:ext uri="{BB962C8B-B14F-4D97-AF65-F5344CB8AC3E}">
        <p14:creationId xmlns:p14="http://schemas.microsoft.com/office/powerpoint/2010/main" val="8383112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hlinkClick r:id="rId3"/>
              </a:rPr>
              <a:t>Comirnaty</a:t>
            </a:r>
            <a:r>
              <a:rPr lang="en-GB" dirty="0">
                <a:hlinkClick r:id="rId3"/>
              </a:rPr>
              <a:t> JN.1 30 micrograms/dose dispersion for injection - Summary of Product Characteristics (SmPC) - (</a:t>
            </a:r>
            <a:r>
              <a:rPr lang="en-GB" dirty="0" err="1">
                <a:hlinkClick r:id="rId3"/>
              </a:rPr>
              <a:t>emc</a:t>
            </a:r>
            <a:r>
              <a:rPr lang="en-GB" dirty="0">
                <a:hlinkClick r:id="rId3"/>
              </a:rPr>
              <a:t>) (medicines.org.uk)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b="1" i="0" kern="1200" dirty="0">
                <a:solidFill>
                  <a:schemeClr val="tx1"/>
                </a:solidFill>
                <a:effectLst/>
                <a:latin typeface="+mn-lt"/>
                <a:ea typeface="+mn-ea"/>
                <a:cs typeface="+mn-cs"/>
              </a:rPr>
              <a:t>Opened vials</a:t>
            </a:r>
          </a:p>
          <a:p>
            <a:r>
              <a:rPr lang="en-GB" sz="1200" b="0" i="0" kern="1200" dirty="0">
                <a:solidFill>
                  <a:schemeClr val="tx1"/>
                </a:solidFill>
                <a:effectLst/>
                <a:latin typeface="+mn-lt"/>
                <a:ea typeface="+mn-ea"/>
                <a:cs typeface="+mn-cs"/>
              </a:rPr>
              <a:t>Chemical and physical in-use stability has been demonstrated for 12 hours at 2 ° C to 30 ° C, which includes up to 6 hours transportation time. From a microbiological point of view, unless the method of opening precludes the risks of microbial contamination, the product should be used immediately. If not used immediately, in-use storage times and conditions are the responsibility of the user.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79</a:t>
            </a:fld>
            <a:endParaRPr lang="en-GB"/>
          </a:p>
        </p:txBody>
      </p:sp>
    </p:spTree>
    <p:extLst>
      <p:ext uri="{BB962C8B-B14F-4D97-AF65-F5344CB8AC3E}">
        <p14:creationId xmlns:p14="http://schemas.microsoft.com/office/powerpoint/2010/main" val="12874084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hlinkClick r:id="rId3"/>
              </a:rPr>
              <a:t>Comirnaty</a:t>
            </a:r>
            <a:r>
              <a:rPr lang="en-GB" dirty="0">
                <a:hlinkClick r:id="rId3"/>
              </a:rPr>
              <a:t> JN.1 30 micrograms/dose dispersion for injection - Summary of Product Characteristics (SmPC) - (</a:t>
            </a:r>
            <a:r>
              <a:rPr lang="en-GB" dirty="0" err="1">
                <a:hlinkClick r:id="rId3"/>
              </a:rPr>
              <a:t>emc</a:t>
            </a:r>
            <a:r>
              <a:rPr lang="en-GB" dirty="0">
                <a:hlinkClick r:id="rId3"/>
              </a:rPr>
              <a:t>) (medicines.org.uk)</a:t>
            </a: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80</a:t>
            </a:fld>
            <a:endParaRPr lang="en-GB"/>
          </a:p>
        </p:txBody>
      </p:sp>
    </p:spTree>
    <p:extLst>
      <p:ext uri="{BB962C8B-B14F-4D97-AF65-F5344CB8AC3E}">
        <p14:creationId xmlns:p14="http://schemas.microsoft.com/office/powerpoint/2010/main" val="26040082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Specialist Pharmacy Service has put together </a:t>
            </a:r>
            <a:r>
              <a:rPr lang="en-GB" u="sng" dirty="0">
                <a:hlinkClick r:id="rId3"/>
              </a:rPr>
              <a:t>guidance on safe practice for handling multiple vaccines</a:t>
            </a:r>
            <a:r>
              <a:rPr lang="en-GB" dirty="0"/>
              <a:t> from receipt through to administration. Vaccinators are encouraged to read through this guidance in order to minimise the risk of errors where multiple vaccines are available. </a:t>
            </a: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81</a:t>
            </a:fld>
            <a:endParaRPr lang="en-GB"/>
          </a:p>
        </p:txBody>
      </p:sp>
    </p:spTree>
    <p:extLst>
      <p:ext uri="{BB962C8B-B14F-4D97-AF65-F5344CB8AC3E}">
        <p14:creationId xmlns:p14="http://schemas.microsoft.com/office/powerpoint/2010/main" val="41836120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82</a:t>
            </a:fld>
            <a:endParaRPr lang="en-GB"/>
          </a:p>
        </p:txBody>
      </p:sp>
    </p:spTree>
    <p:extLst>
      <p:ext uri="{BB962C8B-B14F-4D97-AF65-F5344CB8AC3E}">
        <p14:creationId xmlns:p14="http://schemas.microsoft.com/office/powerpoint/2010/main" val="114518280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COVID-19 vaccination: information for healthcare practitioners - GOV.UK (www.gov.uk)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83</a:t>
            </a:fld>
            <a:endParaRPr lang="en-GB"/>
          </a:p>
        </p:txBody>
      </p:sp>
    </p:spTree>
    <p:extLst>
      <p:ext uri="{BB962C8B-B14F-4D97-AF65-F5344CB8AC3E}">
        <p14:creationId xmlns:p14="http://schemas.microsoft.com/office/powerpoint/2010/main" val="4381235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84</a:t>
            </a:fld>
            <a:endParaRPr lang="en-GB"/>
          </a:p>
        </p:txBody>
      </p:sp>
    </p:spTree>
    <p:extLst>
      <p:ext uri="{BB962C8B-B14F-4D97-AF65-F5344CB8AC3E}">
        <p14:creationId xmlns:p14="http://schemas.microsoft.com/office/powerpoint/2010/main" val="3616370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9</a:t>
            </a:fld>
            <a:endParaRPr lang="en-GB"/>
          </a:p>
        </p:txBody>
      </p:sp>
    </p:spTree>
    <p:extLst>
      <p:ext uri="{BB962C8B-B14F-4D97-AF65-F5344CB8AC3E}">
        <p14:creationId xmlns:p14="http://schemas.microsoft.com/office/powerpoint/2010/main" val="2533300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NHSE </a:t>
            </a:r>
            <a:r>
              <a:rPr lang="en-GB" dirty="0" err="1">
                <a:hlinkClick r:id="rId3"/>
              </a:rPr>
              <a:t>elfh</a:t>
            </a:r>
            <a:r>
              <a:rPr lang="en-GB" dirty="0">
                <a:hlinkClick r:id="rId3"/>
              </a:rPr>
              <a:t> Hub (e-lfh.org.uk)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10</a:t>
            </a:fld>
            <a:endParaRPr lang="en-GB"/>
          </a:p>
        </p:txBody>
      </p:sp>
    </p:spTree>
    <p:extLst>
      <p:ext uri="{BB962C8B-B14F-4D97-AF65-F5344CB8AC3E}">
        <p14:creationId xmlns:p14="http://schemas.microsoft.com/office/powerpoint/2010/main" val="4105466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465652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842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1129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0" y="6308729"/>
            <a:ext cx="9144000" cy="549275"/>
          </a:xfrm>
          <a:prstGeom prst="rect">
            <a:avLst/>
          </a:prstGeom>
        </p:spPr>
        <p:txBody>
          <a:bodyPr/>
          <a:lstStyle>
            <a:lvl1pPr>
              <a:defRPr/>
            </a:lvl1pPr>
          </a:lstStyle>
          <a:p>
            <a:pPr fontAlgn="base">
              <a:spcBef>
                <a:spcPct val="20000"/>
              </a:spcBef>
              <a:spcAft>
                <a:spcPct val="0"/>
              </a:spcAft>
              <a:buClr>
                <a:srgbClr val="0000FF"/>
              </a:buClr>
              <a:defRPr/>
            </a:pPr>
            <a:r>
              <a:rPr lang="en-US" sz="4000">
                <a:solidFill>
                  <a:srgbClr val="000000"/>
                </a:solidFill>
              </a:rPr>
              <a:t>  </a:t>
            </a:r>
            <a:fld id="{C9197BA5-0B1A-423A-8968-83D3C81C1F6E}" type="slidenum">
              <a:rPr lang="en-US" sz="4000">
                <a:solidFill>
                  <a:srgbClr val="000000"/>
                </a:solidFill>
              </a:rPr>
              <a:pPr fontAlgn="base">
                <a:spcBef>
                  <a:spcPct val="20000"/>
                </a:spcBef>
                <a:spcAft>
                  <a:spcPct val="0"/>
                </a:spcAft>
                <a:buClr>
                  <a:srgbClr val="0000FF"/>
                </a:buClr>
                <a:defRPr/>
              </a:pPr>
              <a:t>‹#›</a:t>
            </a:fld>
            <a:endParaRPr lang="en-US" sz="4000">
              <a:solidFill>
                <a:srgbClr val="000000"/>
              </a:solidFill>
            </a:endParaRPr>
          </a:p>
        </p:txBody>
      </p:sp>
      <p:sp>
        <p:nvSpPr>
          <p:cNvPr id="5" name="Footer Placeholder 5"/>
          <p:cNvSpPr>
            <a:spLocks noGrp="1"/>
          </p:cNvSpPr>
          <p:nvPr>
            <p:ph type="ftr" sz="quarter" idx="11"/>
          </p:nvPr>
        </p:nvSpPr>
        <p:spPr>
          <a:xfrm>
            <a:off x="900115" y="6308729"/>
            <a:ext cx="8064500" cy="549275"/>
          </a:xfrm>
          <a:prstGeom prst="rect">
            <a:avLst/>
          </a:prstGeom>
        </p:spPr>
        <p:txBody>
          <a:bodyPr/>
          <a:lstStyle>
            <a:lvl1pPr algn="l">
              <a:defRPr sz="1200" baseline="0">
                <a:solidFill>
                  <a:schemeClr val="bg1"/>
                </a:solidFill>
                <a:latin typeface="Arial" pitchFamily="34" charset="0"/>
              </a:defRPr>
            </a:lvl1pPr>
          </a:lstStyle>
          <a:p>
            <a:pPr fontAlgn="base">
              <a:spcBef>
                <a:spcPct val="20000"/>
              </a:spcBef>
              <a:spcAft>
                <a:spcPct val="0"/>
              </a:spcAft>
              <a:buClr>
                <a:srgbClr val="0000FF"/>
              </a:buClr>
              <a:defRPr/>
            </a:pPr>
            <a:r>
              <a:rPr lang="en-GB">
                <a:solidFill>
                  <a:srgbClr val="0000FF"/>
                </a:solidFill>
              </a:rPr>
              <a:t>Changes to MenC conjugate vaccine schedule</a:t>
            </a:r>
            <a:endParaRPr lang="en-US">
              <a:solidFill>
                <a:srgbClr val="0000FF"/>
              </a:solidFill>
            </a:endParaRPr>
          </a:p>
        </p:txBody>
      </p:sp>
    </p:spTree>
    <p:extLst>
      <p:ext uri="{BB962C8B-B14F-4D97-AF65-F5344CB8AC3E}">
        <p14:creationId xmlns:p14="http://schemas.microsoft.com/office/powerpoint/2010/main" val="38888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31800"/>
            <a:ext cx="6578600" cy="9906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431800" y="1727200"/>
            <a:ext cx="4076700" cy="4114800"/>
          </a:xfrm>
        </p:spPr>
        <p:txBody>
          <a:bodyPr/>
          <a:lstStyle/>
          <a:p>
            <a:pPr lvl="0"/>
            <a:endParaRPr lang="en-GB" noProof="0" dirty="0"/>
          </a:p>
        </p:txBody>
      </p:sp>
      <p:sp>
        <p:nvSpPr>
          <p:cNvPr id="4" name="Text Placeholder 3"/>
          <p:cNvSpPr>
            <a:spLocks noGrp="1"/>
          </p:cNvSpPr>
          <p:nvPr>
            <p:ph type="body" sz="half" idx="2"/>
          </p:nvPr>
        </p:nvSpPr>
        <p:spPr>
          <a:xfrm>
            <a:off x="4660902" y="1727200"/>
            <a:ext cx="407828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ftr" sz="quarter" idx="10"/>
          </p:nvPr>
        </p:nvSpPr>
        <p:spPr>
          <a:xfrm>
            <a:off x="2987675" y="6308729"/>
            <a:ext cx="2895600" cy="549275"/>
          </a:xfrm>
          <a:prstGeom prst="rect">
            <a:avLst/>
          </a:prstGeom>
        </p:spPr>
        <p:txBody>
          <a:bodyPr/>
          <a:lstStyle>
            <a:lvl1pPr>
              <a:spcBef>
                <a:spcPct val="20000"/>
              </a:spcBef>
              <a:buClr>
                <a:srgbClr val="0000FF"/>
              </a:buClr>
              <a:defRPr>
                <a:solidFill>
                  <a:srgbClr val="000000"/>
                </a:solidFill>
                <a:latin typeface="Arial" charset="0"/>
                <a:cs typeface="+mn-cs"/>
              </a:defRPr>
            </a:lvl1pPr>
          </a:lstStyle>
          <a:p>
            <a:pPr fontAlgn="base">
              <a:spcAft>
                <a:spcPct val="0"/>
              </a:spcAft>
              <a:defRPr/>
            </a:pPr>
            <a:endParaRPr lang="en-GB" sz="4000"/>
          </a:p>
          <a:p>
            <a:pPr fontAlgn="base">
              <a:spcAft>
                <a:spcPct val="0"/>
              </a:spcAft>
              <a:defRPr/>
            </a:pPr>
            <a:r>
              <a:rPr lang="en-GB" sz="4000"/>
              <a:t>Immunisation Department, Centre for Infections</a:t>
            </a:r>
          </a:p>
          <a:p>
            <a:pPr fontAlgn="base">
              <a:spcAft>
                <a:spcPct val="0"/>
              </a:spcAft>
              <a:defRPr/>
            </a:pPr>
            <a:r>
              <a:rPr lang="en-GB" sz="4000"/>
              <a:t>© Health Protection Agency</a:t>
            </a:r>
          </a:p>
          <a:p>
            <a:pPr fontAlgn="base">
              <a:spcAft>
                <a:spcPct val="0"/>
              </a:spcAft>
              <a:defRPr/>
            </a:pPr>
            <a:r>
              <a:rPr lang="en-GB" sz="4000"/>
              <a:t>        </a:t>
            </a:r>
          </a:p>
        </p:txBody>
      </p:sp>
      <p:sp>
        <p:nvSpPr>
          <p:cNvPr id="6" name="Rectangle 9"/>
          <p:cNvSpPr>
            <a:spLocks noGrp="1" noChangeArrowheads="1"/>
          </p:cNvSpPr>
          <p:nvPr>
            <p:ph type="sldNum" sz="quarter" idx="11"/>
          </p:nvPr>
        </p:nvSpPr>
        <p:spPr>
          <a:xfrm>
            <a:off x="6553200" y="6248400"/>
            <a:ext cx="1905000" cy="457200"/>
          </a:xfrm>
          <a:prstGeom prst="rect">
            <a:avLst/>
          </a:prstGeom>
        </p:spPr>
        <p:txBody>
          <a:bodyPr/>
          <a:lstStyle>
            <a:lvl1pPr>
              <a:spcBef>
                <a:spcPct val="20000"/>
              </a:spcBef>
              <a:buClr>
                <a:srgbClr val="0000FF"/>
              </a:buClr>
              <a:defRPr>
                <a:solidFill>
                  <a:srgbClr val="000000"/>
                </a:solidFill>
                <a:latin typeface="Arial" charset="0"/>
                <a:cs typeface="+mn-cs"/>
              </a:defRPr>
            </a:lvl1pPr>
          </a:lstStyle>
          <a:p>
            <a:pPr fontAlgn="base">
              <a:spcAft>
                <a:spcPct val="0"/>
              </a:spcAft>
              <a:defRPr/>
            </a:pPr>
            <a:fld id="{27427B16-7723-4019-8CB1-9760A9585738}" type="slidenum">
              <a:rPr lang="en-GB" sz="4000"/>
              <a:pPr fontAlgn="base">
                <a:spcAft>
                  <a:spcPct val="0"/>
                </a:spcAft>
                <a:defRPr/>
              </a:pPr>
              <a:t>‹#›</a:t>
            </a:fld>
            <a:endParaRPr lang="en-GB" sz="4000" dirty="0"/>
          </a:p>
        </p:txBody>
      </p:sp>
    </p:spTree>
    <p:extLst>
      <p:ext uri="{BB962C8B-B14F-4D97-AF65-F5344CB8AC3E}">
        <p14:creationId xmlns:p14="http://schemas.microsoft.com/office/powerpoint/2010/main" val="3416791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981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5716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845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3695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0260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01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56872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56735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39002"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17"/>
          <p:cNvSpPr>
            <a:spLocks noChangeShapeType="1"/>
          </p:cNvSpPr>
          <p:nvPr userDrawn="1"/>
        </p:nvSpPr>
        <p:spPr bwMode="auto">
          <a:xfrm>
            <a:off x="0" y="1219200"/>
            <a:ext cx="9144000" cy="1588"/>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0000FF"/>
              </a:buClr>
            </a:pPr>
            <a:endParaRPr lang="en-GB" sz="4000">
              <a:solidFill>
                <a:srgbClr val="000000"/>
              </a:solidFill>
            </a:endParaRPr>
          </a:p>
        </p:txBody>
      </p:sp>
      <p:sp>
        <p:nvSpPr>
          <p:cNvPr id="1029"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30" name="Picture 29" descr="PHA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7200" y="5867404"/>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30" descr="PHAstraplin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53000" y="6334129"/>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40841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government/news/pregnant-women-urged-to-come-forward-for-covid-19-vaccinatio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v.uk/government/publications/covid-19-vaccination-programme-guidance-for-healthcare-practitioner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21-2022.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gov.uk/government/publications/covid-19-vaccination-myocarditis-and-pericarditis-information-for-healthcare-professionals/information-for-healthcare-professionals-on-myocarditis-and-pericarditis-following-covid-19-vaccination"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esus.org.uk/about-us/news-and-events/rcuk-publishes-anaphylaxis-guidance-vaccination-setting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e-lfh.org.uk/programmes/immunisation/"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www.gov.uk/government/publications/covid-19-vaccination-vaccine-product-information-poster"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2.xml.rels><?xml version="1.0" encoding="UTF-8" standalone="yes"?>
<Relationships xmlns="http://schemas.openxmlformats.org/package/2006/relationships"><Relationship Id="rId3" Type="http://schemas.openxmlformats.org/officeDocument/2006/relationships/hyperlink" Target="https://yellowcard.mhra.gov.uk/"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3.xml.rels><?xml version="1.0" encoding="UTF-8" standalone="yes"?>
<Relationships xmlns="http://schemas.openxmlformats.org/package/2006/relationships"><Relationship Id="rId3" Type="http://schemas.openxmlformats.org/officeDocument/2006/relationships/hyperlink" Target="https://www.gov.uk/government/collections/immunisation-against-infectious-disease-the-green-book"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hyperlink" Target="https://www.gov.uk/government/publications/covid-19-vaccination-programme-guidance-for-healthcare-practitioners" TargetMode="External"/><Relationship Id="rId4" Type="http://schemas.openxmlformats.org/officeDocument/2006/relationships/hyperlink" Target="https://www.gov.uk/government/collections/immunisation"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portal.e-lfh.org.uk/myElearning/Index?HierarchyId=0_50349&amp;programmeId=50349" TargetMode="External"/><Relationship Id="rId7" Type="http://schemas.openxmlformats.org/officeDocument/2006/relationships/hyperlink" Target="https://www.gov.uk/government/collections/covid-19-vaccination-programme"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hyperlink" Target="https://www.gov.uk/government/publications/covid-19-vaccinator-competency-assessment-tool" TargetMode="External"/><Relationship Id="rId5" Type="http://schemas.openxmlformats.org/officeDocument/2006/relationships/hyperlink" Target="https://www.health-ni.gov.uk/sites/default/files/publications/health/doh-hss-md-34-2024.pdf" TargetMode="External"/><Relationship Id="rId4" Type="http://schemas.openxmlformats.org/officeDocument/2006/relationships/hyperlink" Target="https://www.publichealth.hscni.net/covid-19-coronavirus/northern-ireland-covid-19-vaccination-programme/professional-informatio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08920"/>
            <a:ext cx="8077200" cy="720080"/>
          </a:xfrm>
        </p:spPr>
        <p:txBody>
          <a:bodyPr/>
          <a:lstStyle/>
          <a:p>
            <a:pPr lvl="0"/>
            <a:br>
              <a:rPr lang="en-GB" dirty="0"/>
            </a:br>
            <a:br>
              <a:rPr lang="en-GB" dirty="0"/>
            </a:br>
            <a:br>
              <a:rPr lang="en-GB" sz="4800" dirty="0"/>
            </a:br>
            <a:r>
              <a:rPr lang="en-GB" sz="4800" dirty="0"/>
              <a:t> 	</a:t>
            </a:r>
            <a:r>
              <a:rPr lang="en-GB" sz="4800" dirty="0">
                <a:solidFill>
                  <a:schemeClr val="accent1">
                    <a:lumMod val="75000"/>
                  </a:schemeClr>
                </a:solidFill>
              </a:rPr>
              <a:t>COVID-19 vaccination </a:t>
            </a:r>
            <a:br>
              <a:rPr lang="en-GB" sz="4800" dirty="0">
                <a:solidFill>
                  <a:schemeClr val="accent1">
                    <a:lumMod val="75000"/>
                  </a:schemeClr>
                </a:solidFill>
              </a:rPr>
            </a:br>
            <a:r>
              <a:rPr lang="en-GB" sz="4800" dirty="0">
                <a:solidFill>
                  <a:schemeClr val="accent1">
                    <a:lumMod val="75000"/>
                  </a:schemeClr>
                </a:solidFill>
              </a:rPr>
              <a:t>	programme for adults </a:t>
            </a:r>
            <a:br>
              <a:rPr lang="en-GB" dirty="0"/>
            </a:br>
            <a:br>
              <a:rPr lang="en-GB" dirty="0"/>
            </a:br>
            <a:br>
              <a:rPr lang="en-GB" dirty="0"/>
            </a:br>
            <a:br>
              <a:rPr lang="en-GB" sz="1600" dirty="0"/>
            </a:br>
            <a:br>
              <a:rPr lang="en-GB" sz="1600" dirty="0"/>
            </a:br>
            <a:br>
              <a:rPr lang="en-GB" sz="1600" dirty="0"/>
            </a:br>
            <a:br>
              <a:rPr lang="en-GB" sz="1600" dirty="0"/>
            </a:br>
            <a:r>
              <a:rPr lang="en-GB" sz="1600" dirty="0">
                <a:solidFill>
                  <a:schemeClr val="accent1">
                    <a:lumMod val="75000"/>
                  </a:schemeClr>
                </a:solidFill>
              </a:rPr>
              <a:t>Acknowledgments to UKHSA, PHW and PHS for use of information from their </a:t>
            </a:r>
            <a:br>
              <a:rPr lang="en-GB" sz="1600" dirty="0">
                <a:solidFill>
                  <a:schemeClr val="accent1">
                    <a:lumMod val="75000"/>
                  </a:schemeClr>
                </a:solidFill>
              </a:rPr>
            </a:br>
            <a:r>
              <a:rPr lang="en-GB" sz="1600" dirty="0">
                <a:solidFill>
                  <a:schemeClr val="accent1">
                    <a:lumMod val="75000"/>
                  </a:schemeClr>
                </a:solidFill>
              </a:rPr>
              <a:t>training slides</a:t>
            </a:r>
            <a:br>
              <a:rPr lang="en-GB" sz="1600" dirty="0">
                <a:solidFill>
                  <a:schemeClr val="accent1">
                    <a:lumMod val="75000"/>
                  </a:schemeClr>
                </a:solidFill>
              </a:rPr>
            </a:br>
            <a:br>
              <a:rPr lang="en-GB" sz="1600" dirty="0"/>
            </a:br>
            <a:r>
              <a:rPr lang="en-US" sz="1600" b="0" kern="1200" dirty="0">
                <a:solidFill>
                  <a:prstClr val="white"/>
                </a:solidFill>
                <a:latin typeface="Arial" pitchFamily="34" charset="0"/>
              </a:rPr>
              <a:t>Provisional – Subject to revision – Use latest version link: x</a:t>
            </a:r>
            <a:br>
              <a:rPr lang="en-US" sz="1600" b="0" kern="1200" dirty="0">
                <a:solidFill>
                  <a:prstClr val="white"/>
                </a:solidFill>
                <a:latin typeface="Arial" pitchFamily="34" charset="0"/>
              </a:rPr>
            </a:br>
            <a:endParaRPr lang="en-GB" sz="1600" dirty="0"/>
          </a:p>
        </p:txBody>
      </p:sp>
    </p:spTree>
    <p:extLst>
      <p:ext uri="{BB962C8B-B14F-4D97-AF65-F5344CB8AC3E}">
        <p14:creationId xmlns:p14="http://schemas.microsoft.com/office/powerpoint/2010/main" val="2402793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077200" cy="936104"/>
          </a:xfrm>
        </p:spPr>
        <p:txBody>
          <a:bodyPr/>
          <a:lstStyle/>
          <a:p>
            <a:r>
              <a:rPr lang="en-GB" dirty="0">
                <a:solidFill>
                  <a:schemeClr val="accent1">
                    <a:lumMod val="75000"/>
                  </a:schemeClr>
                </a:solidFill>
              </a:rPr>
              <a:t>Viral infection</a:t>
            </a:r>
          </a:p>
        </p:txBody>
      </p:sp>
      <p:sp>
        <p:nvSpPr>
          <p:cNvPr id="3" name="Content Placeholder 2"/>
          <p:cNvSpPr>
            <a:spLocks noGrp="1"/>
          </p:cNvSpPr>
          <p:nvPr>
            <p:ph idx="1"/>
          </p:nvPr>
        </p:nvSpPr>
        <p:spPr>
          <a:xfrm>
            <a:off x="685800" y="1340768"/>
            <a:ext cx="8077200" cy="4221832"/>
          </a:xfrm>
        </p:spPr>
        <p:txBody>
          <a:bodyPr/>
          <a:lstStyle/>
          <a:p>
            <a:pPr>
              <a:buFont typeface="Arial" panose="020B0604020202020204" pitchFamily="34" charset="0"/>
              <a:buChar char="•"/>
            </a:pPr>
            <a:r>
              <a:rPr lang="en-GB" sz="1600" dirty="0"/>
              <a:t>viruses are much smaller than bacteria and consist of a small amount of either DNA or RNA surrounded by a protein coat called a capsid </a:t>
            </a:r>
          </a:p>
          <a:p>
            <a:pPr marL="0" indent="0"/>
            <a:endParaRPr lang="en-GB" sz="1600" dirty="0"/>
          </a:p>
          <a:p>
            <a:pPr>
              <a:buFont typeface="Arial" panose="020B0604020202020204" pitchFamily="34" charset="0"/>
              <a:buChar char="•"/>
            </a:pPr>
            <a:r>
              <a:rPr lang="en-GB" sz="1600" dirty="0"/>
              <a:t>viruses cannot replicate themselves, but need to seek out the replication mechanism contained within a host cell </a:t>
            </a:r>
          </a:p>
          <a:p>
            <a:pPr>
              <a:buFont typeface="Arial" panose="020B0604020202020204" pitchFamily="34" charset="0"/>
              <a:buChar char="•"/>
            </a:pPr>
            <a:endParaRPr lang="en-GB" sz="1600" dirty="0"/>
          </a:p>
          <a:p>
            <a:pPr>
              <a:buFont typeface="Arial" panose="020B0604020202020204" pitchFamily="34" charset="0"/>
              <a:buChar char="•"/>
            </a:pPr>
            <a:r>
              <a:rPr lang="en-GB" sz="1600" dirty="0"/>
              <a:t>examples of vaccine preventable viral diseases include measles, mumps, rubella, influenza, hepatitis A and B</a:t>
            </a:r>
          </a:p>
          <a:p>
            <a:pPr marL="0" indent="0"/>
            <a:endParaRPr lang="en-GB" sz="1600" dirty="0"/>
          </a:p>
          <a:p>
            <a:pPr>
              <a:buFont typeface="Arial" panose="020B0604020202020204" pitchFamily="34" charset="0"/>
              <a:buChar char="•"/>
            </a:pPr>
            <a:r>
              <a:rPr lang="en-GB" sz="1600" dirty="0"/>
              <a:t>Influenza viruses, which are RNA viruses, are constantly mutating into slightly different forms, which is why we need to produce and give different flu vaccines every year</a:t>
            </a:r>
          </a:p>
          <a:p>
            <a:pPr marL="0" indent="0"/>
            <a:endParaRPr lang="en-GB" sz="1600" dirty="0"/>
          </a:p>
          <a:p>
            <a:pPr>
              <a:buFont typeface="Arial" panose="020B0604020202020204" pitchFamily="34" charset="0"/>
              <a:buChar char="•"/>
            </a:pPr>
            <a:r>
              <a:rPr lang="en-GB" sz="1600" dirty="0"/>
              <a:t>SARs-CoV-2 is an RNA virus</a:t>
            </a:r>
          </a:p>
          <a:p>
            <a:pPr marL="0" indent="0"/>
            <a:endParaRPr lang="en-GB" sz="1400" dirty="0"/>
          </a:p>
          <a:p>
            <a:endParaRPr lang="en-GB" dirty="0"/>
          </a:p>
        </p:txBody>
      </p:sp>
    </p:spTree>
    <p:extLst>
      <p:ext uri="{BB962C8B-B14F-4D97-AF65-F5344CB8AC3E}">
        <p14:creationId xmlns:p14="http://schemas.microsoft.com/office/powerpoint/2010/main" val="1956295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5E0E3-6883-4D4F-A02F-3D15277B2A0C}"/>
              </a:ext>
            </a:extLst>
          </p:cNvPr>
          <p:cNvSpPr>
            <a:spLocks noGrp="1"/>
          </p:cNvSpPr>
          <p:nvPr>
            <p:ph type="title"/>
          </p:nvPr>
        </p:nvSpPr>
        <p:spPr>
          <a:xfrm>
            <a:off x="685800" y="116632"/>
            <a:ext cx="8077200" cy="810491"/>
          </a:xfrm>
        </p:spPr>
        <p:txBody>
          <a:bodyPr/>
          <a:lstStyle/>
          <a:p>
            <a:r>
              <a:rPr lang="en-GB" sz="3600" dirty="0">
                <a:solidFill>
                  <a:schemeClr val="accent1">
                    <a:lumMod val="75000"/>
                  </a:schemeClr>
                </a:solidFill>
              </a:rPr>
              <a:t>Coronavirus structure</a:t>
            </a:r>
            <a:endParaRPr lang="en-GB" sz="3600" dirty="0"/>
          </a:p>
        </p:txBody>
      </p:sp>
      <p:sp>
        <p:nvSpPr>
          <p:cNvPr id="3" name="Content Placeholder 2">
            <a:extLst>
              <a:ext uri="{FF2B5EF4-FFF2-40B4-BE49-F238E27FC236}">
                <a16:creationId xmlns:a16="http://schemas.microsoft.com/office/drawing/2014/main" id="{733F0534-FA5E-4675-9739-71C2C5E1111C}"/>
              </a:ext>
            </a:extLst>
          </p:cNvPr>
          <p:cNvSpPr>
            <a:spLocks noGrp="1"/>
          </p:cNvSpPr>
          <p:nvPr>
            <p:ph idx="1"/>
          </p:nvPr>
        </p:nvSpPr>
        <p:spPr>
          <a:xfrm>
            <a:off x="685800" y="927123"/>
            <a:ext cx="8077200" cy="4374085"/>
          </a:xfrm>
        </p:spPr>
        <p:txBody>
          <a:bodyPr/>
          <a:lstStyle/>
          <a:p>
            <a:pPr marL="285750" indent="-285750">
              <a:buFont typeface="Arial" panose="020B0604020202020204" pitchFamily="34" charset="0"/>
              <a:buChar char="•"/>
            </a:pPr>
            <a:r>
              <a:rPr lang="en-GB" sz="1600" dirty="0">
                <a:solidFill>
                  <a:srgbClr val="000000"/>
                </a:solidFill>
              </a:rPr>
              <a:t>the key parts of the coronavirus are the RNA and the spike proteins</a:t>
            </a:r>
          </a:p>
          <a:p>
            <a:endParaRPr lang="en-GB" sz="1600" dirty="0">
              <a:solidFill>
                <a:srgbClr val="000000"/>
              </a:solidFill>
            </a:endParaRPr>
          </a:p>
          <a:p>
            <a:pPr marL="285750" indent="-285750">
              <a:buFont typeface="Arial" panose="020B0604020202020204" pitchFamily="34" charset="0"/>
              <a:buChar char="•"/>
            </a:pPr>
            <a:r>
              <a:rPr lang="en-GB" sz="1600" dirty="0">
                <a:solidFill>
                  <a:srgbClr val="000000"/>
                </a:solidFill>
              </a:rPr>
              <a:t>the RNA is surrounded by an </a:t>
            </a:r>
            <a:r>
              <a:rPr lang="en-GB" sz="1600" b="1" dirty="0">
                <a:solidFill>
                  <a:srgbClr val="000000"/>
                </a:solidFill>
              </a:rPr>
              <a:t>envelope</a:t>
            </a:r>
            <a:r>
              <a:rPr lang="en-GB" sz="1600" dirty="0">
                <a:solidFill>
                  <a:srgbClr val="000000"/>
                </a:solidFill>
              </a:rPr>
              <a:t> which has different roles in the life cycle of the virus. These may include the assembly of new virus and helping new virus to leave the infected cell</a:t>
            </a:r>
          </a:p>
          <a:p>
            <a:pPr marL="285750" indent="-285750">
              <a:buFont typeface="Arial" panose="020B0604020202020204" pitchFamily="34" charset="0"/>
              <a:buChar char="•"/>
            </a:pPr>
            <a:endParaRPr lang="en-GB" sz="1600" dirty="0">
              <a:solidFill>
                <a:srgbClr val="000000"/>
              </a:solidFill>
            </a:endParaRPr>
          </a:p>
          <a:p>
            <a:pPr marL="285750" indent="-285750">
              <a:buFont typeface="Arial" panose="020B0604020202020204" pitchFamily="34" charset="0"/>
              <a:buChar char="•"/>
            </a:pPr>
            <a:r>
              <a:rPr lang="en-GB" sz="1600" dirty="0">
                <a:solidFill>
                  <a:srgbClr val="000000"/>
                </a:solidFill>
              </a:rPr>
              <a:t>the </a:t>
            </a:r>
            <a:r>
              <a:rPr lang="en-GB" sz="1600" b="1" dirty="0">
                <a:solidFill>
                  <a:srgbClr val="000000"/>
                </a:solidFill>
              </a:rPr>
              <a:t>spike proteins </a:t>
            </a:r>
            <a:r>
              <a:rPr lang="en-GB" sz="1600" dirty="0">
                <a:solidFill>
                  <a:srgbClr val="000000"/>
                </a:solidFill>
              </a:rPr>
              <a:t>(S) are anchored into the viral </a:t>
            </a:r>
            <a:r>
              <a:rPr lang="en-GB" sz="1600" b="1" dirty="0">
                <a:solidFill>
                  <a:srgbClr val="000000"/>
                </a:solidFill>
              </a:rPr>
              <a:t>envelope </a:t>
            </a:r>
            <a:r>
              <a:rPr lang="en-GB" sz="1600" dirty="0">
                <a:solidFill>
                  <a:srgbClr val="000000"/>
                </a:solidFill>
              </a:rPr>
              <a:t>and form a crown like appearance, like the solar corona, hence the name coronavirus. The spike proteins attach to the target cell and allow the virus to enter it</a:t>
            </a:r>
          </a:p>
          <a:p>
            <a:endParaRPr lang="en-GB" sz="1600" dirty="0">
              <a:solidFill>
                <a:srgbClr val="000000"/>
              </a:solidFill>
            </a:endParaRPr>
          </a:p>
          <a:p>
            <a:pPr marL="285750" indent="-285750">
              <a:buFont typeface="Arial" panose="020B0604020202020204" pitchFamily="34" charset="0"/>
              <a:buChar char="•"/>
            </a:pPr>
            <a:r>
              <a:rPr lang="en-GB" sz="1600" dirty="0">
                <a:solidFill>
                  <a:srgbClr val="000000"/>
                </a:solidFill>
              </a:rPr>
              <a:t>the </a:t>
            </a:r>
            <a:r>
              <a:rPr lang="en-GB" sz="1600" b="1" dirty="0">
                <a:solidFill>
                  <a:srgbClr val="000000"/>
                </a:solidFill>
              </a:rPr>
              <a:t>RNA </a:t>
            </a:r>
            <a:r>
              <a:rPr lang="en-GB" sz="1600" dirty="0">
                <a:solidFill>
                  <a:srgbClr val="000000"/>
                </a:solidFill>
              </a:rPr>
              <a:t>is inside the envelope and acts as a template </a:t>
            </a:r>
          </a:p>
          <a:p>
            <a:pPr marL="0" indent="0"/>
            <a:r>
              <a:rPr lang="en-GB" sz="1600" dirty="0">
                <a:solidFill>
                  <a:srgbClr val="000000"/>
                </a:solidFill>
              </a:rPr>
              <a:t>     so that once it is inside the host cell, the coronavirus </a:t>
            </a:r>
          </a:p>
          <a:p>
            <a:pPr marL="0" indent="0"/>
            <a:r>
              <a:rPr lang="en-GB" sz="1600" dirty="0">
                <a:solidFill>
                  <a:srgbClr val="000000"/>
                </a:solidFill>
              </a:rPr>
              <a:t>     can replicate itself and be released into the body</a:t>
            </a:r>
          </a:p>
          <a:p>
            <a:pPr marL="285750" indent="-285750">
              <a:buFont typeface="Arial" panose="020B0604020202020204" pitchFamily="34" charset="0"/>
              <a:buChar char="•"/>
            </a:pPr>
            <a:endParaRPr lang="en-GB" sz="1600" dirty="0">
              <a:solidFill>
                <a:srgbClr val="000000"/>
              </a:solidFill>
            </a:endParaRPr>
          </a:p>
          <a:p>
            <a:pPr marL="285750" indent="-285750">
              <a:buFont typeface="Arial" panose="020B0604020202020204" pitchFamily="34" charset="0"/>
              <a:buChar char="•"/>
            </a:pPr>
            <a:r>
              <a:rPr lang="en-GB" sz="1600" dirty="0">
                <a:solidFill>
                  <a:srgbClr val="000000"/>
                </a:solidFill>
              </a:rPr>
              <a:t>the Spike protein and the RNA have been used to </a:t>
            </a:r>
          </a:p>
          <a:p>
            <a:pPr marL="0" indent="0"/>
            <a:r>
              <a:rPr lang="en-GB" sz="1600" dirty="0">
                <a:solidFill>
                  <a:srgbClr val="000000"/>
                </a:solidFill>
              </a:rPr>
              <a:t>     develop and make different vaccines to protect against </a:t>
            </a:r>
          </a:p>
          <a:p>
            <a:pPr marL="0" indent="0"/>
            <a:r>
              <a:rPr lang="en-GB" sz="1600" dirty="0">
                <a:solidFill>
                  <a:srgbClr val="000000"/>
                </a:solidFill>
              </a:rPr>
              <a:t>     SARs-CoV-2</a:t>
            </a:r>
          </a:p>
          <a:p>
            <a:endParaRPr lang="en-GB" dirty="0"/>
          </a:p>
        </p:txBody>
      </p:sp>
      <p:pic>
        <p:nvPicPr>
          <p:cNvPr id="4" name="Picture 2">
            <a:extLst>
              <a:ext uri="{FF2B5EF4-FFF2-40B4-BE49-F238E27FC236}">
                <a16:creationId xmlns:a16="http://schemas.microsoft.com/office/drawing/2014/main" id="{4E8B3DE6-4C30-4257-AD68-E7EE42BA4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685232"/>
            <a:ext cx="2671639" cy="2190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961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89A8B-5B8F-477F-A57D-2765001E0607}"/>
              </a:ext>
            </a:extLst>
          </p:cNvPr>
          <p:cNvSpPr>
            <a:spLocks noGrp="1"/>
          </p:cNvSpPr>
          <p:nvPr>
            <p:ph type="title"/>
          </p:nvPr>
        </p:nvSpPr>
        <p:spPr>
          <a:xfrm>
            <a:off x="685800" y="260648"/>
            <a:ext cx="8077200" cy="720080"/>
          </a:xfrm>
        </p:spPr>
        <p:txBody>
          <a:bodyPr/>
          <a:lstStyle/>
          <a:p>
            <a:r>
              <a:rPr lang="en-GB" sz="3200" dirty="0">
                <a:solidFill>
                  <a:schemeClr val="accent1">
                    <a:lumMod val="75000"/>
                  </a:schemeClr>
                </a:solidFill>
              </a:rPr>
              <a:t>COVID-19 variants</a:t>
            </a:r>
          </a:p>
        </p:txBody>
      </p:sp>
      <p:sp>
        <p:nvSpPr>
          <p:cNvPr id="3" name="Content Placeholder 2">
            <a:extLst>
              <a:ext uri="{FF2B5EF4-FFF2-40B4-BE49-F238E27FC236}">
                <a16:creationId xmlns:a16="http://schemas.microsoft.com/office/drawing/2014/main" id="{200DBE88-7B77-4960-92D0-38D489D6E468}"/>
              </a:ext>
            </a:extLst>
          </p:cNvPr>
          <p:cNvSpPr>
            <a:spLocks noGrp="1"/>
          </p:cNvSpPr>
          <p:nvPr>
            <p:ph idx="1"/>
          </p:nvPr>
        </p:nvSpPr>
        <p:spPr>
          <a:xfrm>
            <a:off x="685800" y="980728"/>
            <a:ext cx="8077200" cy="4581872"/>
          </a:xfrm>
        </p:spPr>
        <p:txBody>
          <a:bodyPr/>
          <a:lstStyle/>
          <a:p>
            <a:pPr marL="321750" indent="-285750">
              <a:lnSpc>
                <a:spcPct val="107000"/>
              </a:lnSpc>
              <a:spcAft>
                <a:spcPts val="800"/>
              </a:spcAft>
              <a:buFont typeface="Arial" panose="020B0604020202020204" pitchFamily="34" charset="0"/>
              <a:buChar char="•"/>
            </a:pPr>
            <a:r>
              <a:rPr lang="en-GB" sz="1500" dirty="0">
                <a:ea typeface="Calibri" panose="020F0502020204030204" pitchFamily="34" charset="0"/>
                <a:cs typeface="Times New Roman" panose="02020603050405020304" pitchFamily="18" charset="0"/>
              </a:rPr>
              <a:t>all viruses change over time</a:t>
            </a:r>
          </a:p>
          <a:p>
            <a:pPr marL="321750" indent="-285750">
              <a:lnSpc>
                <a:spcPct val="107000"/>
              </a:lnSpc>
              <a:spcAft>
                <a:spcPts val="800"/>
              </a:spcAft>
              <a:buFont typeface="Arial" panose="020B0604020202020204" pitchFamily="34" charset="0"/>
              <a:buChar char="•"/>
            </a:pPr>
            <a:r>
              <a:rPr lang="en-GB" sz="1500" dirty="0">
                <a:ea typeface="Calibri" panose="020F0502020204030204" pitchFamily="34" charset="0"/>
                <a:cs typeface="Times New Roman" panose="02020603050405020304" pitchFamily="18" charset="0"/>
              </a:rPr>
              <a:t>mutations are changes to the genetic structure (RNA) of the virus and the means by which it adapts to survive </a:t>
            </a:r>
          </a:p>
          <a:p>
            <a:pPr marL="321750" indent="-285750">
              <a:lnSpc>
                <a:spcPct val="107000"/>
              </a:lnSpc>
              <a:spcAft>
                <a:spcPts val="800"/>
              </a:spcAft>
              <a:buFont typeface="Arial" panose="020B0604020202020204" pitchFamily="34" charset="0"/>
              <a:buChar char="•"/>
            </a:pPr>
            <a:r>
              <a:rPr lang="en-GB" sz="1500" dirty="0">
                <a:ea typeface="Calibri" panose="020F0502020204030204" pitchFamily="34" charset="0"/>
                <a:cs typeface="Times New Roman" panose="02020603050405020304" pitchFamily="18" charset="0"/>
              </a:rPr>
              <a:t>most mutations have little effect on the properties of the virus or its impact, </a:t>
            </a:r>
            <a:r>
              <a:rPr lang="en-GB" sz="1500" dirty="0">
                <a:ea typeface="Calibri" panose="020F0502020204030204" pitchFamily="34" charset="0"/>
                <a:cs typeface="Calibri" panose="020F0502020204030204" pitchFamily="34" charset="0"/>
              </a:rPr>
              <a:t>however, some mutations have the potential to </a:t>
            </a:r>
          </a:p>
          <a:p>
            <a:pPr marL="721800" lvl="2" indent="-285750">
              <a:lnSpc>
                <a:spcPct val="107000"/>
              </a:lnSpc>
              <a:spcAft>
                <a:spcPts val="800"/>
              </a:spcAft>
              <a:buFont typeface="Wingdings" panose="05000000000000000000" pitchFamily="2" charset="2"/>
              <a:buChar char="Ø"/>
            </a:pPr>
            <a:r>
              <a:rPr lang="en-GB" sz="1500" dirty="0">
                <a:ea typeface="Calibri" panose="020F0502020204030204" pitchFamily="34" charset="0"/>
                <a:cs typeface="Calibri" panose="020F0502020204030204" pitchFamily="34" charset="0"/>
              </a:rPr>
              <a:t>increase how easily the virus spreads</a:t>
            </a:r>
          </a:p>
          <a:p>
            <a:pPr marL="721800" lvl="2" indent="-285750">
              <a:lnSpc>
                <a:spcPct val="107000"/>
              </a:lnSpc>
              <a:spcAft>
                <a:spcPts val="800"/>
              </a:spcAft>
              <a:buFont typeface="Wingdings" panose="05000000000000000000" pitchFamily="2" charset="2"/>
              <a:buChar char="Ø"/>
            </a:pPr>
            <a:r>
              <a:rPr lang="en-GB" sz="1500" dirty="0">
                <a:ea typeface="Calibri" panose="020F0502020204030204" pitchFamily="34" charset="0"/>
                <a:cs typeface="Calibri" panose="020F0502020204030204" pitchFamily="34" charset="0"/>
              </a:rPr>
              <a:t>cause more severe disease </a:t>
            </a:r>
          </a:p>
          <a:p>
            <a:pPr marL="721800" lvl="2" indent="-285750">
              <a:lnSpc>
                <a:spcPct val="107000"/>
              </a:lnSpc>
              <a:spcAft>
                <a:spcPts val="800"/>
              </a:spcAft>
              <a:buFont typeface="Wingdings" panose="05000000000000000000" pitchFamily="2" charset="2"/>
              <a:buChar char="Ø"/>
            </a:pPr>
            <a:r>
              <a:rPr lang="en-GB" sz="1500" dirty="0">
                <a:ea typeface="Calibri" panose="020F0502020204030204" pitchFamily="34" charset="0"/>
                <a:cs typeface="Calibri" panose="020F0502020204030204" pitchFamily="34" charset="0"/>
              </a:rPr>
              <a:t>escape immunity (the immune response is in some way less effective) </a:t>
            </a:r>
          </a:p>
          <a:p>
            <a:pPr marL="721800" lvl="2" indent="-285750">
              <a:lnSpc>
                <a:spcPct val="107000"/>
              </a:lnSpc>
              <a:spcAft>
                <a:spcPts val="800"/>
              </a:spcAft>
              <a:buFont typeface="Wingdings" panose="05000000000000000000" pitchFamily="2" charset="2"/>
              <a:buChar char="Ø"/>
            </a:pPr>
            <a:r>
              <a:rPr lang="en-GB" sz="1500" dirty="0">
                <a:ea typeface="Calibri" panose="020F0502020204030204" pitchFamily="34" charset="0"/>
                <a:cs typeface="Calibri" panose="020F0502020204030204" pitchFamily="34" charset="0"/>
              </a:rPr>
              <a:t>be less susceptible to the effects of the available vaccines, treatments or other public health and social measures</a:t>
            </a:r>
          </a:p>
          <a:p>
            <a:pPr marL="321750" indent="-285750">
              <a:lnSpc>
                <a:spcPct val="107000"/>
              </a:lnSpc>
              <a:spcAft>
                <a:spcPts val="800"/>
              </a:spcAft>
              <a:buFont typeface="Arial" panose="020B0604020202020204" pitchFamily="34" charset="0"/>
              <a:buChar char="•"/>
            </a:pPr>
            <a:r>
              <a:rPr lang="en-GB" sz="1500" dirty="0">
                <a:ea typeface="Calibri" panose="020F0502020204030204" pitchFamily="34" charset="0"/>
                <a:cs typeface="Times New Roman" panose="02020603050405020304" pitchFamily="18" charset="0"/>
              </a:rPr>
              <a:t>the original (sometimes termed wildtype or ancestral) SARS-CoV-2 virus has mutated, producing new variants, for example the Alpha, Delta, and Omicron variants </a:t>
            </a:r>
          </a:p>
          <a:p>
            <a:pPr marL="321750" indent="-285750">
              <a:lnSpc>
                <a:spcPct val="107000"/>
              </a:lnSpc>
              <a:spcAft>
                <a:spcPts val="800"/>
              </a:spcAft>
              <a:buFont typeface="Arial" panose="020B0604020202020204" pitchFamily="34" charset="0"/>
              <a:buChar char="•"/>
            </a:pPr>
            <a:r>
              <a:rPr lang="en-GB" sz="1500" dirty="0">
                <a:ea typeface="Calibri" panose="020F0502020204030204" pitchFamily="34" charset="0"/>
                <a:cs typeface="Times New Roman" panose="02020603050405020304" pitchFamily="18" charset="0"/>
              </a:rPr>
              <a:t>within a variant there may also be sub-variants, for instance, Omicron BA.1, BA.4, BA.5, XBB 1.5 BA.2.86 and JN.1</a:t>
            </a:r>
          </a:p>
          <a:p>
            <a:endParaRPr lang="en-GB" dirty="0"/>
          </a:p>
        </p:txBody>
      </p:sp>
    </p:spTree>
    <p:extLst>
      <p:ext uri="{BB962C8B-B14F-4D97-AF65-F5344CB8AC3E}">
        <p14:creationId xmlns:p14="http://schemas.microsoft.com/office/powerpoint/2010/main" val="3039169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077200" cy="792088"/>
          </a:xfrm>
        </p:spPr>
        <p:txBody>
          <a:bodyPr/>
          <a:lstStyle/>
          <a:p>
            <a:r>
              <a:rPr lang="en-GB" sz="3200" dirty="0">
                <a:solidFill>
                  <a:schemeClr val="accent1">
                    <a:lumMod val="75000"/>
                  </a:schemeClr>
                </a:solidFill>
              </a:rPr>
              <a:t>Transmission of COVID-19 infection</a:t>
            </a:r>
          </a:p>
        </p:txBody>
      </p:sp>
      <p:sp>
        <p:nvSpPr>
          <p:cNvPr id="3" name="Content Placeholder 2"/>
          <p:cNvSpPr>
            <a:spLocks noGrp="1"/>
          </p:cNvSpPr>
          <p:nvPr>
            <p:ph idx="1"/>
          </p:nvPr>
        </p:nvSpPr>
        <p:spPr>
          <a:xfrm>
            <a:off x="685800" y="1052736"/>
            <a:ext cx="8077200" cy="5112568"/>
          </a:xfrm>
        </p:spPr>
        <p:txBody>
          <a:bodyPr/>
          <a:lstStyle/>
          <a:p>
            <a:pPr marL="36000" indent="0">
              <a:defRPr/>
            </a:pPr>
            <a:r>
              <a:rPr lang="en-GB" sz="1500" dirty="0"/>
              <a:t>For transmission to occur, the SARs-CoV-2 virus needs to be transported to a susceptible person. To do this, it needs to have:</a:t>
            </a:r>
          </a:p>
          <a:p>
            <a:pPr marL="285750" indent="-285750">
              <a:buFont typeface="Arial" panose="020B0604020202020204" pitchFamily="34" charset="0"/>
              <a:buChar char="•"/>
              <a:defRPr/>
            </a:pPr>
            <a:r>
              <a:rPr lang="en-GB" sz="1500" dirty="0"/>
              <a:t>a portal of exit (from the place where it is living and replicating)</a:t>
            </a:r>
          </a:p>
          <a:p>
            <a:pPr marL="285750" indent="-285750">
              <a:buFont typeface="Arial" panose="020B0604020202020204" pitchFamily="34" charset="0"/>
              <a:buChar char="•"/>
              <a:defRPr/>
            </a:pPr>
            <a:r>
              <a:rPr lang="en-GB" sz="1500" dirty="0"/>
              <a:t>a mode of transmission (such as coughing or sneezing) and </a:t>
            </a:r>
          </a:p>
          <a:p>
            <a:pPr marL="285750" indent="-285750">
              <a:buFont typeface="Arial" panose="020B0604020202020204" pitchFamily="34" charset="0"/>
              <a:buChar char="•"/>
              <a:defRPr/>
            </a:pPr>
            <a:r>
              <a:rPr lang="en-GB" sz="1500" dirty="0"/>
              <a:t>a portal of entry (to the susceptible host).</a:t>
            </a:r>
          </a:p>
          <a:p>
            <a:pPr>
              <a:defRPr/>
            </a:pPr>
            <a:endParaRPr lang="en-GB" sz="1500" dirty="0"/>
          </a:p>
          <a:p>
            <a:pPr marL="0" indent="0">
              <a:defRPr/>
            </a:pPr>
            <a:r>
              <a:rPr lang="en-GB" sz="1500" dirty="0"/>
              <a:t>COVID-19 spreads primarily from person to person through small droplets and aerosols from the nose or mouth which are expelled when a person with COVID-19 coughs, sneezes, or speaks. </a:t>
            </a:r>
          </a:p>
          <a:p>
            <a:pPr marL="0" indent="0">
              <a:defRPr/>
            </a:pPr>
            <a:endParaRPr lang="en-GB" sz="1500" dirty="0"/>
          </a:p>
          <a:p>
            <a:pPr marL="0" indent="0">
              <a:defRPr/>
            </a:pPr>
            <a:r>
              <a:rPr lang="en-GB" sz="1500" dirty="0"/>
              <a:t>Droplets can also survive on objects and surfaces such as tables, doorknobs and handrails. However, fomites appear to play a minor role in transmission.</a:t>
            </a:r>
          </a:p>
          <a:p>
            <a:pPr marL="0" indent="0">
              <a:defRPr/>
            </a:pPr>
            <a:endParaRPr lang="en-GB" sz="1500" dirty="0"/>
          </a:p>
          <a:p>
            <a:pPr marL="0" indent="0">
              <a:defRPr/>
            </a:pPr>
            <a:r>
              <a:rPr lang="en-GB" sz="1500" dirty="0"/>
              <a:t>People can catch COVID-19 if they breathe in droplets or aerosols from a person infected with the virus, or by touching contaminated objects or surfaces, then touching their eyes, nose or mouth. </a:t>
            </a:r>
          </a:p>
          <a:p>
            <a:pPr marL="0" indent="0">
              <a:defRPr/>
            </a:pPr>
            <a:endParaRPr lang="en-GB" sz="1500" dirty="0"/>
          </a:p>
          <a:p>
            <a:pPr marL="0" indent="0">
              <a:defRPr/>
            </a:pPr>
            <a:r>
              <a:rPr lang="en-GB" sz="1500" dirty="0"/>
              <a:t>Secondary attack rates within households are high.</a:t>
            </a:r>
          </a:p>
          <a:p>
            <a:pPr marL="0" indent="0">
              <a:defRPr/>
            </a:pPr>
            <a:endParaRPr lang="en-GB" sz="1500" dirty="0"/>
          </a:p>
          <a:p>
            <a:endParaRPr lang="en-GB" dirty="0"/>
          </a:p>
        </p:txBody>
      </p:sp>
    </p:spTree>
    <p:extLst>
      <p:ext uri="{BB962C8B-B14F-4D97-AF65-F5344CB8AC3E}">
        <p14:creationId xmlns:p14="http://schemas.microsoft.com/office/powerpoint/2010/main" val="1599651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836284"/>
          </a:xfrm>
        </p:spPr>
        <p:txBody>
          <a:bodyPr/>
          <a:lstStyle/>
          <a:p>
            <a:r>
              <a:rPr lang="en-GB" sz="3600" dirty="0">
                <a:solidFill>
                  <a:schemeClr val="accent1">
                    <a:lumMod val="75000"/>
                  </a:schemeClr>
                </a:solidFill>
              </a:rPr>
              <a:t>COVID-19 symptoms</a:t>
            </a:r>
          </a:p>
        </p:txBody>
      </p:sp>
      <p:sp>
        <p:nvSpPr>
          <p:cNvPr id="3" name="Content Placeholder 2"/>
          <p:cNvSpPr>
            <a:spLocks noGrp="1"/>
          </p:cNvSpPr>
          <p:nvPr>
            <p:ph idx="1"/>
          </p:nvPr>
        </p:nvSpPr>
        <p:spPr>
          <a:xfrm>
            <a:off x="685800" y="1196752"/>
            <a:ext cx="8077200" cy="4365848"/>
          </a:xfrm>
        </p:spPr>
        <p:txBody>
          <a:bodyPr/>
          <a:lstStyle/>
          <a:p>
            <a:r>
              <a:rPr lang="en-GB" sz="1600" dirty="0"/>
              <a:t>The incubation period is 5 to 6 days but can vary between 1 and 14 days.</a:t>
            </a:r>
          </a:p>
          <a:p>
            <a:endParaRPr lang="en-GB" sz="1600" dirty="0"/>
          </a:p>
          <a:p>
            <a:r>
              <a:rPr lang="en-GB" sz="1600" dirty="0"/>
              <a:t>The symptoms of COVID-19 and other respiratory infections are very similar, they include:</a:t>
            </a:r>
            <a:endParaRPr lang="en-GB" sz="1600" dirty="0">
              <a:solidFill>
                <a:srgbClr val="FF0000"/>
              </a:solidFill>
            </a:endParaRPr>
          </a:p>
          <a:p>
            <a:pPr marL="285750" indent="-285750">
              <a:buFont typeface="Arial" panose="020B0604020202020204" pitchFamily="34" charset="0"/>
              <a:buChar char="•"/>
            </a:pPr>
            <a:r>
              <a:rPr lang="en-GB" sz="1600" dirty="0"/>
              <a:t>new or continuous cough </a:t>
            </a:r>
          </a:p>
          <a:p>
            <a:pPr marL="285750" indent="-285750">
              <a:buFont typeface="Arial" panose="020B0604020202020204" pitchFamily="34" charset="0"/>
              <a:buChar char="•"/>
            </a:pPr>
            <a:r>
              <a:rPr lang="en-GB" sz="1600" dirty="0"/>
              <a:t>high temperature, fever or chills </a:t>
            </a:r>
          </a:p>
          <a:p>
            <a:pPr marL="285750" indent="-285750">
              <a:buFont typeface="Arial" panose="020B0604020202020204" pitchFamily="34" charset="0"/>
              <a:buChar char="•"/>
            </a:pPr>
            <a:r>
              <a:rPr lang="en-GB" sz="1600" dirty="0"/>
              <a:t>loss or change to sense of smell or taste</a:t>
            </a:r>
          </a:p>
          <a:p>
            <a:pPr marL="285750" indent="-285750">
              <a:buFont typeface="Arial" panose="020B0604020202020204" pitchFamily="34" charset="0"/>
              <a:buChar char="•"/>
            </a:pPr>
            <a:r>
              <a:rPr lang="en-GB" sz="1600" dirty="0"/>
              <a:t>fatigue, lethargy and unexplained tiredness</a:t>
            </a:r>
          </a:p>
          <a:p>
            <a:pPr marL="285750" indent="-285750">
              <a:buFont typeface="Arial" panose="020B0604020202020204" pitchFamily="34" charset="0"/>
              <a:buChar char="•"/>
            </a:pPr>
            <a:r>
              <a:rPr lang="en-GB" sz="1600" dirty="0"/>
              <a:t>shortness of breath</a:t>
            </a:r>
          </a:p>
          <a:p>
            <a:pPr marL="285750" indent="-285750">
              <a:buFont typeface="Arial" panose="020B0604020202020204" pitchFamily="34" charset="0"/>
              <a:buChar char="•"/>
            </a:pPr>
            <a:r>
              <a:rPr lang="en-GB" sz="1600" dirty="0"/>
              <a:t>headache </a:t>
            </a:r>
          </a:p>
          <a:p>
            <a:pPr marL="285750" indent="-285750">
              <a:buFont typeface="Arial" panose="020B0604020202020204" pitchFamily="34" charset="0"/>
              <a:buChar char="•"/>
            </a:pPr>
            <a:r>
              <a:rPr lang="en-GB" sz="1600" dirty="0"/>
              <a:t>sore throat</a:t>
            </a:r>
          </a:p>
          <a:p>
            <a:pPr marL="285750" indent="-285750">
              <a:buFont typeface="Arial" panose="020B0604020202020204" pitchFamily="34" charset="0"/>
              <a:buChar char="•"/>
            </a:pPr>
            <a:r>
              <a:rPr lang="en-GB" sz="1600" dirty="0"/>
              <a:t>stuffy or runny nose</a:t>
            </a:r>
          </a:p>
          <a:p>
            <a:pPr marL="285750" indent="-285750">
              <a:buFont typeface="Arial" panose="020B0604020202020204" pitchFamily="34" charset="0"/>
              <a:buChar char="•"/>
            </a:pPr>
            <a:r>
              <a:rPr lang="en-GB" sz="1600" dirty="0"/>
              <a:t>aching muscles</a:t>
            </a:r>
          </a:p>
          <a:p>
            <a:pPr marL="285750" indent="-285750">
              <a:buFont typeface="Arial" panose="020B0604020202020204" pitchFamily="34" charset="0"/>
              <a:buChar char="•"/>
            </a:pPr>
            <a:r>
              <a:rPr lang="en-GB" sz="1600" dirty="0"/>
              <a:t>diarrhoea and vomiting</a:t>
            </a:r>
          </a:p>
          <a:p>
            <a:pPr marL="285750" indent="-285750">
              <a:buFont typeface="Arial" panose="020B0604020202020204" pitchFamily="34" charset="0"/>
              <a:buChar char="•"/>
            </a:pPr>
            <a:r>
              <a:rPr lang="en-GB" sz="1600" dirty="0"/>
              <a:t>loss of appetite</a:t>
            </a:r>
          </a:p>
          <a:p>
            <a:endParaRPr lang="en-GB" dirty="0"/>
          </a:p>
        </p:txBody>
      </p:sp>
      <p:pic>
        <p:nvPicPr>
          <p:cNvPr id="5" name="Picture 4">
            <a:extLst>
              <a:ext uri="{FF2B5EF4-FFF2-40B4-BE49-F238E27FC236}">
                <a16:creationId xmlns:a16="http://schemas.microsoft.com/office/drawing/2014/main" id="{68969725-3459-4067-909D-7C4D90B01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5643" y="3789040"/>
            <a:ext cx="3433364" cy="2017396"/>
          </a:xfrm>
          <a:prstGeom prst="rect">
            <a:avLst/>
          </a:prstGeom>
        </p:spPr>
      </p:pic>
    </p:spTree>
    <p:extLst>
      <p:ext uri="{BB962C8B-B14F-4D97-AF65-F5344CB8AC3E}">
        <p14:creationId xmlns:p14="http://schemas.microsoft.com/office/powerpoint/2010/main" val="3463994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854752" cy="1080120"/>
          </a:xfrm>
        </p:spPr>
        <p:txBody>
          <a:bodyPr/>
          <a:lstStyle/>
          <a:p>
            <a:r>
              <a:rPr lang="en-GB" sz="2800" dirty="0">
                <a:solidFill>
                  <a:schemeClr val="accent1">
                    <a:lumMod val="75000"/>
                  </a:schemeClr>
                </a:solidFill>
              </a:rPr>
              <a:t>COVID-19 symptom progression and </a:t>
            </a:r>
            <a:br>
              <a:rPr lang="en-GB" sz="2800" dirty="0">
                <a:solidFill>
                  <a:schemeClr val="accent1">
                    <a:lumMod val="75000"/>
                  </a:schemeClr>
                </a:solidFill>
              </a:rPr>
            </a:br>
            <a:r>
              <a:rPr lang="en-GB" sz="2800" dirty="0">
                <a:solidFill>
                  <a:schemeClr val="accent1">
                    <a:lumMod val="75000"/>
                  </a:schemeClr>
                </a:solidFill>
              </a:rPr>
              <a:t>complications</a:t>
            </a:r>
          </a:p>
        </p:txBody>
      </p:sp>
      <p:sp>
        <p:nvSpPr>
          <p:cNvPr id="3" name="Content Placeholder 2"/>
          <p:cNvSpPr>
            <a:spLocks noGrp="1"/>
          </p:cNvSpPr>
          <p:nvPr>
            <p:ph idx="1"/>
          </p:nvPr>
        </p:nvSpPr>
        <p:spPr>
          <a:xfrm>
            <a:off x="685800" y="1412776"/>
            <a:ext cx="8077200" cy="4392488"/>
          </a:xfrm>
        </p:spPr>
        <p:txBody>
          <a:bodyPr/>
          <a:lstStyle/>
          <a:p>
            <a:pPr marL="285750" indent="-285750">
              <a:buFont typeface="Arial" panose="020B0604020202020204" pitchFamily="34" charset="0"/>
              <a:buChar char="•"/>
            </a:pPr>
            <a:r>
              <a:rPr lang="en-GB" sz="1700" dirty="0"/>
              <a:t>symptoms may begin gradually and are usually mild</a:t>
            </a:r>
          </a:p>
          <a:p>
            <a:endParaRPr lang="en-GB" sz="1700" dirty="0"/>
          </a:p>
          <a:p>
            <a:pPr marL="285750" indent="-285750">
              <a:buFont typeface="Arial" panose="020B0604020202020204" pitchFamily="34" charset="0"/>
              <a:buChar char="•"/>
            </a:pPr>
            <a:r>
              <a:rPr lang="en-GB" sz="1700" dirty="0"/>
              <a:t>the majority of people have asymptomatic to moderate disease and recover without needing hospital treatment</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in severe cases, COVID-19 can lead to pneumonia, acute respiratory distress syndrome, multiple organ failure and death</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older people and those with underlying medical problems such as high blood pressure, heart and lung problems, diabetes and cancer have an increased risk of severe disease</a:t>
            </a:r>
          </a:p>
          <a:p>
            <a:pPr marL="0" indent="0"/>
            <a:endParaRPr lang="en-GB" sz="1700" dirty="0"/>
          </a:p>
          <a:p>
            <a:pPr marL="285750" indent="-285750">
              <a:buFont typeface="Arial" panose="020B0604020202020204" pitchFamily="34" charset="0"/>
              <a:buChar char="•"/>
            </a:pPr>
            <a:r>
              <a:rPr lang="en-GB" sz="1700" dirty="0"/>
              <a:t>the risk of dying with COVID-19 is highest in the elderly, notably those aged 75 years and over</a:t>
            </a:r>
          </a:p>
        </p:txBody>
      </p:sp>
    </p:spTree>
    <p:extLst>
      <p:ext uri="{BB962C8B-B14F-4D97-AF65-F5344CB8AC3E}">
        <p14:creationId xmlns:p14="http://schemas.microsoft.com/office/powerpoint/2010/main" val="664339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933184" cy="792088"/>
          </a:xfrm>
        </p:spPr>
        <p:txBody>
          <a:bodyPr/>
          <a:lstStyle/>
          <a:p>
            <a:r>
              <a:rPr lang="en-GB" sz="3200" dirty="0">
                <a:solidFill>
                  <a:schemeClr val="accent1">
                    <a:lumMod val="75000"/>
                  </a:schemeClr>
                </a:solidFill>
              </a:rPr>
              <a:t>COVID-19 complications in pregnancy (1)</a:t>
            </a:r>
          </a:p>
        </p:txBody>
      </p:sp>
      <p:sp>
        <p:nvSpPr>
          <p:cNvPr id="3" name="Content Placeholder 2"/>
          <p:cNvSpPr>
            <a:spLocks noGrp="1"/>
          </p:cNvSpPr>
          <p:nvPr>
            <p:ph idx="1"/>
          </p:nvPr>
        </p:nvSpPr>
        <p:spPr>
          <a:xfrm>
            <a:off x="671264" y="980728"/>
            <a:ext cx="8091736" cy="4752528"/>
          </a:xfrm>
        </p:spPr>
        <p:txBody>
          <a:bodyPr/>
          <a:lstStyle/>
          <a:p>
            <a:pPr marL="285750" indent="-285750">
              <a:buFont typeface="Arial" panose="020B0604020202020204" pitchFamily="34" charset="0"/>
              <a:buChar char="•"/>
            </a:pPr>
            <a:r>
              <a:rPr lang="en-GB" sz="1700" dirty="0"/>
              <a:t>the serious risks posed to women who become infected with the SARS-CoV-2 virus during pregnancy became increasingly clear as the COVID-19 pandemic progressed</a:t>
            </a:r>
          </a:p>
          <a:p>
            <a:pPr marL="0" indent="0"/>
            <a:endParaRPr lang="en-GB" sz="1700" dirty="0"/>
          </a:p>
          <a:p>
            <a:pPr marL="285750" indent="-285750">
              <a:buFont typeface="Arial" panose="020B0604020202020204" pitchFamily="34" charset="0"/>
              <a:buChar char="•"/>
            </a:pPr>
            <a:r>
              <a:rPr lang="en-GB" sz="1700" dirty="0"/>
              <a:t>pregnant and recently pregnant women with COVID-19 are more likely to be admitted to an intensive care unit, have invasive ventilation or extracorporeal membrane oxygenation (ECMO) in comparison to non-pregnant women of the same age</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pregnant women who are overweight or obese, are of black and Asian minority ethnic background, have co-morbidities such as diabetes, hypertension and asthma, or are 35 years or older are more likely to have severe COVID-19 infection</a:t>
            </a:r>
          </a:p>
          <a:p>
            <a:pPr marL="0" indent="0"/>
            <a:endParaRPr lang="en-GB" sz="1700" dirty="0"/>
          </a:p>
          <a:p>
            <a:pPr marL="285750" indent="-285750">
              <a:buFont typeface="Arial" panose="020B0604020202020204" pitchFamily="34" charset="0"/>
              <a:buChar char="•"/>
            </a:pPr>
            <a:r>
              <a:rPr lang="en-GB" sz="1700" dirty="0"/>
              <a:t>the majority of pregnant women who have been admitted to hospital with severe COVID-19 are unvaccinated </a:t>
            </a:r>
            <a:r>
              <a:rPr lang="en-GB" sz="1700" dirty="0">
                <a:hlinkClick r:id="rId3"/>
              </a:rPr>
              <a:t>Pregnant women urged to come forward for COVID-19 vaccination - GOV.UK (www.gov.uk)</a:t>
            </a:r>
            <a:endParaRPr lang="en-GB" sz="1700" dirty="0"/>
          </a:p>
          <a:p>
            <a:pPr marL="285750" indent="-285750">
              <a:buFont typeface="Arial" panose="020B0604020202020204" pitchFamily="34" charset="0"/>
              <a:buChar char="•"/>
            </a:pPr>
            <a:endParaRPr lang="en-GB" sz="1400" dirty="0">
              <a:solidFill>
                <a:srgbClr val="FF0000"/>
              </a:solidFill>
            </a:endParaRP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solidFill>
                <a:srgbClr val="FF0000"/>
              </a:solidFill>
            </a:endParaRPr>
          </a:p>
          <a:p>
            <a:pPr marL="285750" indent="-285750">
              <a:buFont typeface="Arial" panose="020B0604020202020204" pitchFamily="34" charset="0"/>
              <a:buChar char="•"/>
            </a:pPr>
            <a:endParaRPr lang="en-GB" sz="1600" dirty="0">
              <a:solidFill>
                <a:srgbClr val="FF0000"/>
              </a:solidFill>
            </a:endParaRPr>
          </a:p>
          <a:p>
            <a:pPr marL="0" indent="0"/>
            <a:endParaRPr lang="en-GB" sz="1400" dirty="0"/>
          </a:p>
          <a:p>
            <a:endParaRPr lang="en-GB" dirty="0"/>
          </a:p>
        </p:txBody>
      </p:sp>
    </p:spTree>
    <p:extLst>
      <p:ext uri="{BB962C8B-B14F-4D97-AF65-F5344CB8AC3E}">
        <p14:creationId xmlns:p14="http://schemas.microsoft.com/office/powerpoint/2010/main" val="3700672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352928" cy="1340768"/>
          </a:xfrm>
        </p:spPr>
        <p:txBody>
          <a:bodyPr/>
          <a:lstStyle/>
          <a:p>
            <a:r>
              <a:rPr lang="en-GB" sz="3200" dirty="0">
                <a:solidFill>
                  <a:schemeClr val="accent1">
                    <a:lumMod val="75000"/>
                  </a:schemeClr>
                </a:solidFill>
              </a:rPr>
              <a:t>COVID-19 complications in pregnancy (2)</a:t>
            </a:r>
            <a:endParaRPr lang="en-GB" sz="3200" dirty="0"/>
          </a:p>
        </p:txBody>
      </p:sp>
      <p:sp>
        <p:nvSpPr>
          <p:cNvPr id="3" name="Content Placeholder 2"/>
          <p:cNvSpPr>
            <a:spLocks noGrp="1"/>
          </p:cNvSpPr>
          <p:nvPr>
            <p:ph idx="1"/>
          </p:nvPr>
        </p:nvSpPr>
        <p:spPr>
          <a:xfrm>
            <a:off x="685800" y="1196752"/>
            <a:ext cx="8077200" cy="4608512"/>
          </a:xfrm>
        </p:spPr>
        <p:txBody>
          <a:bodyPr/>
          <a:lstStyle/>
          <a:p>
            <a:pPr marL="285750" indent="-285750">
              <a:buFont typeface="Arial" panose="020B0604020202020204" pitchFamily="34" charset="0"/>
              <a:buChar char="•"/>
            </a:pPr>
            <a:r>
              <a:rPr lang="en-GB" sz="2000" dirty="0"/>
              <a:t>transmission of infection from mother to infant appears rare, however, neonates born to mothers with COVID-19 have an increased risk of preterm birth and admission to a neonatal unit</a:t>
            </a:r>
          </a:p>
          <a:p>
            <a:pPr marL="0" indent="0"/>
            <a:endParaRPr lang="en-GB" sz="2000" dirty="0"/>
          </a:p>
          <a:p>
            <a:pPr marL="285750" indent="-285750">
              <a:buFont typeface="Arial" panose="020B0604020202020204" pitchFamily="34" charset="0"/>
              <a:buChar char="•"/>
            </a:pPr>
            <a:r>
              <a:rPr lang="en-GB" sz="2000" dirty="0"/>
              <a:t>although stillbirth and neonatal death remain very rare, UK studies have suggested a higher rate of stillbirth in infected women</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in contrast to earlier periods in the pandemic, pregnant women infected with SARS-CoV-2 were substantially less likely to have a preterm birth or maternal critical care admission since the Omicron strain became the dominant strain in late 2021. Despite this, even in the Omicron era, severity of COVID-19 was higher in unvaccinated than vaccinated women</a:t>
            </a:r>
          </a:p>
          <a:p>
            <a:pPr marL="285750" indent="-285750">
              <a:buFont typeface="Arial" panose="020B0604020202020204" pitchFamily="34" charset="0"/>
              <a:buChar char="•"/>
            </a:pPr>
            <a:endParaRPr lang="en-GB" sz="1900" dirty="0"/>
          </a:p>
          <a:p>
            <a:pPr marL="285750" indent="-285750">
              <a:buFont typeface="Arial" panose="020B0604020202020204" pitchFamily="34" charset="0"/>
              <a:buChar char="•"/>
            </a:pPr>
            <a:endParaRPr lang="en-GB" sz="1900" dirty="0"/>
          </a:p>
          <a:p>
            <a:pPr marL="285750" indent="-285750">
              <a:buFont typeface="Arial" panose="020B0604020202020204" pitchFamily="34" charset="0"/>
              <a:buChar char="•"/>
            </a:pPr>
            <a:endParaRPr lang="en-GB" sz="2100" dirty="0"/>
          </a:p>
          <a:p>
            <a:endParaRPr lang="en-GB" dirty="0"/>
          </a:p>
        </p:txBody>
      </p:sp>
    </p:spTree>
    <p:extLst>
      <p:ext uri="{BB962C8B-B14F-4D97-AF65-F5344CB8AC3E}">
        <p14:creationId xmlns:p14="http://schemas.microsoft.com/office/powerpoint/2010/main" val="3011627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CB21E-6588-4F91-8535-2E44BCAC7022}"/>
              </a:ext>
            </a:extLst>
          </p:cNvPr>
          <p:cNvSpPr>
            <a:spLocks noGrp="1"/>
          </p:cNvSpPr>
          <p:nvPr>
            <p:ph type="title"/>
          </p:nvPr>
        </p:nvSpPr>
        <p:spPr>
          <a:xfrm>
            <a:off x="685800" y="332656"/>
            <a:ext cx="8077200" cy="576064"/>
          </a:xfrm>
        </p:spPr>
        <p:txBody>
          <a:bodyPr/>
          <a:lstStyle/>
          <a:p>
            <a:r>
              <a:rPr lang="en-GB" sz="2800" dirty="0">
                <a:solidFill>
                  <a:schemeClr val="accent1">
                    <a:lumMod val="75000"/>
                  </a:schemeClr>
                </a:solidFill>
              </a:rPr>
              <a:t>Long COVID</a:t>
            </a:r>
          </a:p>
        </p:txBody>
      </p:sp>
      <p:sp>
        <p:nvSpPr>
          <p:cNvPr id="3" name="Content Placeholder 2">
            <a:extLst>
              <a:ext uri="{FF2B5EF4-FFF2-40B4-BE49-F238E27FC236}">
                <a16:creationId xmlns:a16="http://schemas.microsoft.com/office/drawing/2014/main" id="{9D4348DE-B515-4077-9EAF-0CAFA00FAF86}"/>
              </a:ext>
            </a:extLst>
          </p:cNvPr>
          <p:cNvSpPr>
            <a:spLocks noGrp="1"/>
          </p:cNvSpPr>
          <p:nvPr>
            <p:ph idx="1"/>
          </p:nvPr>
        </p:nvSpPr>
        <p:spPr>
          <a:xfrm>
            <a:off x="685800" y="1052736"/>
            <a:ext cx="8077200" cy="4680520"/>
          </a:xfrm>
        </p:spPr>
        <p:txBody>
          <a:bodyPr/>
          <a:lstStyle/>
          <a:p>
            <a:pPr marL="378900">
              <a:lnSpc>
                <a:spcPct val="107000"/>
              </a:lnSpc>
              <a:spcAft>
                <a:spcPts val="800"/>
              </a:spcAft>
              <a:buFont typeface="Arial" panose="020B0604020202020204" pitchFamily="34" charset="0"/>
              <a:buChar char="•"/>
            </a:pPr>
            <a:r>
              <a:rPr lang="en-GB" sz="1600" dirty="0">
                <a:ea typeface="Calibri" panose="020F0502020204030204" pitchFamily="34" charset="0"/>
                <a:cs typeface="Times New Roman" panose="02020603050405020304" pitchFamily="18" charset="0"/>
              </a:rPr>
              <a:t>for some people, COVID-19 can cause symptoms that last weeks or months after the infection has gone. This is sometimes called post-COVID-19 syndrome or ‘long COVID’</a:t>
            </a:r>
          </a:p>
          <a:p>
            <a:pPr marL="378900">
              <a:lnSpc>
                <a:spcPct val="107000"/>
              </a:lnSpc>
              <a:spcAft>
                <a:spcPts val="800"/>
              </a:spcAft>
              <a:buFont typeface="Arial" panose="020B0604020202020204" pitchFamily="34" charset="0"/>
              <a:buChar char="•"/>
            </a:pPr>
            <a:r>
              <a:rPr lang="en-GB" sz="1600" dirty="0">
                <a:ea typeface="Calibri" panose="020F0502020204030204" pitchFamily="34" charset="0"/>
                <a:cs typeface="Times New Roman" panose="02020603050405020304" pitchFamily="18" charset="0"/>
              </a:rPr>
              <a:t>although many people feel better in a few days or weeks and most will make a full recovery within 12 weeks, for some people, symptoms can last longer</a:t>
            </a:r>
          </a:p>
          <a:p>
            <a:pPr marL="378900">
              <a:lnSpc>
                <a:spcPct val="107000"/>
              </a:lnSpc>
              <a:spcAft>
                <a:spcPts val="800"/>
              </a:spcAft>
              <a:buFont typeface="Arial" panose="020B0604020202020204" pitchFamily="34" charset="0"/>
              <a:buChar char="•"/>
            </a:pPr>
            <a:r>
              <a:rPr lang="en-GB" sz="1600" dirty="0">
                <a:ea typeface="Calibri" panose="020F0502020204030204" pitchFamily="34" charset="0"/>
                <a:cs typeface="Times New Roman" panose="02020603050405020304" pitchFamily="18" charset="0"/>
              </a:rPr>
              <a:t>study findings reported in June 2021 from the National Institute for Healthcare Research, showed that over a third of people who tested positive for COVID-19 had symptoms that lasted for 12 weeks or longer (long COVID) and around one in ten people reported severe long COVID symptoms </a:t>
            </a:r>
          </a:p>
          <a:p>
            <a:pPr marL="378900">
              <a:lnSpc>
                <a:spcPct val="107000"/>
              </a:lnSpc>
              <a:spcAft>
                <a:spcPts val="800"/>
              </a:spcAft>
              <a:buFont typeface="Arial" panose="020B0604020202020204" pitchFamily="34" charset="0"/>
              <a:buChar char="•"/>
            </a:pPr>
            <a:r>
              <a:rPr lang="en-GB" sz="1600" dirty="0">
                <a:ea typeface="Calibri" panose="020F0502020204030204" pitchFamily="34" charset="0"/>
                <a:cs typeface="Times New Roman" panose="02020603050405020304" pitchFamily="18" charset="0"/>
              </a:rPr>
              <a:t>increased age, women, people who are overweight or obese, and those who smoke, live in deprived areas, or have been admitted to hospital with COVID-19 have been reported in studies as being at greater risk</a:t>
            </a:r>
          </a:p>
          <a:p>
            <a:pPr marL="378900">
              <a:lnSpc>
                <a:spcPct val="107000"/>
              </a:lnSpc>
              <a:spcAft>
                <a:spcPts val="800"/>
              </a:spcAft>
              <a:buFont typeface="Arial" panose="020B0604020202020204" pitchFamily="34" charset="0"/>
              <a:buChar char="•"/>
            </a:pPr>
            <a:r>
              <a:rPr lang="en-GB" sz="1600" dirty="0">
                <a:ea typeface="Calibri" panose="020F0502020204030204" pitchFamily="34" charset="0"/>
                <a:cs typeface="Times New Roman" panose="02020603050405020304" pitchFamily="18" charset="0"/>
              </a:rPr>
              <a:t>a review conducted by the UK Health Security Agency (UKHSA) found that having COVID-19 vaccine reduces the chances of having Long COVID</a:t>
            </a:r>
            <a:endParaRPr lang="en-GB" sz="1600" dirty="0"/>
          </a:p>
          <a:p>
            <a:pPr marL="378900">
              <a:lnSpc>
                <a:spcPct val="107000"/>
              </a:lnSpc>
              <a:spcAft>
                <a:spcPts val="800"/>
              </a:spcAft>
              <a:buFont typeface="Arial" panose="020B0604020202020204" pitchFamily="34" charset="0"/>
              <a:buChar char="•"/>
            </a:pPr>
            <a:endParaRPr lang="en-GB" sz="1700" dirty="0">
              <a:solidFill>
                <a:srgbClr val="FF0000"/>
              </a:solidFill>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364688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C1FC1-B695-4EFB-9E39-1B312C2349B7}"/>
              </a:ext>
            </a:extLst>
          </p:cNvPr>
          <p:cNvSpPr>
            <a:spLocks noGrp="1"/>
          </p:cNvSpPr>
          <p:nvPr>
            <p:ph type="title"/>
          </p:nvPr>
        </p:nvSpPr>
        <p:spPr>
          <a:xfrm>
            <a:off x="685800" y="260648"/>
            <a:ext cx="8077200" cy="576064"/>
          </a:xfrm>
        </p:spPr>
        <p:txBody>
          <a:bodyPr/>
          <a:lstStyle/>
          <a:p>
            <a:r>
              <a:rPr lang="en-GB" sz="3200" dirty="0">
                <a:solidFill>
                  <a:schemeClr val="accent1">
                    <a:lumMod val="75000"/>
                  </a:schemeClr>
                </a:solidFill>
              </a:rPr>
              <a:t>Symptoms of Long COVID</a:t>
            </a:r>
          </a:p>
        </p:txBody>
      </p:sp>
      <p:sp>
        <p:nvSpPr>
          <p:cNvPr id="3" name="Content Placeholder 2">
            <a:extLst>
              <a:ext uri="{FF2B5EF4-FFF2-40B4-BE49-F238E27FC236}">
                <a16:creationId xmlns:a16="http://schemas.microsoft.com/office/drawing/2014/main" id="{8A099875-10A1-401C-A53F-46B7D2B806AC}"/>
              </a:ext>
            </a:extLst>
          </p:cNvPr>
          <p:cNvSpPr>
            <a:spLocks noGrp="1"/>
          </p:cNvSpPr>
          <p:nvPr>
            <p:ph idx="1"/>
          </p:nvPr>
        </p:nvSpPr>
        <p:spPr>
          <a:xfrm>
            <a:off x="685800" y="980728"/>
            <a:ext cx="8077200" cy="5040560"/>
          </a:xfrm>
        </p:spPr>
        <p:txBody>
          <a:bodyPr/>
          <a:lstStyle/>
          <a:p>
            <a:pPr marL="0" lvl="0" indent="0">
              <a:lnSpc>
                <a:spcPct val="107000"/>
              </a:lnSpc>
              <a:spcAft>
                <a:spcPts val="800"/>
              </a:spcAft>
              <a:buSzPts val="1000"/>
              <a:buNone/>
              <a:tabLst>
                <a:tab pos="457200" algn="l"/>
              </a:tabLst>
            </a:pPr>
            <a:r>
              <a:rPr lang="en-GB" sz="1600" b="1" dirty="0">
                <a:ea typeface="Calibri" panose="020F0502020204030204" pitchFamily="34" charset="0"/>
                <a:cs typeface="Times New Roman" panose="02020603050405020304" pitchFamily="18" charset="0"/>
              </a:rPr>
              <a:t>The most commonly reported symptoms are:</a:t>
            </a:r>
          </a:p>
          <a:p>
            <a:pPr lvl="0">
              <a:lnSpc>
                <a:spcPct val="107000"/>
              </a:lnSpc>
              <a:spcAft>
                <a:spcPts val="800"/>
              </a:spcAft>
              <a:buSzPts val="1000"/>
              <a:buFont typeface="Symbol" panose="05050102010706020507" pitchFamily="18" charset="2"/>
              <a:buChar char=""/>
              <a:tabLst>
                <a:tab pos="457200" algn="l"/>
              </a:tabLst>
            </a:pPr>
            <a:r>
              <a:rPr lang="en-GB" sz="1600" dirty="0">
                <a:ea typeface="Calibri" panose="020F0502020204030204" pitchFamily="34" charset="0"/>
                <a:cs typeface="Times New Roman" panose="02020603050405020304" pitchFamily="18" charset="0"/>
              </a:rPr>
              <a:t>extreme tiredness (fatigue) </a:t>
            </a:r>
          </a:p>
          <a:p>
            <a:pPr lvl="0">
              <a:lnSpc>
                <a:spcPct val="107000"/>
              </a:lnSpc>
              <a:spcAft>
                <a:spcPts val="800"/>
              </a:spcAft>
              <a:buSzPts val="1000"/>
              <a:buFont typeface="Symbol" panose="05050102010706020507" pitchFamily="18" charset="2"/>
              <a:buChar char=""/>
              <a:tabLst>
                <a:tab pos="457200" algn="l"/>
              </a:tabLst>
            </a:pPr>
            <a:r>
              <a:rPr lang="en-GB" sz="1600" dirty="0">
                <a:ea typeface="Calibri" panose="020F0502020204030204" pitchFamily="34" charset="0"/>
                <a:cs typeface="Times New Roman" panose="02020603050405020304" pitchFamily="18" charset="0"/>
              </a:rPr>
              <a:t>shortness of breath</a:t>
            </a:r>
          </a:p>
          <a:p>
            <a:pPr marL="0" lvl="0" indent="0">
              <a:lnSpc>
                <a:spcPct val="107000"/>
              </a:lnSpc>
              <a:spcAft>
                <a:spcPts val="800"/>
              </a:spcAft>
              <a:buSzPts val="1000"/>
              <a:buNone/>
              <a:tabLst>
                <a:tab pos="457200" algn="l"/>
              </a:tabLst>
            </a:pPr>
            <a:r>
              <a:rPr lang="en-GB" sz="1600" b="1" dirty="0">
                <a:ea typeface="Calibri" panose="020F0502020204030204" pitchFamily="34" charset="0"/>
                <a:cs typeface="Times New Roman" panose="02020603050405020304" pitchFamily="18" charset="0"/>
              </a:rPr>
              <a:t>Other common symptoms include: </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chest pain or tightness			joint pain and muscle aches</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problems with memory and concentration 	depression and anxiety</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difficulty sleeping 				tinnitus, earaches</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heart palpitations				dizziness		</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feeling sick, diarrhoeas, stomach aches	 	rashes</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loss of appetite				changes to sense of smell or taste</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pins and needles				headaches, sore throat, cough</a:t>
            </a:r>
          </a:p>
          <a:p>
            <a:endParaRPr lang="en-GB" dirty="0"/>
          </a:p>
        </p:txBody>
      </p:sp>
    </p:spTree>
    <p:extLst>
      <p:ext uri="{BB962C8B-B14F-4D97-AF65-F5344CB8AC3E}">
        <p14:creationId xmlns:p14="http://schemas.microsoft.com/office/powerpoint/2010/main" val="3395947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8191"/>
            <a:ext cx="8077200" cy="1143000"/>
          </a:xfrm>
        </p:spPr>
        <p:txBody>
          <a:bodyPr/>
          <a:lstStyle/>
          <a:p>
            <a:r>
              <a:rPr lang="en-GB" dirty="0">
                <a:solidFill>
                  <a:schemeClr val="accent1">
                    <a:lumMod val="75000"/>
                  </a:schemeClr>
                </a:solidFill>
              </a:rPr>
              <a:t>Note to immunisers</a:t>
            </a:r>
          </a:p>
        </p:txBody>
      </p:sp>
      <p:sp>
        <p:nvSpPr>
          <p:cNvPr id="3" name="Content Placeholder 2"/>
          <p:cNvSpPr>
            <a:spLocks noGrp="1"/>
          </p:cNvSpPr>
          <p:nvPr>
            <p:ph idx="1"/>
          </p:nvPr>
        </p:nvSpPr>
        <p:spPr>
          <a:xfrm>
            <a:off x="611560" y="980728"/>
            <a:ext cx="8077200" cy="5040560"/>
          </a:xfrm>
        </p:spPr>
        <p:txBody>
          <a:bodyPr/>
          <a:lstStyle/>
          <a:p>
            <a:pPr marL="4763" lvl="0" indent="-4763">
              <a:lnSpc>
                <a:spcPct val="114000"/>
              </a:lnSpc>
              <a:spcBef>
                <a:spcPts val="0"/>
              </a:spcBef>
              <a:spcAft>
                <a:spcPts val="1200"/>
              </a:spcAft>
              <a:buClrTx/>
              <a:buSzTx/>
            </a:pPr>
            <a:r>
              <a:rPr lang="en-GB" sz="1500" kern="1200" dirty="0">
                <a:solidFill>
                  <a:prstClr val="black"/>
                </a:solidFill>
                <a:latin typeface="Arial" pitchFamily="34" charset="0"/>
                <a:ea typeface="ヒラギノ角ゴ Pro W3" pitchFamily="84" charset="-128"/>
              </a:rPr>
              <a:t>This slide set contains a collection of core slides for use during the delivery of COVID-19 immunisation training. Immunisers should select the slides required depending on their background and experience, according to the role they will have in delivering the COVID-19 vaccine programme.  </a:t>
            </a:r>
          </a:p>
          <a:p>
            <a:pPr marL="0" indent="0">
              <a:lnSpc>
                <a:spcPct val="120000"/>
              </a:lnSpc>
              <a:spcBef>
                <a:spcPts val="1200"/>
              </a:spcBef>
              <a:buNone/>
            </a:pPr>
            <a:r>
              <a:rPr lang="en-GB" sz="1500" kern="1200" dirty="0">
                <a:solidFill>
                  <a:prstClr val="black"/>
                </a:solidFill>
                <a:latin typeface="Arial" pitchFamily="34" charset="0"/>
                <a:ea typeface="ヒラギノ角ゴ Pro W3" pitchFamily="84" charset="-128"/>
              </a:rPr>
              <a:t>The information in this slide set was correct at time of publication.</a:t>
            </a:r>
            <a:r>
              <a:rPr lang="en-GB" sz="1500" kern="1200" dirty="0">
                <a:latin typeface="Arial" pitchFamily="34" charset="0"/>
                <a:ea typeface="ヒラギノ角ゴ Pro W3" pitchFamily="84" charset="-128"/>
              </a:rPr>
              <a:t> As COVID-19 is an evolving disease, a lot is still being learned about both the disease and the vaccines which have been developed to prevent it and the knowledge base is still being developed. For this reason, some of the information may change. </a:t>
            </a:r>
            <a:r>
              <a:rPr lang="en-GB" sz="1500" kern="1200" dirty="0">
                <a:solidFill>
                  <a:prstClr val="black"/>
                </a:solidFill>
                <a:latin typeface="Arial" pitchFamily="34" charset="0"/>
                <a:ea typeface="ヒラギノ角ゴ Pro W3" pitchFamily="84" charset="-128"/>
              </a:rPr>
              <a:t>Updates will be made to this slide set as new information becomes available. Please check online to ensure you are accessing the latest version. </a:t>
            </a:r>
            <a:r>
              <a:rPr lang="en-GB" sz="1500" dirty="0"/>
              <a:t>Trainers may need to update data and any information that changes between republications of this slide set.</a:t>
            </a:r>
          </a:p>
          <a:p>
            <a:pPr marL="4763" indent="-4763">
              <a:lnSpc>
                <a:spcPct val="114000"/>
              </a:lnSpc>
              <a:spcBef>
                <a:spcPts val="0"/>
              </a:spcBef>
              <a:spcAft>
                <a:spcPts val="1200"/>
              </a:spcAft>
              <a:buClrTx/>
              <a:buSzTx/>
            </a:pPr>
            <a:endParaRPr lang="en-GB" sz="1500" b="1" dirty="0"/>
          </a:p>
          <a:p>
            <a:pPr marL="4763" indent="-4763">
              <a:lnSpc>
                <a:spcPct val="114000"/>
              </a:lnSpc>
              <a:spcBef>
                <a:spcPts val="0"/>
              </a:spcBef>
              <a:spcAft>
                <a:spcPts val="1200"/>
              </a:spcAft>
              <a:buClrTx/>
              <a:buSzTx/>
            </a:pPr>
            <a:r>
              <a:rPr lang="en-GB" sz="1500" b="1" dirty="0"/>
              <a:t>Slides containing vaccine specific details (such as storage and preparation) have been added to the end of this slide set. They are available at the end of the slide set so that trainers can specifically select those they need for the vaccine they are providing training about.</a:t>
            </a:r>
          </a:p>
          <a:p>
            <a:pPr marL="4763" lvl="0" indent="-4763">
              <a:lnSpc>
                <a:spcPct val="114000"/>
              </a:lnSpc>
              <a:spcBef>
                <a:spcPts val="0"/>
              </a:spcBef>
              <a:spcAft>
                <a:spcPts val="1200"/>
              </a:spcAft>
              <a:buClrTx/>
              <a:buSzTx/>
            </a:pPr>
            <a:endParaRPr lang="en-GB" sz="1400" kern="1200" dirty="0">
              <a:solidFill>
                <a:prstClr val="black"/>
              </a:solidFill>
              <a:latin typeface="Arial" pitchFamily="34" charset="0"/>
              <a:ea typeface="ヒラギノ角ゴ Pro W3" pitchFamily="84" charset="-128"/>
            </a:endParaRPr>
          </a:p>
        </p:txBody>
      </p:sp>
    </p:spTree>
    <p:extLst>
      <p:ext uri="{BB962C8B-B14F-4D97-AF65-F5344CB8AC3E}">
        <p14:creationId xmlns:p14="http://schemas.microsoft.com/office/powerpoint/2010/main" val="405549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077200" cy="792088"/>
          </a:xfrm>
        </p:spPr>
        <p:txBody>
          <a:bodyPr/>
          <a:lstStyle/>
          <a:p>
            <a:r>
              <a:rPr lang="en-GB" sz="2800" dirty="0">
                <a:solidFill>
                  <a:schemeClr val="accent1">
                    <a:lumMod val="75000"/>
                  </a:schemeClr>
                </a:solidFill>
              </a:rPr>
              <a:t>COVID-19 vaccine development and safety</a:t>
            </a:r>
          </a:p>
        </p:txBody>
      </p:sp>
      <p:sp>
        <p:nvSpPr>
          <p:cNvPr id="3" name="Content Placeholder 2"/>
          <p:cNvSpPr>
            <a:spLocks noGrp="1"/>
          </p:cNvSpPr>
          <p:nvPr>
            <p:ph idx="1"/>
          </p:nvPr>
        </p:nvSpPr>
        <p:spPr>
          <a:xfrm>
            <a:off x="685800" y="908720"/>
            <a:ext cx="8077200" cy="4824536"/>
          </a:xfrm>
        </p:spPr>
        <p:txBody>
          <a:bodyPr/>
          <a:lstStyle/>
          <a:p>
            <a:pPr marL="285750" indent="-285750">
              <a:buFont typeface="Arial" panose="020B0604020202020204" pitchFamily="34" charset="0"/>
              <a:buChar char="•"/>
            </a:pPr>
            <a:r>
              <a:rPr lang="en-GB" sz="1500" dirty="0"/>
              <a:t>the recognition of the COVID-19 pandemic accelerated the development and testing of several vaccines using different vaccine platforms</a:t>
            </a:r>
          </a:p>
          <a:p>
            <a:pPr marL="0" indent="0"/>
            <a:endParaRPr lang="en-GB" sz="1500" dirty="0"/>
          </a:p>
          <a:p>
            <a:pPr marL="285750" indent="-285750">
              <a:buFont typeface="Arial" panose="020B0604020202020204" pitchFamily="34" charset="0"/>
              <a:buChar char="•"/>
            </a:pPr>
            <a:r>
              <a:rPr lang="en-GB" sz="1500" dirty="0"/>
              <a:t>before any of the COVID-19 vaccines could be authorised for widespread use in the population, the manufacturers had to demonstrate that they were safe and effective</a:t>
            </a:r>
          </a:p>
          <a:p>
            <a:pPr marL="0" indent="0"/>
            <a:endParaRPr lang="en-GB" sz="1500" dirty="0"/>
          </a:p>
          <a:p>
            <a:pPr marL="285750" indent="-285750">
              <a:buFont typeface="Arial" panose="020B0604020202020204" pitchFamily="34" charset="0"/>
              <a:buChar char="•"/>
            </a:pPr>
            <a:r>
              <a:rPr lang="en-GB" sz="1500" dirty="0"/>
              <a:t>tens of thousands of people across the world have received COVID-19 vaccines in clinical trials</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no serious adverse reactions to the vaccines were seen in the trial participants who received them </a:t>
            </a:r>
          </a:p>
          <a:p>
            <a:pPr marL="0" indent="0"/>
            <a:endParaRPr lang="en-GB" sz="1500" dirty="0"/>
          </a:p>
          <a:p>
            <a:pPr marL="285750" indent="-285750">
              <a:buFont typeface="Arial" panose="020B0604020202020204" pitchFamily="34" charset="0"/>
              <a:buChar char="•"/>
            </a:pPr>
            <a:r>
              <a:rPr lang="en-GB" sz="1500" dirty="0"/>
              <a:t>any reactions reported were similar to those seen following other vaccines such as pain and tenderness at the injection site and fever, headache, muscle aches and fatigue</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once vaccines are authorised and in use, the Medicines and Healthcare products Regulatory Agency (MHRA) continually monitors their safety to ensure that the benefits continue to outweigh any risks</a:t>
            </a:r>
          </a:p>
          <a:p>
            <a:endParaRPr lang="en-GB" dirty="0"/>
          </a:p>
          <a:p>
            <a:endParaRPr lang="en-GB" dirty="0"/>
          </a:p>
        </p:txBody>
      </p:sp>
    </p:spTree>
    <p:extLst>
      <p:ext uri="{BB962C8B-B14F-4D97-AF65-F5344CB8AC3E}">
        <p14:creationId xmlns:p14="http://schemas.microsoft.com/office/powerpoint/2010/main" val="1396221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25A36-BD10-411D-AA0A-0ACB51CA3724}"/>
              </a:ext>
            </a:extLst>
          </p:cNvPr>
          <p:cNvSpPr>
            <a:spLocks noGrp="1"/>
          </p:cNvSpPr>
          <p:nvPr>
            <p:ph type="title"/>
          </p:nvPr>
        </p:nvSpPr>
        <p:spPr>
          <a:xfrm>
            <a:off x="685800" y="332656"/>
            <a:ext cx="8077200" cy="648072"/>
          </a:xfrm>
        </p:spPr>
        <p:txBody>
          <a:bodyPr/>
          <a:lstStyle/>
          <a:p>
            <a:r>
              <a:rPr lang="en-GB" sz="3200" dirty="0">
                <a:solidFill>
                  <a:schemeClr val="accent1">
                    <a:lumMod val="75000"/>
                  </a:schemeClr>
                </a:solidFill>
              </a:rPr>
              <a:t>COVID-19 vaccine safety (continued)</a:t>
            </a:r>
          </a:p>
        </p:txBody>
      </p:sp>
      <p:sp>
        <p:nvSpPr>
          <p:cNvPr id="3" name="Content Placeholder 2">
            <a:extLst>
              <a:ext uri="{FF2B5EF4-FFF2-40B4-BE49-F238E27FC236}">
                <a16:creationId xmlns:a16="http://schemas.microsoft.com/office/drawing/2014/main" id="{6CA2FEE0-081F-4460-B6C2-DFF656708993}"/>
              </a:ext>
            </a:extLst>
          </p:cNvPr>
          <p:cNvSpPr>
            <a:spLocks noGrp="1"/>
          </p:cNvSpPr>
          <p:nvPr>
            <p:ph idx="1"/>
          </p:nvPr>
        </p:nvSpPr>
        <p:spPr>
          <a:xfrm>
            <a:off x="685800" y="1066800"/>
            <a:ext cx="8077200" cy="4810472"/>
          </a:xfrm>
        </p:spPr>
        <p:txBody>
          <a:bodyPr/>
          <a:lstStyle/>
          <a:p>
            <a:pPr marL="321750" indent="-285750">
              <a:buFont typeface="Arial" panose="020B0604020202020204" pitchFamily="34" charset="0"/>
              <a:buChar char="•"/>
            </a:pPr>
            <a:r>
              <a:rPr lang="en-GB" sz="1400" dirty="0"/>
              <a:t>when vaccines are being given to huge numbers of people, it is normal for potential adverse events following vaccination to occur which were not seen in clinical trials </a:t>
            </a:r>
          </a:p>
          <a:p>
            <a:pPr marL="321750" indent="-285750">
              <a:buFont typeface="Arial" panose="020B0604020202020204" pitchFamily="34" charset="0"/>
              <a:buChar char="•"/>
            </a:pPr>
            <a:endParaRPr lang="en-GB" sz="1400" dirty="0"/>
          </a:p>
          <a:p>
            <a:pPr marL="321750" indent="-285750">
              <a:buFont typeface="Arial" panose="020B0604020202020204" pitchFamily="34" charset="0"/>
              <a:buChar char="•"/>
            </a:pPr>
            <a:r>
              <a:rPr lang="en-GB" sz="1400" dirty="0"/>
              <a:t>this does not necessarily mean that the events are linked to the vaccination itself, but they are investigated to ensure that any safety concerns are addressed quickly </a:t>
            </a:r>
          </a:p>
          <a:p>
            <a:pPr marL="321750" indent="-285750">
              <a:buFont typeface="Arial" panose="020B0604020202020204" pitchFamily="34" charset="0"/>
              <a:buChar char="•"/>
            </a:pPr>
            <a:endParaRPr lang="en-GB" sz="1400" dirty="0"/>
          </a:p>
          <a:p>
            <a:pPr marL="321750" indent="-285750">
              <a:buFont typeface="Arial" panose="020B0604020202020204" pitchFamily="34" charset="0"/>
              <a:buChar char="•"/>
            </a:pPr>
            <a:r>
              <a:rPr lang="en-GB" sz="1400" dirty="0"/>
              <a:t>if it is thought that the adverse event may be, or is linked to vaccination, advice about use of that vaccine is carefully considered </a:t>
            </a:r>
          </a:p>
          <a:p>
            <a:pPr marL="321750" indent="-285750">
              <a:buFont typeface="Arial" panose="020B0604020202020204" pitchFamily="34" charset="0"/>
              <a:buChar char="•"/>
            </a:pPr>
            <a:endParaRPr lang="en-GB" sz="1400" dirty="0"/>
          </a:p>
          <a:p>
            <a:pPr marL="321750" indent="-285750">
              <a:buFont typeface="Arial" panose="020B0604020202020204" pitchFamily="34" charset="0"/>
              <a:buChar char="•"/>
            </a:pPr>
            <a:r>
              <a:rPr lang="en-GB" sz="1400" dirty="0"/>
              <a:t>for example, following widespread use of the AstraZeneca COVID-19 vaccination, a rare condition involving serious thromboembolic (blood clotting) events accompanied by thrombocytopaenia (low platelets) was reported. After thorough assessment of the overall risk benefit of the use of the AstraZeneca vaccine in the UK population, the Joint Committee on Vaccination and Immunisation (JCVI) advised that adults aged under 40 without underlying health conditions that put them at higher risk of severe COVID-19 disease, should be offered an alternative COVID-19 vaccine to the AstraZeneca vaccine</a:t>
            </a:r>
          </a:p>
          <a:p>
            <a:pPr marL="321750" indent="-285750">
              <a:buFont typeface="Arial" panose="020B0604020202020204" pitchFamily="34" charset="0"/>
              <a:buChar char="•"/>
            </a:pPr>
            <a:endParaRPr lang="en-GB" sz="1400" dirty="0"/>
          </a:p>
          <a:p>
            <a:pPr marL="321750" indent="-285750">
              <a:buFont typeface="Arial" panose="020B0604020202020204" pitchFamily="34" charset="0"/>
              <a:buChar char="•"/>
            </a:pPr>
            <a:r>
              <a:rPr lang="en-GB" sz="1400" dirty="0"/>
              <a:t>other conditions (such as Guillain-Barré syndrome, myocarditis, pericarditis, transverse myelitis, capillary leak syndrome and heavy menstrual bleeding) have also been reported and investigated</a:t>
            </a:r>
          </a:p>
          <a:p>
            <a:endParaRPr lang="en-GB" dirty="0"/>
          </a:p>
        </p:txBody>
      </p:sp>
    </p:spTree>
    <p:extLst>
      <p:ext uri="{BB962C8B-B14F-4D97-AF65-F5344CB8AC3E}">
        <p14:creationId xmlns:p14="http://schemas.microsoft.com/office/powerpoint/2010/main" val="764648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648072"/>
          </a:xfrm>
        </p:spPr>
        <p:txBody>
          <a:bodyPr/>
          <a:lstStyle/>
          <a:p>
            <a:r>
              <a:rPr lang="en-GB" sz="3200" dirty="0">
                <a:solidFill>
                  <a:schemeClr val="accent1">
                    <a:lumMod val="75000"/>
                  </a:schemeClr>
                </a:solidFill>
              </a:rPr>
              <a:t>COVID-19 vaccine effectiveness (1)</a:t>
            </a:r>
          </a:p>
        </p:txBody>
      </p:sp>
      <p:sp>
        <p:nvSpPr>
          <p:cNvPr id="3" name="Content Placeholder 2"/>
          <p:cNvSpPr>
            <a:spLocks noGrp="1"/>
          </p:cNvSpPr>
          <p:nvPr>
            <p:ph idx="1"/>
          </p:nvPr>
        </p:nvSpPr>
        <p:spPr>
          <a:xfrm>
            <a:off x="533400" y="1052736"/>
            <a:ext cx="8077200" cy="4752528"/>
          </a:xfrm>
        </p:spPr>
        <p:txBody>
          <a:bodyPr/>
          <a:lstStyle/>
          <a:p>
            <a:pPr marL="378900">
              <a:buFont typeface="Arial" panose="020B0604020202020204" pitchFamily="34" charset="0"/>
              <a:buChar char="•"/>
            </a:pPr>
            <a:r>
              <a:rPr lang="en-GB" sz="2000" dirty="0"/>
              <a:t>now that COVID-19 vaccines are in general use in the population, the impact and effectiveness of the COVID-19 vaccination programme is being actively monitored</a:t>
            </a:r>
          </a:p>
          <a:p>
            <a:pPr marL="36000" indent="0"/>
            <a:endParaRPr lang="en-GB" sz="2000" dirty="0"/>
          </a:p>
          <a:p>
            <a:pPr marL="378900">
              <a:buFont typeface="Arial" panose="020B0604020202020204" pitchFamily="34" charset="0"/>
              <a:buChar char="•"/>
            </a:pPr>
            <a:r>
              <a:rPr lang="en-GB" sz="2000" dirty="0"/>
              <a:t>the UK Health Security Agency (UKSHA) look at the impact of the vaccines on symptomatic disease, hospitalisation, death and infection (both symptomatic and asymptomatic)</a:t>
            </a:r>
          </a:p>
          <a:p>
            <a:pPr marL="378900">
              <a:buFont typeface="Arial" panose="020B0604020202020204" pitchFamily="34" charset="0"/>
              <a:buChar char="•"/>
            </a:pPr>
            <a:endParaRPr lang="en-GB" sz="2000" dirty="0"/>
          </a:p>
          <a:p>
            <a:pPr marL="378900">
              <a:buFont typeface="Arial" panose="020B0604020202020204" pitchFamily="34" charset="0"/>
              <a:buChar char="•"/>
            </a:pPr>
            <a:r>
              <a:rPr lang="en-GB" sz="2000" dirty="0"/>
              <a:t>the Joint Committee for Vaccination and Immunisation (JCVI) uses this data to inform their recommendations about changes to the COVID-19 vaccination programme</a:t>
            </a:r>
          </a:p>
          <a:p>
            <a:pPr marL="378900">
              <a:buFont typeface="Arial" panose="020B0604020202020204" pitchFamily="34" charset="0"/>
              <a:buChar char="•"/>
            </a:pPr>
            <a:endParaRPr lang="en-GB" sz="2000" dirty="0"/>
          </a:p>
          <a:p>
            <a:pPr marL="378900">
              <a:buFont typeface="Arial" panose="020B0604020202020204" pitchFamily="34" charset="0"/>
              <a:buChar char="•"/>
            </a:pPr>
            <a:r>
              <a:rPr lang="en-GB" sz="2000" dirty="0"/>
              <a:t>several studies have now provided evidence that the COVID-19 vaccines are effective at preventing severe infection</a:t>
            </a:r>
          </a:p>
        </p:txBody>
      </p:sp>
    </p:spTree>
    <p:extLst>
      <p:ext uri="{BB962C8B-B14F-4D97-AF65-F5344CB8AC3E}">
        <p14:creationId xmlns:p14="http://schemas.microsoft.com/office/powerpoint/2010/main" val="3693549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8077200" cy="648072"/>
          </a:xfrm>
        </p:spPr>
        <p:txBody>
          <a:bodyPr/>
          <a:lstStyle/>
          <a:p>
            <a:r>
              <a:rPr lang="en-GB" sz="3600" dirty="0">
                <a:solidFill>
                  <a:schemeClr val="accent1">
                    <a:lumMod val="75000"/>
                  </a:schemeClr>
                </a:solidFill>
              </a:rPr>
              <a:t>COVID-19 vaccine effectiveness (2)</a:t>
            </a:r>
            <a:endParaRPr lang="en-GB" sz="3600" dirty="0"/>
          </a:p>
        </p:txBody>
      </p:sp>
      <p:sp>
        <p:nvSpPr>
          <p:cNvPr id="3" name="Content Placeholder 2"/>
          <p:cNvSpPr>
            <a:spLocks noGrp="1"/>
          </p:cNvSpPr>
          <p:nvPr>
            <p:ph idx="1"/>
          </p:nvPr>
        </p:nvSpPr>
        <p:spPr>
          <a:xfrm>
            <a:off x="685800" y="1052736"/>
            <a:ext cx="8077200" cy="4968552"/>
          </a:xfrm>
        </p:spPr>
        <p:txBody>
          <a:bodyPr/>
          <a:lstStyle/>
          <a:p>
            <a:pPr marL="321750" indent="-285750">
              <a:buFont typeface="Arial" panose="020B0604020202020204" pitchFamily="34" charset="0"/>
              <a:buChar char="•"/>
            </a:pPr>
            <a:r>
              <a:rPr lang="en-GB" sz="2000" dirty="0"/>
              <a:t>after a primary course of COVID-19 vaccine, effectiveness against symptomatic disease appears to wear off with time</a:t>
            </a:r>
          </a:p>
          <a:p>
            <a:pPr marL="321750" indent="-285750">
              <a:buFont typeface="Arial" panose="020B0604020202020204" pitchFamily="34" charset="0"/>
              <a:buChar char="•"/>
            </a:pPr>
            <a:endParaRPr lang="en-GB" sz="2000" dirty="0"/>
          </a:p>
          <a:p>
            <a:pPr marL="321750" indent="-285750">
              <a:buFont typeface="Arial" panose="020B0604020202020204" pitchFamily="34" charset="0"/>
              <a:buChar char="•"/>
            </a:pPr>
            <a:r>
              <a:rPr lang="en-GB" sz="2000" dirty="0"/>
              <a:t>overall, vaccine effectiveness against severe outcomes such as hospital admission remains high for several months after completing the primary course but greater waning has been seen in older adults and those with underlying medical conditions compared to young, healthy adults</a:t>
            </a:r>
          </a:p>
          <a:p>
            <a:pPr marL="321750" indent="-285750">
              <a:buFont typeface="Arial" panose="020B0604020202020204" pitchFamily="34" charset="0"/>
              <a:buChar char="•"/>
            </a:pPr>
            <a:endParaRPr lang="en-GB" sz="2000" dirty="0"/>
          </a:p>
          <a:p>
            <a:pPr marL="321750" indent="-285750">
              <a:buFont typeface="Arial" panose="020B0604020202020204" pitchFamily="34" charset="0"/>
              <a:buChar char="•"/>
            </a:pPr>
            <a:r>
              <a:rPr lang="en-GB" sz="2000" dirty="0"/>
              <a:t>additional benefits have also been seen, for example, a household transmission study in England found that household contacts of cases vaccinated with a single dose of COVID-19 vaccine had approximately 35% to 50% reduced risk of becoming a confirmed case of COVID-19</a:t>
            </a:r>
          </a:p>
        </p:txBody>
      </p:sp>
    </p:spTree>
    <p:extLst>
      <p:ext uri="{BB962C8B-B14F-4D97-AF65-F5344CB8AC3E}">
        <p14:creationId xmlns:p14="http://schemas.microsoft.com/office/powerpoint/2010/main" val="5628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6624736" cy="576064"/>
          </a:xfrm>
        </p:spPr>
        <p:txBody>
          <a:bodyPr/>
          <a:lstStyle/>
          <a:p>
            <a:r>
              <a:rPr lang="en-GB" dirty="0">
                <a:solidFill>
                  <a:schemeClr val="accent1">
                    <a:lumMod val="75000"/>
                  </a:schemeClr>
                </a:solidFill>
              </a:rPr>
              <a:t>COVID-19 vaccines (adults)</a:t>
            </a:r>
          </a:p>
        </p:txBody>
      </p:sp>
      <p:sp>
        <p:nvSpPr>
          <p:cNvPr id="3" name="Content Placeholder 2"/>
          <p:cNvSpPr>
            <a:spLocks noGrp="1"/>
          </p:cNvSpPr>
          <p:nvPr>
            <p:ph idx="1"/>
          </p:nvPr>
        </p:nvSpPr>
        <p:spPr>
          <a:xfrm>
            <a:off x="685800" y="980728"/>
            <a:ext cx="8077200" cy="4824536"/>
          </a:xfrm>
        </p:spPr>
        <p:txBody>
          <a:bodyPr/>
          <a:lstStyle/>
          <a:p>
            <a:pPr marL="36000" indent="0"/>
            <a:r>
              <a:rPr lang="en-GB" sz="2400" dirty="0">
                <a:solidFill>
                  <a:schemeClr val="accent6"/>
                </a:solidFill>
              </a:rPr>
              <a:t>COVID-19 vaccines currently available for use in the Northern Ireland include:</a:t>
            </a:r>
          </a:p>
          <a:p>
            <a:pPr marL="285750" indent="-285750">
              <a:buFont typeface="Arial" panose="020B0604020202020204" pitchFamily="34" charset="0"/>
              <a:buChar char="•"/>
            </a:pPr>
            <a:r>
              <a:rPr lang="en-GB" sz="2400" b="1" dirty="0" err="1"/>
              <a:t>Spikevax</a:t>
            </a:r>
            <a:r>
              <a:rPr lang="en-GB" sz="2400" b="1" baseline="30000" dirty="0"/>
              <a:t>® </a:t>
            </a:r>
            <a:r>
              <a:rPr lang="en-GB" sz="2400" b="1" dirty="0"/>
              <a:t>JN.1 (0.1mg/ml) dispersion for injection</a:t>
            </a:r>
            <a:r>
              <a:rPr lang="en-GB" sz="2400" b="1" dirty="0">
                <a:solidFill>
                  <a:schemeClr val="accent6"/>
                </a:solidFill>
              </a:rPr>
              <a:t> </a:t>
            </a:r>
            <a:r>
              <a:rPr lang="en-GB" sz="2400" b="1" dirty="0"/>
              <a:t>(</a:t>
            </a:r>
            <a:r>
              <a:rPr lang="en-GB" sz="2400" b="1" dirty="0" err="1"/>
              <a:t>Moderna</a:t>
            </a:r>
            <a:r>
              <a:rPr lang="en-GB" sz="2400" b="1" dirty="0"/>
              <a:t>® COVID-19 vaccine)</a:t>
            </a:r>
          </a:p>
          <a:p>
            <a:pPr marL="857250" lvl="2" indent="0">
              <a:buNone/>
            </a:pPr>
            <a:r>
              <a:rPr lang="en-GB" sz="2400" dirty="0">
                <a:solidFill>
                  <a:schemeClr val="accent6"/>
                </a:solidFill>
              </a:rPr>
              <a:t>    granted CMA on 2</a:t>
            </a:r>
            <a:r>
              <a:rPr lang="en-GB" sz="2400" baseline="30000" dirty="0">
                <a:solidFill>
                  <a:schemeClr val="accent6"/>
                </a:solidFill>
              </a:rPr>
              <a:t>nd</a:t>
            </a:r>
            <a:r>
              <a:rPr lang="en-GB" sz="2400" dirty="0">
                <a:solidFill>
                  <a:schemeClr val="accent6"/>
                </a:solidFill>
              </a:rPr>
              <a:t>  September 2024*</a:t>
            </a:r>
          </a:p>
          <a:p>
            <a:pPr marL="857250" lvl="2" indent="0">
              <a:buNone/>
            </a:pPr>
            <a:endParaRPr lang="en-GB" sz="2400" dirty="0">
              <a:solidFill>
                <a:schemeClr val="accent6"/>
              </a:solidFill>
            </a:endParaRPr>
          </a:p>
          <a:p>
            <a:pPr marL="0" indent="0"/>
            <a:r>
              <a:rPr lang="en-GB" sz="2400" b="1" dirty="0" err="1"/>
              <a:t>Comirnaty</a:t>
            </a:r>
            <a:r>
              <a:rPr lang="en-GB" sz="2400" b="1" baseline="30000" dirty="0"/>
              <a:t>®</a:t>
            </a:r>
            <a:r>
              <a:rPr lang="en-GB" sz="2400" b="1" dirty="0"/>
              <a:t> JN.1 (30 micrograms/dose) dispersion for injection COVID-19 mRNA vaccine ( adapted Pfizer/</a:t>
            </a:r>
            <a:r>
              <a:rPr lang="en-GB" sz="2400" b="1" dirty="0" err="1"/>
              <a:t>BioNTech</a:t>
            </a:r>
            <a:r>
              <a:rPr lang="en-GB" sz="2400" b="1" dirty="0"/>
              <a:t> vaccine)</a:t>
            </a:r>
            <a:r>
              <a:rPr lang="en-GB" sz="2400" b="1" dirty="0">
                <a:solidFill>
                  <a:schemeClr val="accent6"/>
                </a:solidFill>
              </a:rPr>
              <a:t>	</a:t>
            </a:r>
            <a:r>
              <a:rPr lang="en-GB" sz="2400" dirty="0">
                <a:solidFill>
                  <a:schemeClr val="accent6"/>
                </a:solidFill>
              </a:rPr>
              <a:t>granted CMA on 24 July. </a:t>
            </a:r>
          </a:p>
          <a:p>
            <a:pPr marL="0" indent="0"/>
            <a:r>
              <a:rPr lang="en-GB" sz="2400" dirty="0">
                <a:solidFill>
                  <a:schemeClr val="accent6"/>
                </a:solidFill>
              </a:rPr>
              <a:t> Authorised for vaccination in adults and adolescents from the age of 12 years.</a:t>
            </a:r>
          </a:p>
          <a:p>
            <a:endParaRPr lang="en-GB" sz="1800" dirty="0">
              <a:solidFill>
                <a:srgbClr val="7030A0"/>
              </a:solidFill>
            </a:endParaRPr>
          </a:p>
          <a:p>
            <a:pPr>
              <a:buFont typeface="Arial" panose="020B0604020202020204" pitchFamily="34" charset="0"/>
              <a:buChar char="•"/>
            </a:pPr>
            <a:endParaRPr lang="en-GB" sz="1400" dirty="0"/>
          </a:p>
          <a:p>
            <a:pPr lvl="0" indent="0"/>
            <a:endParaRPr lang="en-GB" sz="1400" dirty="0"/>
          </a:p>
          <a:p>
            <a:pPr marL="0" indent="0"/>
            <a:endParaRPr lang="en-GB" sz="1400" dirty="0"/>
          </a:p>
          <a:p>
            <a:pPr lvl="0" indent="0"/>
            <a:endParaRPr lang="en-GB" sz="1600" dirty="0"/>
          </a:p>
          <a:p>
            <a:pPr lvl="0" indent="0"/>
            <a:endParaRPr lang="en-GB" sz="1600" dirty="0"/>
          </a:p>
          <a:p>
            <a:pPr lvl="0" indent="0"/>
            <a:endParaRPr lang="en-GB" sz="1600" dirty="0"/>
          </a:p>
          <a:p>
            <a:pPr lvl="0" indent="0"/>
            <a:endParaRPr lang="en-GB" sz="1600" dirty="0">
              <a:solidFill>
                <a:srgbClr val="FF0000"/>
              </a:solidFill>
            </a:endParaRPr>
          </a:p>
          <a:p>
            <a:pPr lvl="0" indent="0"/>
            <a:endParaRPr lang="en-GB" sz="1600" dirty="0">
              <a:solidFill>
                <a:srgbClr val="FF0000"/>
              </a:solidFill>
            </a:endParaRPr>
          </a:p>
          <a:p>
            <a:pPr lvl="0" indent="0"/>
            <a:endParaRPr lang="en-GB" sz="1400" dirty="0"/>
          </a:p>
          <a:p>
            <a:pPr lvl="0"/>
            <a:endParaRPr lang="en-GB" sz="1400" dirty="0"/>
          </a:p>
        </p:txBody>
      </p:sp>
    </p:spTree>
    <p:extLst>
      <p:ext uri="{BB962C8B-B14F-4D97-AF65-F5344CB8AC3E}">
        <p14:creationId xmlns:p14="http://schemas.microsoft.com/office/powerpoint/2010/main" val="1068507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861176" cy="936104"/>
          </a:xfrm>
        </p:spPr>
        <p:txBody>
          <a:bodyPr/>
          <a:lstStyle/>
          <a:p>
            <a:r>
              <a:rPr lang="en-GB" sz="2400" dirty="0">
                <a:solidFill>
                  <a:schemeClr val="accent1">
                    <a:lumMod val="75000"/>
                  </a:schemeClr>
                </a:solidFill>
              </a:rPr>
              <a:t>COVID-19 mRNA vaccines (</a:t>
            </a:r>
            <a:r>
              <a:rPr lang="en-GB" sz="2400" dirty="0" err="1">
                <a:solidFill>
                  <a:schemeClr val="accent1">
                    <a:lumMod val="75000"/>
                  </a:schemeClr>
                </a:solidFill>
              </a:rPr>
              <a:t>Pifzer</a:t>
            </a:r>
            <a:r>
              <a:rPr lang="en-GB" sz="2400" dirty="0">
                <a:solidFill>
                  <a:schemeClr val="accent1">
                    <a:lumMod val="75000"/>
                  </a:schemeClr>
                </a:solidFill>
              </a:rPr>
              <a:t> BioNTech and </a:t>
            </a:r>
            <a:r>
              <a:rPr lang="en-GB" sz="2400" dirty="0" err="1">
                <a:solidFill>
                  <a:schemeClr val="accent1">
                    <a:lumMod val="75000"/>
                  </a:schemeClr>
                </a:solidFill>
              </a:rPr>
              <a:t>Moderna</a:t>
            </a:r>
            <a:r>
              <a:rPr lang="en-GB" sz="2400" dirty="0">
                <a:solidFill>
                  <a:schemeClr val="accent1">
                    <a:lumMod val="75000"/>
                  </a:schemeClr>
                </a:solidFill>
              </a:rPr>
              <a:t>)</a:t>
            </a:r>
          </a:p>
        </p:txBody>
      </p:sp>
      <p:sp>
        <p:nvSpPr>
          <p:cNvPr id="3" name="Content Placeholder 2"/>
          <p:cNvSpPr>
            <a:spLocks noGrp="1"/>
          </p:cNvSpPr>
          <p:nvPr>
            <p:ph idx="1"/>
          </p:nvPr>
        </p:nvSpPr>
        <p:spPr>
          <a:xfrm>
            <a:off x="683568" y="908720"/>
            <a:ext cx="8077200" cy="4824536"/>
          </a:xfrm>
        </p:spPr>
        <p:txBody>
          <a:bodyPr/>
          <a:lstStyle/>
          <a:p>
            <a:pPr>
              <a:lnSpc>
                <a:spcPct val="100000"/>
              </a:lnSpc>
              <a:buFont typeface="Arial" panose="020B0604020202020204" pitchFamily="34" charset="0"/>
              <a:buChar char="•"/>
            </a:pPr>
            <a:r>
              <a:rPr lang="en-GB" sz="1600" dirty="0"/>
              <a:t>the Pfizer </a:t>
            </a:r>
            <a:r>
              <a:rPr lang="en-GB" sz="1600" dirty="0" err="1"/>
              <a:t>BioNTech</a:t>
            </a:r>
            <a:r>
              <a:rPr lang="en-GB" sz="1600" dirty="0"/>
              <a:t> (Comirnaty) and </a:t>
            </a:r>
            <a:r>
              <a:rPr lang="en-GB" sz="1600" dirty="0" err="1"/>
              <a:t>Moderna</a:t>
            </a:r>
            <a:r>
              <a:rPr lang="en-GB" sz="1600" dirty="0"/>
              <a:t> (</a:t>
            </a:r>
            <a:r>
              <a:rPr lang="en-GB" sz="1600" dirty="0" err="1"/>
              <a:t>Spikevax</a:t>
            </a:r>
            <a:r>
              <a:rPr lang="en-GB" sz="1600" dirty="0"/>
              <a:t>) COVID-19 vaccines are messenger ribonucleic acid (mRNA) vaccines</a:t>
            </a:r>
          </a:p>
          <a:p>
            <a:pPr>
              <a:lnSpc>
                <a:spcPct val="100000"/>
              </a:lnSpc>
              <a:buFont typeface="Wingdings" panose="05000000000000000000" pitchFamily="2" charset="2"/>
              <a:buChar char="§"/>
            </a:pPr>
            <a:endParaRPr lang="en-GB" sz="1600" dirty="0"/>
          </a:p>
          <a:p>
            <a:pPr>
              <a:lnSpc>
                <a:spcPct val="100000"/>
              </a:lnSpc>
              <a:buFont typeface="Wingdings" panose="05000000000000000000" pitchFamily="2" charset="2"/>
              <a:buChar char="§"/>
            </a:pPr>
            <a:r>
              <a:rPr lang="en-GB" sz="1600" dirty="0"/>
              <a:t>they contain the genetic sequence (mRNA) for the spike protein which is found on the surface of the SARS-CoV-2 virus, wrapped in a lipid envelope (referred to as a nanoparticle) to enable it to be transported into the cells in the body</a:t>
            </a:r>
          </a:p>
          <a:p>
            <a:pPr>
              <a:lnSpc>
                <a:spcPct val="100000"/>
              </a:lnSpc>
              <a:buFont typeface="Wingdings" panose="05000000000000000000" pitchFamily="2" charset="2"/>
              <a:buChar char="§"/>
            </a:pPr>
            <a:endParaRPr lang="en-GB" sz="1600" dirty="0"/>
          </a:p>
          <a:p>
            <a:pPr>
              <a:lnSpc>
                <a:spcPct val="100000"/>
              </a:lnSpc>
              <a:buFont typeface="Wingdings" panose="05000000000000000000" pitchFamily="2" charset="2"/>
              <a:buChar char="§"/>
            </a:pPr>
            <a:r>
              <a:rPr lang="en-GB" sz="1600" dirty="0"/>
              <a:t>when injected, the mRNA is taken up by the host’s cells which translate the genetic information and produce the spike proteins</a:t>
            </a:r>
          </a:p>
          <a:p>
            <a:pPr>
              <a:lnSpc>
                <a:spcPct val="100000"/>
              </a:lnSpc>
              <a:buFont typeface="Wingdings" panose="05000000000000000000" pitchFamily="2" charset="2"/>
              <a:buChar char="§"/>
            </a:pPr>
            <a:endParaRPr lang="en-GB" sz="1600" dirty="0"/>
          </a:p>
          <a:p>
            <a:pPr>
              <a:lnSpc>
                <a:spcPct val="100000"/>
              </a:lnSpc>
              <a:buFont typeface="Wingdings" panose="05000000000000000000" pitchFamily="2" charset="2"/>
              <a:buChar char="§"/>
            </a:pPr>
            <a:r>
              <a:rPr lang="en-GB" sz="1600" dirty="0"/>
              <a:t>these are then displayed on the surface of the cell. This stimulates the immune system to produce antibodies and activate T-cells which prepare the immune system to respond to any future exposure to the SARS-CoV-2 virus by binding to and disabling any virus encountered</a:t>
            </a:r>
          </a:p>
          <a:p>
            <a:pPr>
              <a:lnSpc>
                <a:spcPct val="100000"/>
              </a:lnSpc>
              <a:buFont typeface="Wingdings" panose="05000000000000000000" pitchFamily="2" charset="2"/>
              <a:buChar char="§"/>
            </a:pPr>
            <a:endParaRPr lang="en-GB" sz="1600" dirty="0"/>
          </a:p>
          <a:p>
            <a:pPr>
              <a:lnSpc>
                <a:spcPct val="100000"/>
              </a:lnSpc>
              <a:buFont typeface="Wingdings" panose="05000000000000000000" pitchFamily="2" charset="2"/>
              <a:buChar char="§"/>
            </a:pPr>
            <a:r>
              <a:rPr lang="en-GB" sz="1600" dirty="0"/>
              <a:t>as there is no whole or live virus involved, the vaccine cannot cause disease. The mRNA naturally degrades after a few days</a:t>
            </a:r>
          </a:p>
          <a:p>
            <a:endParaRPr lang="en-GB" dirty="0"/>
          </a:p>
        </p:txBody>
      </p:sp>
    </p:spTree>
    <p:extLst>
      <p:ext uri="{BB962C8B-B14F-4D97-AF65-F5344CB8AC3E}">
        <p14:creationId xmlns:p14="http://schemas.microsoft.com/office/powerpoint/2010/main" val="55787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C55DB-C2C8-4B05-A7FF-58397FD47B45}"/>
              </a:ext>
            </a:extLst>
          </p:cNvPr>
          <p:cNvSpPr>
            <a:spLocks noGrp="1"/>
          </p:cNvSpPr>
          <p:nvPr>
            <p:ph type="title"/>
          </p:nvPr>
        </p:nvSpPr>
        <p:spPr>
          <a:xfrm>
            <a:off x="685800" y="116632"/>
            <a:ext cx="8077200" cy="792088"/>
          </a:xfrm>
        </p:spPr>
        <p:txBody>
          <a:bodyPr/>
          <a:lstStyle/>
          <a:p>
            <a:r>
              <a:rPr lang="en-GB" sz="3600" dirty="0">
                <a:solidFill>
                  <a:schemeClr val="accent1">
                    <a:lumMod val="75000"/>
                  </a:schemeClr>
                </a:solidFill>
              </a:rPr>
              <a:t>Variant vaccines</a:t>
            </a:r>
          </a:p>
        </p:txBody>
      </p:sp>
      <p:sp>
        <p:nvSpPr>
          <p:cNvPr id="3" name="Content Placeholder 2">
            <a:extLst>
              <a:ext uri="{FF2B5EF4-FFF2-40B4-BE49-F238E27FC236}">
                <a16:creationId xmlns:a16="http://schemas.microsoft.com/office/drawing/2014/main" id="{53BFB7A6-23A7-4E8B-B009-2C2FABDF13F1}"/>
              </a:ext>
            </a:extLst>
          </p:cNvPr>
          <p:cNvSpPr>
            <a:spLocks noGrp="1"/>
          </p:cNvSpPr>
          <p:nvPr>
            <p:ph idx="1"/>
          </p:nvPr>
        </p:nvSpPr>
        <p:spPr>
          <a:xfrm>
            <a:off x="685800" y="908720"/>
            <a:ext cx="8077200" cy="4968552"/>
          </a:xfrm>
        </p:spPr>
        <p:txBody>
          <a:bodyPr/>
          <a:lstStyle/>
          <a:p>
            <a:pPr marL="457200" indent="-457200">
              <a:buFont typeface="Arial" panose="020B0604020202020204" pitchFamily="34" charset="0"/>
              <a:buChar char="•"/>
            </a:pPr>
            <a:r>
              <a:rPr lang="en-GB" sz="1600" dirty="0"/>
              <a:t>following the recognition of the Omicron variant becoming the dominant global circulating strain during 2021, many vaccine manufacturers rapidly developed second generation vaccines that may have broader coverage against SARS-CoV-2 variants</a:t>
            </a:r>
          </a:p>
          <a:p>
            <a:pPr marL="0" indent="0"/>
            <a:endParaRPr lang="en-GB" sz="1600" dirty="0"/>
          </a:p>
          <a:p>
            <a:pPr marL="457200" indent="-457200">
              <a:buFont typeface="Arial" panose="020B0604020202020204" pitchFamily="34" charset="0"/>
              <a:buChar char="•"/>
            </a:pPr>
            <a:r>
              <a:rPr lang="en-GB" sz="1600" dirty="0"/>
              <a:t>initially developed as boosters, variant COVID-19 vaccines have either replaced the spike protein from the original vaccine strain with another strain, or developed a bivalent formulation containing spike protein sequences from both the ancestral strain and a newer variant, plus or minus those from the ancestral strain</a:t>
            </a:r>
          </a:p>
          <a:p>
            <a:pPr marL="0" indent="0"/>
            <a:endParaRPr lang="en-GB" sz="1600" dirty="0"/>
          </a:p>
          <a:p>
            <a:pPr marL="457200" indent="-457200">
              <a:buFont typeface="Arial" panose="020B0604020202020204" pitchFamily="34" charset="0"/>
              <a:buChar char="•"/>
            </a:pPr>
            <a:r>
              <a:rPr lang="en-GB" sz="1600" dirty="0"/>
              <a:t>so far, the emergence of new variants has been too rapid to enable incorporation of a new strain in time to pre-empt an increase in disease.</a:t>
            </a:r>
            <a:r>
              <a:rPr lang="en-GB" sz="1600" dirty="0">
                <a:solidFill>
                  <a:schemeClr val="accent6"/>
                </a:solidFill>
              </a:rPr>
              <a:t> In late 2022, incidence was largely driven by infection with Omicron BA.4 and BA.5</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those which use a well established format, such as mRNA vaccines, have been licensed on the basis of </a:t>
            </a:r>
            <a:r>
              <a:rPr lang="en-GB" sz="1600" dirty="0" err="1"/>
              <a:t>immunobridging</a:t>
            </a:r>
            <a:r>
              <a:rPr lang="en-GB" sz="1600" dirty="0"/>
              <a:t> - i.e. by showing non-inferiority of the neutralising antibody response to the ancestral strain, with potentially higher neutralising antibody response to the variant strain</a:t>
            </a:r>
          </a:p>
        </p:txBody>
      </p:sp>
    </p:spTree>
    <p:extLst>
      <p:ext uri="{BB962C8B-B14F-4D97-AF65-F5344CB8AC3E}">
        <p14:creationId xmlns:p14="http://schemas.microsoft.com/office/powerpoint/2010/main" val="3037234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9F7F1-DE14-4389-8AE0-CBD51F382F58}"/>
              </a:ext>
            </a:extLst>
          </p:cNvPr>
          <p:cNvSpPr>
            <a:spLocks noGrp="1"/>
          </p:cNvSpPr>
          <p:nvPr>
            <p:ph type="title"/>
          </p:nvPr>
        </p:nvSpPr>
        <p:spPr>
          <a:xfrm>
            <a:off x="685800" y="260648"/>
            <a:ext cx="8077200" cy="864096"/>
          </a:xfrm>
        </p:spPr>
        <p:txBody>
          <a:bodyPr/>
          <a:lstStyle/>
          <a:p>
            <a:r>
              <a:rPr lang="en-GB" sz="3200" dirty="0">
                <a:solidFill>
                  <a:schemeClr val="accent1">
                    <a:lumMod val="75000"/>
                  </a:schemeClr>
                </a:solidFill>
              </a:rPr>
              <a:t>mRNA</a:t>
            </a:r>
            <a:r>
              <a:rPr lang="en-GB" sz="3200" dirty="0">
                <a:solidFill>
                  <a:srgbClr val="FF0000"/>
                </a:solidFill>
              </a:rPr>
              <a:t> </a:t>
            </a:r>
            <a:r>
              <a:rPr lang="en-GB" sz="3200" dirty="0">
                <a:solidFill>
                  <a:schemeClr val="accent1">
                    <a:lumMod val="75000"/>
                  </a:schemeClr>
                </a:solidFill>
              </a:rPr>
              <a:t>variant COVID-19 vaccines</a:t>
            </a:r>
          </a:p>
        </p:txBody>
      </p:sp>
      <p:sp>
        <p:nvSpPr>
          <p:cNvPr id="3" name="Content Placeholder 2">
            <a:extLst>
              <a:ext uri="{FF2B5EF4-FFF2-40B4-BE49-F238E27FC236}">
                <a16:creationId xmlns:a16="http://schemas.microsoft.com/office/drawing/2014/main" id="{1810DA68-4267-4383-A382-3CB52820B375}"/>
              </a:ext>
            </a:extLst>
          </p:cNvPr>
          <p:cNvSpPr>
            <a:spLocks noGrp="1"/>
          </p:cNvSpPr>
          <p:nvPr>
            <p:ph idx="1"/>
          </p:nvPr>
        </p:nvSpPr>
        <p:spPr>
          <a:xfrm>
            <a:off x="685800" y="1268760"/>
            <a:ext cx="8077200" cy="4464496"/>
          </a:xfrm>
        </p:spPr>
        <p:txBody>
          <a:bodyPr/>
          <a:lstStyle/>
          <a:p>
            <a:pPr marL="457200" indent="-457200">
              <a:buFont typeface="Arial" panose="020B0604020202020204" pitchFamily="34" charset="0"/>
              <a:buChar char="•"/>
            </a:pPr>
            <a:r>
              <a:rPr lang="en-GB" sz="1600" dirty="0"/>
              <a:t>bivalent original and Omicron BA.1 mRNA vaccines were approved and first became available for booster vaccination in the UK during the autumn of 2022</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following the clinical data generated for BA.1 containing vaccines, an mRNA vaccine targeted against the BA.4/5 strains was approved in the UK in November 2022</a:t>
            </a:r>
          </a:p>
          <a:p>
            <a:pPr marL="0" indent="0"/>
            <a:endParaRPr lang="en-GB" sz="1600" dirty="0"/>
          </a:p>
          <a:p>
            <a:pPr marL="457200" indent="-457200">
              <a:buFont typeface="Arial" panose="020B0604020202020204" pitchFamily="34" charset="0"/>
              <a:buChar char="•"/>
            </a:pPr>
            <a:r>
              <a:rPr lang="en-GB" sz="1600" kern="1200" dirty="0"/>
              <a:t>in the early summer of 2023, based on emerging evidence of superior immunogenicity against matched strains with good evidence of back-boosting against historic strains, regulators expressed a preference for moving from bivalent to monovalent variant vaccines. Monovalent XBB mRNA vaccines produced by Pfizer BioNTech and </a:t>
            </a:r>
            <a:r>
              <a:rPr lang="en-GB" sz="1600" kern="1200" dirty="0" err="1"/>
              <a:t>Moderna</a:t>
            </a:r>
            <a:r>
              <a:rPr lang="en-GB" sz="1600" kern="1200" dirty="0"/>
              <a:t> were approved and available for use by October 2023 </a:t>
            </a:r>
          </a:p>
          <a:p>
            <a:pPr marL="0" indent="0"/>
            <a:endParaRPr lang="en-GB" sz="1600" kern="1200" dirty="0"/>
          </a:p>
          <a:p>
            <a:pPr marL="457200" indent="-457200">
              <a:buFont typeface="Arial" panose="020B0604020202020204" pitchFamily="34" charset="0"/>
              <a:buChar char="•"/>
            </a:pPr>
            <a:r>
              <a:rPr lang="en-GB" sz="1600" kern="1200" dirty="0"/>
              <a:t>mRNA vaccines targeting the JN.1 subvariant were approved for use in July and September 2024</a:t>
            </a:r>
            <a:endParaRPr lang="en-GB" sz="1600" dirty="0"/>
          </a:p>
          <a:p>
            <a:pPr marL="457200" indent="-457200">
              <a:buFont typeface="Arial" panose="020B0604020202020204" pitchFamily="34" charset="0"/>
              <a:buChar char="•"/>
            </a:pPr>
            <a:endParaRPr lang="en-GB" sz="1600" dirty="0"/>
          </a:p>
          <a:p>
            <a:pPr marL="0" indent="0"/>
            <a:endParaRPr lang="en-GB" sz="1700" dirty="0">
              <a:solidFill>
                <a:srgbClr val="FF0000"/>
              </a:solidFill>
            </a:endParaRPr>
          </a:p>
        </p:txBody>
      </p:sp>
    </p:spTree>
    <p:extLst>
      <p:ext uri="{BB962C8B-B14F-4D97-AF65-F5344CB8AC3E}">
        <p14:creationId xmlns:p14="http://schemas.microsoft.com/office/powerpoint/2010/main" val="1152879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149208" cy="1143000"/>
          </a:xfrm>
        </p:spPr>
        <p:txBody>
          <a:bodyPr/>
          <a:lstStyle/>
          <a:p>
            <a:r>
              <a:rPr lang="en-GB" sz="4400" dirty="0">
                <a:solidFill>
                  <a:schemeClr val="accent1">
                    <a:lumMod val="75000"/>
                  </a:schemeClr>
                </a:solidFill>
              </a:rPr>
              <a:t>Additional COVID-19 vaccines</a:t>
            </a:r>
          </a:p>
        </p:txBody>
      </p:sp>
      <p:sp>
        <p:nvSpPr>
          <p:cNvPr id="3" name="Content Placeholder 2"/>
          <p:cNvSpPr>
            <a:spLocks noGrp="1"/>
          </p:cNvSpPr>
          <p:nvPr>
            <p:ph idx="1"/>
          </p:nvPr>
        </p:nvSpPr>
        <p:spPr>
          <a:xfrm>
            <a:off x="685800" y="1403648"/>
            <a:ext cx="8077200" cy="4401616"/>
          </a:xfrm>
        </p:spPr>
        <p:txBody>
          <a:bodyPr/>
          <a:lstStyle/>
          <a:p>
            <a:pPr>
              <a:buFont typeface="Arial" panose="020B0604020202020204" pitchFamily="34" charset="0"/>
              <a:buChar char="•"/>
            </a:pPr>
            <a:r>
              <a:rPr lang="en-GB" sz="2600" dirty="0"/>
              <a:t>if more COVID-19 vaccines are considered for authorisation in the UK, information about these will be added to this slide set</a:t>
            </a:r>
          </a:p>
          <a:p>
            <a:pPr marL="0" indent="0"/>
            <a:endParaRPr lang="en-GB" sz="2600" dirty="0"/>
          </a:p>
          <a:p>
            <a:pPr marL="0" indent="0"/>
            <a:r>
              <a:rPr lang="en-GB" sz="2600" dirty="0"/>
              <a:t>Further details about presentation and preparation of the </a:t>
            </a:r>
            <a:r>
              <a:rPr lang="en-GB" sz="2600" dirty="0" err="1">
                <a:solidFill>
                  <a:schemeClr val="accent6"/>
                </a:solidFill>
              </a:rPr>
              <a:t>Moderna</a:t>
            </a:r>
            <a:r>
              <a:rPr lang="en-GB" sz="2600" dirty="0">
                <a:solidFill>
                  <a:schemeClr val="accent6"/>
                </a:solidFill>
              </a:rPr>
              <a:t> (</a:t>
            </a:r>
            <a:r>
              <a:rPr lang="en-GB" sz="2600" dirty="0" err="1">
                <a:solidFill>
                  <a:schemeClr val="accent6"/>
                </a:solidFill>
              </a:rPr>
              <a:t>Spikevax</a:t>
            </a:r>
            <a:r>
              <a:rPr lang="en-GB" sz="2600" dirty="0">
                <a:solidFill>
                  <a:schemeClr val="accent6"/>
                </a:solidFill>
              </a:rPr>
              <a:t>® JN.1 0.1mg/ml dispersion) and Pfizer </a:t>
            </a:r>
            <a:r>
              <a:rPr lang="en-GB" sz="2600" dirty="0" err="1">
                <a:solidFill>
                  <a:schemeClr val="accent6"/>
                </a:solidFill>
              </a:rPr>
              <a:t>BioNTech</a:t>
            </a:r>
            <a:r>
              <a:rPr lang="en-GB" sz="2600" dirty="0">
                <a:solidFill>
                  <a:schemeClr val="accent6"/>
                </a:solidFill>
              </a:rPr>
              <a:t> (Comirnaty® Omicron JN.1  30mcg/dose) vaccines are available on slides at the end of this slide set.</a:t>
            </a:r>
          </a:p>
          <a:p>
            <a:pPr marL="0" indent="0"/>
            <a:endParaRPr lang="en-GB" sz="2400" dirty="0"/>
          </a:p>
        </p:txBody>
      </p:sp>
    </p:spTree>
    <p:extLst>
      <p:ext uri="{BB962C8B-B14F-4D97-AF65-F5344CB8AC3E}">
        <p14:creationId xmlns:p14="http://schemas.microsoft.com/office/powerpoint/2010/main" val="2340966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077200" cy="792088"/>
          </a:xfrm>
        </p:spPr>
        <p:txBody>
          <a:bodyPr/>
          <a:lstStyle/>
          <a:p>
            <a:r>
              <a:rPr lang="en-GB" sz="3600" dirty="0">
                <a:solidFill>
                  <a:schemeClr val="accent1">
                    <a:lumMod val="75000"/>
                  </a:schemeClr>
                </a:solidFill>
              </a:rPr>
              <a:t>Vaccine interchangeability</a:t>
            </a:r>
          </a:p>
        </p:txBody>
      </p:sp>
      <p:sp>
        <p:nvSpPr>
          <p:cNvPr id="3" name="Content Placeholder 2"/>
          <p:cNvSpPr>
            <a:spLocks noGrp="1"/>
          </p:cNvSpPr>
          <p:nvPr>
            <p:ph idx="1"/>
          </p:nvPr>
        </p:nvSpPr>
        <p:spPr>
          <a:xfrm>
            <a:off x="685800" y="908720"/>
            <a:ext cx="8077200" cy="4968552"/>
          </a:xfrm>
        </p:spPr>
        <p:txBody>
          <a:bodyPr/>
          <a:lstStyle/>
          <a:p>
            <a:pPr>
              <a:buFont typeface="Arial" panose="020B0604020202020204" pitchFamily="34" charset="0"/>
              <a:buChar char="•"/>
            </a:pPr>
            <a:r>
              <a:rPr lang="en-GB" sz="1700" dirty="0"/>
              <a:t>evidence suggests that those who receive mixed schedules, including mRNA and adenovirus vectored vaccines make a good immune response, although rates of side effects with a heterologous second dose are higher</a:t>
            </a:r>
          </a:p>
          <a:p>
            <a:pPr>
              <a:buFont typeface="Arial" panose="020B0604020202020204" pitchFamily="34" charset="0"/>
              <a:buChar char="•"/>
            </a:pPr>
            <a:endParaRPr lang="en-GB" sz="1700" dirty="0"/>
          </a:p>
          <a:p>
            <a:pPr>
              <a:buFont typeface="Arial" panose="020B0604020202020204" pitchFamily="34" charset="0"/>
              <a:buChar char="•"/>
            </a:pPr>
            <a:r>
              <a:rPr lang="en-GB" sz="1700" dirty="0"/>
              <a:t>accumulating evidence now supports the use of heterologous schedules for primary and reinforcing immunisation, and these are now recognised by the European Medicines Agency (EMA)</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if the course is interrupted or delayed, it can be resumed during the next seasonal campaign</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kern="1200" dirty="0"/>
              <a:t>individuals who have been vaccinated abroad are likely to have received a vaccine based on the spike protein or an inactivated whole viral vaccine and are expected to be boosted by the vaccines currently used in the UK. Specific advice on vaccination of those who received COVID-19 vaccine overseas is available from UKHSA </a:t>
            </a:r>
            <a:r>
              <a:rPr lang="en-GB" sz="1700" dirty="0">
                <a:hlinkClick r:id="rId3"/>
              </a:rPr>
              <a:t>COVID-19 vaccination: information for healthcare practitioners - GOV.UK (www.gov.uk)</a:t>
            </a:r>
            <a:endParaRPr lang="en-GB" sz="1700" dirty="0"/>
          </a:p>
          <a:p>
            <a:pPr marL="285750" indent="-285750">
              <a:buFont typeface="Arial" panose="020B0604020202020204" pitchFamily="34" charset="0"/>
              <a:buChar char="•"/>
            </a:pPr>
            <a:endParaRPr lang="en-GB" sz="1700" dirty="0"/>
          </a:p>
        </p:txBody>
      </p:sp>
    </p:spTree>
    <p:extLst>
      <p:ext uri="{BB962C8B-B14F-4D97-AF65-F5344CB8AC3E}">
        <p14:creationId xmlns:p14="http://schemas.microsoft.com/office/powerpoint/2010/main" val="3891475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954360"/>
          </a:xfrm>
        </p:spPr>
        <p:txBody>
          <a:bodyPr/>
          <a:lstStyle/>
          <a:p>
            <a:r>
              <a:rPr lang="en-GB" sz="4800" dirty="0">
                <a:solidFill>
                  <a:schemeClr val="accent1">
                    <a:lumMod val="75000"/>
                  </a:schemeClr>
                </a:solidFill>
              </a:rPr>
              <a:t>Content</a:t>
            </a:r>
          </a:p>
        </p:txBody>
      </p:sp>
      <p:sp>
        <p:nvSpPr>
          <p:cNvPr id="3" name="Content Placeholder 2"/>
          <p:cNvSpPr>
            <a:spLocks noGrp="1"/>
          </p:cNvSpPr>
          <p:nvPr>
            <p:ph idx="1"/>
          </p:nvPr>
        </p:nvSpPr>
        <p:spPr>
          <a:xfrm>
            <a:off x="685800" y="1143000"/>
            <a:ext cx="8077200" cy="4590256"/>
          </a:xfrm>
        </p:spPr>
        <p:txBody>
          <a:bodyPr/>
          <a:lstStyle/>
          <a:p>
            <a:pPr lvl="0">
              <a:lnSpc>
                <a:spcPct val="114000"/>
              </a:lnSpc>
              <a:spcBef>
                <a:spcPts val="0"/>
              </a:spcBef>
              <a:buClrTx/>
              <a:buSzTx/>
              <a:buFont typeface="+mj-lt"/>
              <a:buAutoNum type="arabicPeriod"/>
            </a:pPr>
            <a:r>
              <a:rPr lang="en-GB" sz="3200" kern="1200" dirty="0">
                <a:solidFill>
                  <a:prstClr val="black"/>
                </a:solidFill>
                <a:latin typeface="Arial" pitchFamily="34" charset="0"/>
                <a:ea typeface="ヒラギノ角ゴ Pro W3" pitchFamily="84" charset="-128"/>
              </a:rPr>
              <a:t>Learning objectives, key messages </a:t>
            </a:r>
            <a:r>
              <a:rPr lang="en-GB" sz="3200" kern="1200" dirty="0">
                <a:solidFill>
                  <a:schemeClr val="accent6"/>
                </a:solidFill>
                <a:latin typeface="Arial" pitchFamily="34" charset="0"/>
                <a:ea typeface="ヒラギノ角ゴ Pro W3" pitchFamily="84" charset="-128"/>
              </a:rPr>
              <a:t>and introduction</a:t>
            </a:r>
          </a:p>
          <a:p>
            <a:pPr lvl="0">
              <a:lnSpc>
                <a:spcPct val="114000"/>
              </a:lnSpc>
              <a:spcBef>
                <a:spcPts val="0"/>
              </a:spcBef>
              <a:buClrTx/>
              <a:buSzTx/>
              <a:buFont typeface="+mj-lt"/>
              <a:buAutoNum type="arabicPeriod"/>
            </a:pPr>
            <a:r>
              <a:rPr lang="en-GB" sz="3200" kern="1200" dirty="0">
                <a:latin typeface="Arial" pitchFamily="34" charset="0"/>
                <a:ea typeface="ヒラギノ角ゴ Pro W3" pitchFamily="84" charset="-128"/>
              </a:rPr>
              <a:t>International and UK COVID-19 epidemiology</a:t>
            </a:r>
          </a:p>
          <a:p>
            <a:pPr lvl="0">
              <a:lnSpc>
                <a:spcPct val="114000"/>
              </a:lnSpc>
              <a:spcBef>
                <a:spcPts val="0"/>
              </a:spcBef>
              <a:buClrTx/>
              <a:buSzTx/>
              <a:buFont typeface="+mj-lt"/>
              <a:buAutoNum type="arabicPeriod"/>
            </a:pPr>
            <a:r>
              <a:rPr lang="en-GB" sz="3200" kern="1200" dirty="0">
                <a:solidFill>
                  <a:prstClr val="black"/>
                </a:solidFill>
                <a:latin typeface="Arial" pitchFamily="34" charset="0"/>
                <a:ea typeface="ヒラギノ角ゴ Pro W3" pitchFamily="84" charset="-128"/>
              </a:rPr>
              <a:t>Coronavirus </a:t>
            </a:r>
          </a:p>
          <a:p>
            <a:pPr lvl="0">
              <a:lnSpc>
                <a:spcPct val="114000"/>
              </a:lnSpc>
              <a:spcBef>
                <a:spcPts val="0"/>
              </a:spcBef>
              <a:buClrTx/>
              <a:buSzTx/>
              <a:buFont typeface="+mj-lt"/>
              <a:buAutoNum type="arabicPeriod"/>
            </a:pPr>
            <a:r>
              <a:rPr lang="en-GB" sz="3200" kern="1200" dirty="0">
                <a:solidFill>
                  <a:prstClr val="black"/>
                </a:solidFill>
                <a:latin typeface="Arial" pitchFamily="34" charset="0"/>
                <a:ea typeface="ヒラギノ角ゴ Pro W3" pitchFamily="84" charset="-128"/>
              </a:rPr>
              <a:t>COVID-19 vaccines</a:t>
            </a:r>
          </a:p>
          <a:p>
            <a:pPr lvl="0">
              <a:lnSpc>
                <a:spcPct val="114000"/>
              </a:lnSpc>
              <a:spcBef>
                <a:spcPts val="0"/>
              </a:spcBef>
              <a:buClrTx/>
              <a:buSzTx/>
              <a:buFont typeface="+mj-lt"/>
              <a:buAutoNum type="arabicPeriod"/>
            </a:pPr>
            <a:r>
              <a:rPr lang="en-GB" sz="3200" kern="1200" dirty="0">
                <a:solidFill>
                  <a:prstClr val="black"/>
                </a:solidFill>
                <a:latin typeface="Arial" pitchFamily="34" charset="0"/>
                <a:ea typeface="ヒラギノ角ゴ Pro W3" pitchFamily="84" charset="-128"/>
              </a:rPr>
              <a:t>COVID-19 vaccination programme</a:t>
            </a:r>
          </a:p>
          <a:p>
            <a:pPr lvl="0">
              <a:lnSpc>
                <a:spcPct val="114000"/>
              </a:lnSpc>
              <a:spcBef>
                <a:spcPts val="0"/>
              </a:spcBef>
              <a:buClrTx/>
              <a:buSzTx/>
              <a:buFont typeface="+mj-lt"/>
              <a:buAutoNum type="arabicPeriod"/>
            </a:pPr>
            <a:r>
              <a:rPr lang="en-GB" sz="3200" kern="1200" dirty="0">
                <a:solidFill>
                  <a:prstClr val="black"/>
                </a:solidFill>
                <a:latin typeface="Arial" pitchFamily="34" charset="0"/>
                <a:ea typeface="ヒラギノ角ゴ Pro W3" pitchFamily="84" charset="-128"/>
              </a:rPr>
              <a:t>Vaccine specific information</a:t>
            </a:r>
            <a:endParaRPr lang="en-GB" sz="3200" dirty="0"/>
          </a:p>
        </p:txBody>
      </p:sp>
    </p:spTree>
    <p:extLst>
      <p:ext uri="{BB962C8B-B14F-4D97-AF65-F5344CB8AC3E}">
        <p14:creationId xmlns:p14="http://schemas.microsoft.com/office/powerpoint/2010/main" val="3721942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532440" cy="936104"/>
          </a:xfrm>
        </p:spPr>
        <p:txBody>
          <a:bodyPr/>
          <a:lstStyle/>
          <a:p>
            <a:r>
              <a:rPr lang="en-GB" sz="2400" dirty="0">
                <a:solidFill>
                  <a:schemeClr val="accent1">
                    <a:lumMod val="75000"/>
                  </a:schemeClr>
                </a:solidFill>
              </a:rPr>
              <a:t>Interval between COVID-19 vaccines and COVID-19 </a:t>
            </a:r>
            <a:br>
              <a:rPr lang="en-GB" sz="2400" dirty="0">
                <a:solidFill>
                  <a:schemeClr val="accent1">
                    <a:lumMod val="75000"/>
                  </a:schemeClr>
                </a:solidFill>
              </a:rPr>
            </a:br>
            <a:r>
              <a:rPr lang="en-GB" sz="2400" dirty="0">
                <a:solidFill>
                  <a:schemeClr val="accent1">
                    <a:lumMod val="75000"/>
                  </a:schemeClr>
                </a:solidFill>
              </a:rPr>
              <a:t>infection</a:t>
            </a:r>
          </a:p>
        </p:txBody>
      </p:sp>
      <p:sp>
        <p:nvSpPr>
          <p:cNvPr id="3" name="Content Placeholder 2"/>
          <p:cNvSpPr>
            <a:spLocks noGrp="1"/>
          </p:cNvSpPr>
          <p:nvPr>
            <p:ph idx="1"/>
          </p:nvPr>
        </p:nvSpPr>
        <p:spPr>
          <a:xfrm>
            <a:off x="685800" y="1124744"/>
            <a:ext cx="8077200" cy="4437856"/>
          </a:xfrm>
        </p:spPr>
        <p:txBody>
          <a:bodyPr/>
          <a:lstStyle/>
          <a:p>
            <a:pPr marL="457200" indent="-457200">
              <a:buFont typeface="Arial" panose="020B0604020202020204" pitchFamily="34" charset="0"/>
              <a:buChar char="•"/>
            </a:pPr>
            <a:r>
              <a:rPr lang="en-GB" sz="1500" dirty="0"/>
              <a:t>there are no safety concerns from vaccinating individuals with a past history of COVID-19 infection, or with detectable COVID-19 antibody</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vaccination of individuals who may be infected or asymptomatic or incubating COVID-19 infection is unlikely to have a detrimental effect on the illness</a:t>
            </a:r>
          </a:p>
          <a:p>
            <a:pPr marL="0" indent="0"/>
            <a:endParaRPr lang="en-GB" sz="1500" dirty="0"/>
          </a:p>
          <a:p>
            <a:pPr marL="457200" indent="-457200">
              <a:buFont typeface="Arial" panose="020B0604020202020204" pitchFamily="34" charset="0"/>
              <a:buChar char="•"/>
            </a:pPr>
            <a:r>
              <a:rPr lang="en-GB" sz="1500" dirty="0"/>
              <a:t>there is no need to defer immunisation in individuals after recovery from a recent episode with compatible symptoms who were not tested for COVID-19</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the JCVI recommend that vaccination of care home residents with confirmed COVID-19 may go ahead, provided the residents are clinically stable. These populations are likely to be highly vulnerable and vaccination should be facilitated without the need for multiple visits, to maximise vaccination coverage in this vulnerable group</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having prolonged COVID-19 symptoms is not a contraindication to receiving COVID-19 vaccine but if the patient is seriously debilitated, still under active investigation, or has evidence of recent deterioration, deferral of vaccination may be considered to avoid incorrect attribution of any change in the person’s underlying condition to the vaccine</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endParaRPr lang="en-GB" sz="1500" dirty="0">
              <a:solidFill>
                <a:srgbClr val="FF0000"/>
              </a:solidFill>
            </a:endParaRPr>
          </a:p>
          <a:p>
            <a:pPr marL="457200" indent="-457200">
              <a:buFont typeface="Arial" panose="020B0604020202020204" pitchFamily="34" charset="0"/>
              <a:buChar char="•"/>
            </a:pPr>
            <a:endParaRPr lang="en-GB" sz="1700" dirty="0"/>
          </a:p>
        </p:txBody>
      </p:sp>
    </p:spTree>
    <p:extLst>
      <p:ext uri="{BB962C8B-B14F-4D97-AF65-F5344CB8AC3E}">
        <p14:creationId xmlns:p14="http://schemas.microsoft.com/office/powerpoint/2010/main" val="688187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B63C3-8AA8-4985-B5DC-DBE006E38909}"/>
              </a:ext>
            </a:extLst>
          </p:cNvPr>
          <p:cNvSpPr>
            <a:spLocks noGrp="1"/>
          </p:cNvSpPr>
          <p:nvPr>
            <p:ph type="title"/>
          </p:nvPr>
        </p:nvSpPr>
        <p:spPr>
          <a:xfrm>
            <a:off x="685800" y="609600"/>
            <a:ext cx="8077200" cy="1143000"/>
          </a:xfrm>
        </p:spPr>
        <p:txBody>
          <a:bodyPr/>
          <a:lstStyle/>
          <a:p>
            <a:r>
              <a:rPr lang="en-GB" sz="1800" dirty="0">
                <a:cs typeface="Arial"/>
              </a:rPr>
              <a:t>Administering COVID-19 vaccine at the same time as</a:t>
            </a:r>
            <a:r>
              <a:rPr lang="en-GB" sz="1800" dirty="0">
                <a:solidFill>
                  <a:srgbClr val="007C91"/>
                </a:solidFill>
                <a:cs typeface="Arial"/>
              </a:rPr>
              <a:t> </a:t>
            </a:r>
            <a:r>
              <a:rPr lang="en-GB" sz="1800" dirty="0">
                <a:cs typeface="Arial"/>
              </a:rPr>
              <a:t> </a:t>
            </a:r>
            <a:r>
              <a:rPr lang="en-GB" sz="1800" dirty="0" err="1">
                <a:cs typeface="Arial"/>
              </a:rPr>
              <a:t>Abrysvo</a:t>
            </a:r>
            <a:r>
              <a:rPr lang="en-GB" sz="1800" baseline="30000" dirty="0">
                <a:cs typeface="Arial"/>
              </a:rPr>
              <a:t>®</a:t>
            </a:r>
            <a:r>
              <a:rPr lang="en-GB" sz="1800" dirty="0">
                <a:cs typeface="Arial"/>
              </a:rPr>
              <a:t> (RSV</a:t>
            </a:r>
            <a:r>
              <a:rPr lang="en-GB" sz="2000" dirty="0">
                <a:cs typeface="Arial"/>
              </a:rPr>
              <a:t>)</a:t>
            </a:r>
            <a:endParaRPr lang="en-GB" sz="2000" dirty="0"/>
          </a:p>
        </p:txBody>
      </p:sp>
      <p:sp>
        <p:nvSpPr>
          <p:cNvPr id="3" name="Content Placeholder 2">
            <a:extLst>
              <a:ext uri="{FF2B5EF4-FFF2-40B4-BE49-F238E27FC236}">
                <a16:creationId xmlns:a16="http://schemas.microsoft.com/office/drawing/2014/main" id="{133BEA00-7E7A-499A-BDFB-786D5EF5391F}"/>
              </a:ext>
            </a:extLst>
          </p:cNvPr>
          <p:cNvSpPr>
            <a:spLocks noGrp="1"/>
          </p:cNvSpPr>
          <p:nvPr>
            <p:ph idx="1"/>
          </p:nvPr>
        </p:nvSpPr>
        <p:spPr/>
        <p:txBody>
          <a:bodyPr/>
          <a:lstStyle/>
          <a:p>
            <a:pPr marL="285750" indent="-285750">
              <a:buFont typeface="Arial" panose="020B0604020202020204" pitchFamily="34" charset="0"/>
              <a:buChar char="•"/>
            </a:pPr>
            <a:r>
              <a:rPr lang="en-GB" sz="1800" dirty="0">
                <a:cs typeface="Arial"/>
              </a:rPr>
              <a:t>there is some data which shows co-administration with COVID 19 vaccination and RSV vaccination may reduce the immune response to the RSV vaccine</a:t>
            </a:r>
            <a:endParaRPr lang="en-US" sz="1800" dirty="0"/>
          </a:p>
          <a:p>
            <a:pPr marL="285750" indent="-285750"/>
            <a:r>
              <a:rPr lang="en-GB" sz="1800" dirty="0">
                <a:cs typeface="Arial"/>
              </a:rPr>
              <a:t>     the clinical significance of any reduced response is unknown</a:t>
            </a:r>
          </a:p>
          <a:p>
            <a:pPr marL="285750" indent="-285750"/>
            <a:endParaRPr lang="en-GB" sz="1800" dirty="0"/>
          </a:p>
          <a:p>
            <a:pPr marL="285750" indent="-285750">
              <a:buFont typeface="Arial" panose="020B0604020202020204" pitchFamily="34" charset="0"/>
              <a:buChar char="•"/>
            </a:pPr>
            <a:r>
              <a:rPr lang="en-GB" sz="1800" dirty="0">
                <a:cs typeface="Arial"/>
              </a:rPr>
              <a:t>it is therefore recommended that these vaccines should not routinely be scheduled to be given at the same appointment or on the same day</a:t>
            </a:r>
            <a:endParaRPr lang="en-GB" sz="1800" dirty="0"/>
          </a:p>
          <a:p>
            <a:pPr marL="285750" indent="-285750"/>
            <a:r>
              <a:rPr lang="en-GB" sz="1800" dirty="0">
                <a:cs typeface="Arial"/>
              </a:rPr>
              <a:t>     no specific interval is required between administering the vaccines</a:t>
            </a:r>
          </a:p>
          <a:p>
            <a:pPr marL="285750" indent="-285750"/>
            <a:endParaRPr lang="en-GB" sz="1800" dirty="0">
              <a:cs typeface="Arial"/>
            </a:endParaRPr>
          </a:p>
          <a:p>
            <a:pPr marL="285750" indent="-285750">
              <a:buFont typeface="Arial" panose="020B0604020202020204" pitchFamily="34" charset="0"/>
              <a:buChar char="•"/>
            </a:pPr>
            <a:r>
              <a:rPr lang="en-GB" sz="1800" dirty="0">
                <a:cs typeface="Arial"/>
              </a:rPr>
              <a:t>if it is thought that the individual is unlikely to return for a second appointment or immediate protection is necessary, </a:t>
            </a:r>
            <a:r>
              <a:rPr lang="en-GB" sz="1800" dirty="0" err="1">
                <a:cs typeface="Arial"/>
              </a:rPr>
              <a:t>Abrysvo</a:t>
            </a:r>
            <a:r>
              <a:rPr lang="en-GB" sz="1800" baseline="30000" dirty="0">
                <a:cs typeface="Arial"/>
              </a:rPr>
              <a:t>® </a:t>
            </a:r>
            <a:r>
              <a:rPr lang="en-GB" sz="1800" dirty="0">
                <a:cs typeface="Arial"/>
              </a:rPr>
              <a:t>can be administered at the same time as the COVID 19 vaccine</a:t>
            </a:r>
          </a:p>
          <a:p>
            <a:endParaRPr lang="en-GB" dirty="0"/>
          </a:p>
        </p:txBody>
      </p:sp>
    </p:spTree>
    <p:extLst>
      <p:ext uri="{BB962C8B-B14F-4D97-AF65-F5344CB8AC3E}">
        <p14:creationId xmlns:p14="http://schemas.microsoft.com/office/powerpoint/2010/main" val="2384907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8BF5-0682-477E-BF9A-7B9C62553864}"/>
              </a:ext>
            </a:extLst>
          </p:cNvPr>
          <p:cNvSpPr>
            <a:spLocks noGrp="1"/>
          </p:cNvSpPr>
          <p:nvPr>
            <p:ph type="title"/>
          </p:nvPr>
        </p:nvSpPr>
        <p:spPr>
          <a:xfrm>
            <a:off x="685800" y="260648"/>
            <a:ext cx="8077200" cy="792088"/>
          </a:xfrm>
        </p:spPr>
        <p:txBody>
          <a:bodyPr/>
          <a:lstStyle/>
          <a:p>
            <a:r>
              <a:rPr lang="en-GB" sz="2800" dirty="0">
                <a:solidFill>
                  <a:schemeClr val="accent1">
                    <a:lumMod val="75000"/>
                  </a:schemeClr>
                </a:solidFill>
              </a:rPr>
              <a:t>Co-administration of COVID-19 and other </a:t>
            </a:r>
            <a:br>
              <a:rPr lang="en-GB" sz="2800" dirty="0">
                <a:solidFill>
                  <a:schemeClr val="accent1">
                    <a:lumMod val="75000"/>
                  </a:schemeClr>
                </a:solidFill>
              </a:rPr>
            </a:br>
            <a:r>
              <a:rPr lang="en-GB" sz="2800" dirty="0">
                <a:solidFill>
                  <a:schemeClr val="accent1">
                    <a:lumMod val="75000"/>
                  </a:schemeClr>
                </a:solidFill>
              </a:rPr>
              <a:t>vaccines (1)</a:t>
            </a:r>
          </a:p>
        </p:txBody>
      </p:sp>
      <p:sp>
        <p:nvSpPr>
          <p:cNvPr id="3" name="Content Placeholder 2">
            <a:extLst>
              <a:ext uri="{FF2B5EF4-FFF2-40B4-BE49-F238E27FC236}">
                <a16:creationId xmlns:a16="http://schemas.microsoft.com/office/drawing/2014/main" id="{D85A6034-79FB-4C66-A65E-A37750043FA4}"/>
              </a:ext>
            </a:extLst>
          </p:cNvPr>
          <p:cNvSpPr>
            <a:spLocks noGrp="1"/>
          </p:cNvSpPr>
          <p:nvPr>
            <p:ph idx="1"/>
          </p:nvPr>
        </p:nvSpPr>
        <p:spPr>
          <a:xfrm>
            <a:off x="685800" y="1196752"/>
            <a:ext cx="8077200" cy="4752528"/>
          </a:xfrm>
        </p:spPr>
        <p:txBody>
          <a:bodyPr/>
          <a:lstStyle/>
          <a:p>
            <a:pPr marL="493200" indent="-457200">
              <a:buFont typeface="Arial" panose="020B0604020202020204" pitchFamily="34" charset="0"/>
              <a:buChar char="•"/>
            </a:pPr>
            <a:r>
              <a:rPr lang="en-GB" sz="1600" dirty="0">
                <a:ea typeface="Times New Roman" panose="02020603050405020304" pitchFamily="18" charset="0"/>
              </a:rPr>
              <a:t>initially data on co-administration of COVID-19 with other vaccines was limited, in the absence of such data first principles would suggest that interference between inactivated vaccines with different antigenic content is likely to be limited</a:t>
            </a:r>
          </a:p>
          <a:p>
            <a:pPr marL="36000" indent="0"/>
            <a:endParaRPr lang="en-GB" sz="1600" dirty="0">
              <a:ea typeface="Times New Roman" panose="02020603050405020304" pitchFamily="18" charset="0"/>
            </a:endParaRPr>
          </a:p>
          <a:p>
            <a:pPr marL="493200" indent="-457200">
              <a:buFont typeface="Arial" panose="020B0604020202020204" pitchFamily="34" charset="0"/>
              <a:buChar char="•"/>
            </a:pPr>
            <a:r>
              <a:rPr lang="en-GB" sz="1600" dirty="0">
                <a:ea typeface="Times New Roman" panose="02020603050405020304" pitchFamily="18" charset="0"/>
              </a:rPr>
              <a:t>there is no evidence of any safety concerns, although it may make the attribution of any adverse events more difficult</a:t>
            </a:r>
          </a:p>
          <a:p>
            <a:pPr marL="493200" indent="-457200">
              <a:buFont typeface="Arial" panose="020B0604020202020204" pitchFamily="34" charset="0"/>
              <a:buChar char="•"/>
            </a:pPr>
            <a:endParaRPr lang="en-GB" sz="1600" dirty="0">
              <a:ea typeface="Times New Roman" panose="02020603050405020304" pitchFamily="18" charset="0"/>
            </a:endParaRPr>
          </a:p>
          <a:p>
            <a:pPr marL="493200" indent="-457200">
              <a:buFont typeface="Arial" panose="020B0604020202020204" pitchFamily="34" charset="0"/>
              <a:buChar char="•"/>
            </a:pPr>
            <a:r>
              <a:rPr lang="en-GB" sz="1600" dirty="0">
                <a:ea typeface="Times New Roman" panose="02020603050405020304" pitchFamily="18" charset="0"/>
              </a:rPr>
              <a:t>as COVID-19 vaccines are considered inactivated, where individuals in an eligible cohort present having recently received one or more other inactivated or a live vaccine, COVID-19 vaccination should still be given. The same applies for other live and inactivated vaccines where COVID-19 vaccination has been received first or where a individual presents requiring two or more vaccines</a:t>
            </a:r>
          </a:p>
          <a:p>
            <a:pPr marL="493200" indent="-457200">
              <a:buFont typeface="Arial" panose="020B0604020202020204" pitchFamily="34" charset="0"/>
              <a:buChar char="•"/>
            </a:pPr>
            <a:endParaRPr lang="en-GB" sz="1600" dirty="0">
              <a:solidFill>
                <a:srgbClr val="FF0000"/>
              </a:solidFill>
              <a:ea typeface="Times New Roman" panose="02020603050405020304" pitchFamily="18" charset="0"/>
            </a:endParaRPr>
          </a:p>
          <a:p>
            <a:pPr marL="493200" indent="-457200">
              <a:buFont typeface="Arial" panose="020B0604020202020204" pitchFamily="34" charset="0"/>
              <a:buChar char="•"/>
            </a:pPr>
            <a:r>
              <a:rPr lang="en-GB" sz="1600" b="1" dirty="0">
                <a:ea typeface="Times New Roman" panose="02020603050405020304" pitchFamily="18" charset="0"/>
              </a:rPr>
              <a:t>it is generally better for vaccination to proceed to avoid any further delay in</a:t>
            </a:r>
            <a:br>
              <a:rPr lang="en-GB" sz="1600" b="1" dirty="0">
                <a:ea typeface="Times New Roman" panose="02020603050405020304" pitchFamily="18" charset="0"/>
              </a:rPr>
            </a:br>
            <a:r>
              <a:rPr lang="en-GB" sz="1600" b="1" dirty="0">
                <a:ea typeface="Times New Roman" panose="02020603050405020304" pitchFamily="18" charset="0"/>
              </a:rPr>
              <a:t>protection and to avoid the risk of the individual not returning for a later appointment</a:t>
            </a:r>
          </a:p>
          <a:p>
            <a:pPr marL="493200" indent="-457200">
              <a:buFont typeface="Arial" panose="020B0604020202020204" pitchFamily="34" charset="0"/>
              <a:buChar char="•"/>
            </a:pPr>
            <a:endParaRPr lang="en-GB" sz="1500" dirty="0">
              <a:solidFill>
                <a:srgbClr val="FF0000"/>
              </a:solidFill>
              <a:ea typeface="Times New Roman" panose="02020603050405020304" pitchFamily="18" charset="0"/>
            </a:endParaRPr>
          </a:p>
          <a:p>
            <a:pPr marL="36000" indent="0"/>
            <a:endParaRPr lang="en-GB" sz="1500" dirty="0">
              <a:ea typeface="Times New Roman" panose="02020603050405020304" pitchFamily="18" charset="0"/>
            </a:endParaRPr>
          </a:p>
          <a:p>
            <a:pPr marL="493200" indent="-457200">
              <a:buFont typeface="Arial" panose="020B0604020202020204" pitchFamily="34" charset="0"/>
              <a:buChar char="•"/>
            </a:pPr>
            <a:endParaRPr lang="en-GB" sz="1500" dirty="0">
              <a:ea typeface="Times New Roman" panose="02020603050405020304" pitchFamily="18" charset="0"/>
            </a:endParaRPr>
          </a:p>
        </p:txBody>
      </p:sp>
    </p:spTree>
    <p:extLst>
      <p:ext uri="{BB962C8B-B14F-4D97-AF65-F5344CB8AC3E}">
        <p14:creationId xmlns:p14="http://schemas.microsoft.com/office/powerpoint/2010/main" val="1909236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2D3FC-41FC-4334-A3EE-2A1ED19A8D46}"/>
              </a:ext>
            </a:extLst>
          </p:cNvPr>
          <p:cNvSpPr>
            <a:spLocks noGrp="1"/>
          </p:cNvSpPr>
          <p:nvPr>
            <p:ph type="title"/>
          </p:nvPr>
        </p:nvSpPr>
        <p:spPr>
          <a:xfrm>
            <a:off x="659335" y="116632"/>
            <a:ext cx="8077200" cy="936104"/>
          </a:xfrm>
        </p:spPr>
        <p:txBody>
          <a:bodyPr/>
          <a:lstStyle/>
          <a:p>
            <a:r>
              <a:rPr lang="en-GB" sz="2400" dirty="0">
                <a:solidFill>
                  <a:schemeClr val="accent1">
                    <a:lumMod val="75000"/>
                  </a:schemeClr>
                </a:solidFill>
              </a:rPr>
              <a:t>Co-administration of COVID-19 and other vaccines (2)</a:t>
            </a:r>
          </a:p>
        </p:txBody>
      </p:sp>
      <p:sp>
        <p:nvSpPr>
          <p:cNvPr id="3" name="Content Placeholder 2">
            <a:extLst>
              <a:ext uri="{FF2B5EF4-FFF2-40B4-BE49-F238E27FC236}">
                <a16:creationId xmlns:a16="http://schemas.microsoft.com/office/drawing/2014/main" id="{81A21E09-9DC3-4B38-AE17-11E1E4C9ADB7}"/>
              </a:ext>
            </a:extLst>
          </p:cNvPr>
          <p:cNvSpPr>
            <a:spLocks noGrp="1"/>
          </p:cNvSpPr>
          <p:nvPr>
            <p:ph idx="1"/>
          </p:nvPr>
        </p:nvSpPr>
        <p:spPr>
          <a:xfrm>
            <a:off x="685800" y="908720"/>
            <a:ext cx="8077200" cy="4653880"/>
          </a:xfrm>
        </p:spPr>
        <p:txBody>
          <a:bodyPr/>
          <a:lstStyle/>
          <a:p>
            <a:pPr marL="493200" indent="-457200">
              <a:buFont typeface="Arial" panose="020B0604020202020204" pitchFamily="34" charset="0"/>
              <a:buChar char="•"/>
            </a:pPr>
            <a:r>
              <a:rPr lang="en-GB" sz="1600" dirty="0">
                <a:ea typeface="Times New Roman" panose="02020603050405020304" pitchFamily="18" charset="0"/>
              </a:rPr>
              <a:t>where co-administration does occur, patients should be informed about the likely timing of potential adverse events relating to each vaccine</a:t>
            </a:r>
          </a:p>
          <a:p>
            <a:pPr marL="36000" indent="0"/>
            <a:endParaRPr lang="en-GB" sz="1600" dirty="0">
              <a:ea typeface="Times New Roman" panose="02020603050405020304" pitchFamily="18" charset="0"/>
            </a:endParaRPr>
          </a:p>
          <a:p>
            <a:pPr marL="493200" indent="-457200">
              <a:buFont typeface="Arial" panose="020B0604020202020204" pitchFamily="34" charset="0"/>
              <a:buChar char="•"/>
            </a:pPr>
            <a:r>
              <a:rPr lang="en-GB" sz="1600" dirty="0">
                <a:ea typeface="Times New Roman" panose="02020603050405020304" pitchFamily="18" charset="0"/>
              </a:rPr>
              <a:t>if the vaccines are not given together, they can be administered at any interval, although separating the vaccines by a day or two will avoid confusion over systemic side effects</a:t>
            </a:r>
          </a:p>
          <a:p>
            <a:pPr marL="36000" indent="0"/>
            <a:endParaRPr lang="en-GB" sz="1600" b="1" dirty="0">
              <a:ea typeface="Times New Roman" panose="02020603050405020304" pitchFamily="18" charset="0"/>
            </a:endParaRPr>
          </a:p>
          <a:p>
            <a:pPr marL="493200" indent="-457200">
              <a:buFont typeface="Arial" panose="020B0604020202020204" pitchFamily="34" charset="0"/>
              <a:buChar char="•"/>
            </a:pPr>
            <a:r>
              <a:rPr lang="en-GB" sz="1600" dirty="0"/>
              <a:t>a UK study of co-administration of AstraZeneca and Pfizer BioNTech COVID-19 vaccines with inactivated influenza vaccines confirmed acceptable immunogenicity and reactogenicity </a:t>
            </a:r>
          </a:p>
          <a:p>
            <a:pPr marL="36000" indent="0"/>
            <a:endParaRPr lang="en-GB" sz="1600" dirty="0">
              <a:ea typeface="Times New Roman" panose="02020603050405020304" pitchFamily="18" charset="0"/>
            </a:endParaRPr>
          </a:p>
          <a:p>
            <a:pPr marL="493200" indent="-457200">
              <a:buFont typeface="Arial" panose="020B0604020202020204" pitchFamily="34" charset="0"/>
              <a:buChar char="•"/>
            </a:pPr>
            <a:r>
              <a:rPr lang="en-GB" sz="1600" dirty="0"/>
              <a:t>a recent study has shown an acceptable safety profile when COVID-19 is co-administered with inactivated shingles vaccine</a:t>
            </a:r>
          </a:p>
          <a:p>
            <a:pPr marL="493200" indent="-457200">
              <a:buFont typeface="Arial" panose="020B0604020202020204" pitchFamily="34" charset="0"/>
              <a:buChar char="•"/>
            </a:pPr>
            <a:endParaRPr lang="en-GB" sz="1600" dirty="0"/>
          </a:p>
          <a:p>
            <a:pPr marL="493200" indent="-457200">
              <a:buFont typeface="Arial" panose="020B0604020202020204" pitchFamily="34" charset="0"/>
              <a:buChar char="•"/>
            </a:pPr>
            <a:r>
              <a:rPr lang="en-GB" sz="1600" dirty="0"/>
              <a:t>where possible, co-administration of the COVID-19 and influenza vaccines is recommended during the autumn 2023 seasonal vaccination campaign</a:t>
            </a:r>
          </a:p>
          <a:p>
            <a:pPr marL="493200" indent="-457200">
              <a:buFont typeface="Arial" panose="020B0604020202020204" pitchFamily="34" charset="0"/>
              <a:buChar char="•"/>
            </a:pPr>
            <a:endParaRPr lang="en-GB" sz="1600" dirty="0"/>
          </a:p>
        </p:txBody>
      </p:sp>
    </p:spTree>
    <p:extLst>
      <p:ext uri="{BB962C8B-B14F-4D97-AF65-F5344CB8AC3E}">
        <p14:creationId xmlns:p14="http://schemas.microsoft.com/office/powerpoint/2010/main" val="2679993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504056"/>
          </a:xfrm>
        </p:spPr>
        <p:txBody>
          <a:bodyPr/>
          <a:lstStyle/>
          <a:p>
            <a:r>
              <a:rPr lang="en-GB" sz="3600" dirty="0">
                <a:solidFill>
                  <a:schemeClr val="accent1">
                    <a:lumMod val="75000"/>
                  </a:schemeClr>
                </a:solidFill>
              </a:rPr>
              <a:t>Pregnancy</a:t>
            </a:r>
            <a:r>
              <a:rPr lang="en-GB" sz="3600" dirty="0">
                <a:solidFill>
                  <a:srgbClr val="FF0000"/>
                </a:solidFill>
              </a:rPr>
              <a:t> </a:t>
            </a:r>
            <a:endParaRPr lang="en-GB" sz="3600" dirty="0">
              <a:solidFill>
                <a:schemeClr val="accent1">
                  <a:lumMod val="75000"/>
                </a:schemeClr>
              </a:solidFill>
            </a:endParaRPr>
          </a:p>
        </p:txBody>
      </p:sp>
      <p:sp>
        <p:nvSpPr>
          <p:cNvPr id="3" name="Content Placeholder 2"/>
          <p:cNvSpPr>
            <a:spLocks noGrp="1"/>
          </p:cNvSpPr>
          <p:nvPr>
            <p:ph idx="1"/>
          </p:nvPr>
        </p:nvSpPr>
        <p:spPr>
          <a:xfrm>
            <a:off x="685800" y="980728"/>
            <a:ext cx="8077200" cy="5400600"/>
          </a:xfrm>
        </p:spPr>
        <p:txBody>
          <a:bodyPr/>
          <a:lstStyle/>
          <a:p>
            <a:pPr marL="285750" indent="-285750">
              <a:buFont typeface="Arial" panose="020B0604020202020204" pitchFamily="34" charset="0"/>
              <a:buChar char="•"/>
            </a:pPr>
            <a:r>
              <a:rPr lang="en-GB" sz="1500" dirty="0"/>
              <a:t>there is no known risk associated with giving non-live vaccines during pregnancy. Since these vaccines cannot replicate, they cannot cause infection in either the woman or the unborn child</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routine questioning about last menstrual period and/or pregnancy testing is not required before offering the vaccine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clinicians should discuss the risks and benefits of vaccination with the woman, who should be told about the current evidence of safety for the vaccine in pregnancy</a:t>
            </a:r>
          </a:p>
          <a:p>
            <a:pPr marL="0" indent="0"/>
            <a:endParaRPr lang="en-GB" sz="1500" dirty="0"/>
          </a:p>
          <a:p>
            <a:pPr marL="285750" indent="-285750">
              <a:buFont typeface="Arial" panose="020B0604020202020204" pitchFamily="34" charset="0"/>
              <a:buChar char="•"/>
            </a:pPr>
            <a:r>
              <a:rPr lang="en-GB" sz="1500" dirty="0"/>
              <a:t>women who are planning pregnancy or in the immediate postpartum can be vaccinated with a suitable product for their age and clinical risk group </a:t>
            </a:r>
          </a:p>
          <a:p>
            <a:pPr marL="0" indent="0"/>
            <a:endParaRPr lang="en-GB" sz="1500" dirty="0"/>
          </a:p>
          <a:p>
            <a:pPr marL="285750" indent="-285750">
              <a:buFont typeface="Arial" panose="020B0604020202020204" pitchFamily="34" charset="0"/>
              <a:buChar char="•"/>
            </a:pPr>
            <a:r>
              <a:rPr lang="en-GB" sz="1500" dirty="0"/>
              <a:t>if a woman finds out she is pregnant after she has started a course of vaccine, she may complete vaccination during pregnancy using the same vaccine product</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termination of pregnancy following inadvertent immunisation should </a:t>
            </a:r>
            <a:r>
              <a:rPr lang="en-GB" sz="1500" b="1" dirty="0"/>
              <a:t>not </a:t>
            </a:r>
            <a:r>
              <a:rPr lang="en-GB" sz="1500" dirty="0"/>
              <a:t>be recommended</a:t>
            </a:r>
            <a:endParaRPr lang="en-GB" sz="1500" dirty="0">
              <a:solidFill>
                <a:schemeClr val="bg1"/>
              </a:solidFill>
            </a:endParaRPr>
          </a:p>
        </p:txBody>
      </p:sp>
    </p:spTree>
    <p:extLst>
      <p:ext uri="{BB962C8B-B14F-4D97-AF65-F5344CB8AC3E}">
        <p14:creationId xmlns:p14="http://schemas.microsoft.com/office/powerpoint/2010/main" val="765966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20080"/>
          </a:xfrm>
        </p:spPr>
        <p:txBody>
          <a:bodyPr/>
          <a:lstStyle/>
          <a:p>
            <a:r>
              <a:rPr lang="en-GB" dirty="0">
                <a:solidFill>
                  <a:schemeClr val="accent1">
                    <a:lumMod val="75000"/>
                  </a:schemeClr>
                </a:solidFill>
              </a:rPr>
              <a:t>Breastfeeding</a:t>
            </a:r>
          </a:p>
        </p:txBody>
      </p:sp>
      <p:sp>
        <p:nvSpPr>
          <p:cNvPr id="3" name="Content Placeholder 2"/>
          <p:cNvSpPr>
            <a:spLocks noGrp="1"/>
          </p:cNvSpPr>
          <p:nvPr>
            <p:ph idx="1"/>
          </p:nvPr>
        </p:nvSpPr>
        <p:spPr>
          <a:xfrm>
            <a:off x="685800" y="1052736"/>
            <a:ext cx="8077200" cy="4896544"/>
          </a:xfrm>
        </p:spPr>
        <p:txBody>
          <a:bodyPr/>
          <a:lstStyle/>
          <a:p>
            <a:pPr marL="285750" indent="-285750">
              <a:buFont typeface="Arial" panose="020B0604020202020204" pitchFamily="34" charset="0"/>
              <a:buChar char="•"/>
            </a:pPr>
            <a:r>
              <a:rPr lang="en-GB" sz="1800" dirty="0"/>
              <a:t>there is no known risk associated with giving non-live vaccines whilst breastfeeding</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JCVI advises that breastfeeding women may be offered vaccination with any suitable COVID-19 vaccine</a:t>
            </a:r>
          </a:p>
          <a:p>
            <a:pPr marL="285750" indent="-285750">
              <a:buFont typeface="Arial" panose="020B0604020202020204" pitchFamily="34" charset="0"/>
              <a:buChar char="•"/>
            </a:pPr>
            <a:endParaRPr lang="en-GB" sz="1800" dirty="0"/>
          </a:p>
          <a:p>
            <a:pPr marL="285750" lvl="0" indent="-285750">
              <a:buFont typeface="Arial" panose="020B0604020202020204" pitchFamily="34" charset="0"/>
              <a:buChar char="•"/>
            </a:pPr>
            <a:r>
              <a:rPr lang="en-GB" sz="1800" dirty="0"/>
              <a:t>emerging safety data is reassuring: mRNA was not detected in the breast milk of recently vaccinated women and protective antibodies have been detected in breast milk </a:t>
            </a:r>
          </a:p>
          <a:p>
            <a:pPr marL="0" indent="0"/>
            <a:endParaRPr lang="en-GB" sz="1800" dirty="0"/>
          </a:p>
          <a:p>
            <a:pPr marL="285750" indent="-285750">
              <a:buFont typeface="Arial" panose="020B0604020202020204" pitchFamily="34" charset="0"/>
              <a:buChar char="•"/>
            </a:pPr>
            <a:r>
              <a:rPr lang="en-GB" sz="1800" dirty="0"/>
              <a:t>the developmental and health benefits of breastfeeding should be considered along with the woman’s clinical need for immunisation against COVID-19</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there is no requirement to stop breastfeeding following vaccination</a:t>
            </a:r>
          </a:p>
          <a:p>
            <a:pPr marL="285750" lvl="0" indent="-285750">
              <a:buFont typeface="Arial" panose="020B0604020202020204" pitchFamily="34" charset="0"/>
              <a:buChar char="•"/>
            </a:pPr>
            <a:endParaRPr lang="en-GB" sz="1600" dirty="0"/>
          </a:p>
          <a:p>
            <a:endParaRPr lang="en-GB" dirty="0"/>
          </a:p>
        </p:txBody>
      </p:sp>
    </p:spTree>
    <p:extLst>
      <p:ext uri="{BB962C8B-B14F-4D97-AF65-F5344CB8AC3E}">
        <p14:creationId xmlns:p14="http://schemas.microsoft.com/office/powerpoint/2010/main" val="3524707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94530-BCE2-4325-BD86-6928E4D27165}"/>
              </a:ext>
            </a:extLst>
          </p:cNvPr>
          <p:cNvSpPr>
            <a:spLocks noGrp="1"/>
          </p:cNvSpPr>
          <p:nvPr>
            <p:ph type="title"/>
          </p:nvPr>
        </p:nvSpPr>
        <p:spPr>
          <a:xfrm>
            <a:off x="539552" y="332656"/>
            <a:ext cx="8223448" cy="576064"/>
          </a:xfrm>
        </p:spPr>
        <p:txBody>
          <a:bodyPr/>
          <a:lstStyle/>
          <a:p>
            <a:r>
              <a:rPr lang="en-GB" sz="3200" dirty="0">
                <a:solidFill>
                  <a:schemeClr val="accent1">
                    <a:lumMod val="75000"/>
                  </a:schemeClr>
                </a:solidFill>
              </a:rPr>
              <a:t>Contraindications to COVID-19 vaccines</a:t>
            </a:r>
          </a:p>
        </p:txBody>
      </p:sp>
      <p:sp>
        <p:nvSpPr>
          <p:cNvPr id="3" name="Content Placeholder 2">
            <a:extLst>
              <a:ext uri="{FF2B5EF4-FFF2-40B4-BE49-F238E27FC236}">
                <a16:creationId xmlns:a16="http://schemas.microsoft.com/office/drawing/2014/main" id="{2CA0BADF-F354-4B05-BD64-B9AD9BAA9B50}"/>
              </a:ext>
            </a:extLst>
          </p:cNvPr>
          <p:cNvSpPr>
            <a:spLocks noGrp="1"/>
          </p:cNvSpPr>
          <p:nvPr>
            <p:ph idx="1"/>
          </p:nvPr>
        </p:nvSpPr>
        <p:spPr>
          <a:xfrm>
            <a:off x="685800" y="1052736"/>
            <a:ext cx="8077200" cy="4509864"/>
          </a:xfrm>
        </p:spPr>
        <p:txBody>
          <a:bodyPr/>
          <a:lstStyle/>
          <a:p>
            <a:pPr marL="457200" indent="-457200">
              <a:buFont typeface="Arial" panose="020B0604020202020204" pitchFamily="34" charset="0"/>
              <a:buChar char="•"/>
            </a:pPr>
            <a:r>
              <a:rPr lang="en-GB" sz="1700" kern="1200" dirty="0">
                <a:latin typeface="Arial" pitchFamily="34" charset="0"/>
                <a:ea typeface="ヒラギノ角ゴ Pro W3" pitchFamily="84" charset="-128"/>
              </a:rPr>
              <a:t>the COVID-19 </a:t>
            </a:r>
            <a:r>
              <a:rPr lang="en-GB" sz="1700" kern="1200" dirty="0" err="1">
                <a:latin typeface="Arial" pitchFamily="34" charset="0"/>
                <a:ea typeface="ヒラギノ角ゴ Pro W3" pitchFamily="84" charset="-128"/>
              </a:rPr>
              <a:t>Moderna</a:t>
            </a:r>
            <a:r>
              <a:rPr lang="en-GB" sz="1700" kern="1200" dirty="0">
                <a:latin typeface="Arial" pitchFamily="34" charset="0"/>
                <a:ea typeface="ヒラギノ角ゴ Pro W3" pitchFamily="84" charset="-128"/>
              </a:rPr>
              <a:t> (</a:t>
            </a:r>
            <a:r>
              <a:rPr lang="en-GB" sz="1700" kern="1200" dirty="0" err="1">
                <a:latin typeface="Arial" pitchFamily="34" charset="0"/>
                <a:ea typeface="ヒラギノ角ゴ Pro W3" pitchFamily="84" charset="-128"/>
              </a:rPr>
              <a:t>Spikevax</a:t>
            </a:r>
            <a:r>
              <a:rPr lang="en-GB" sz="1700" kern="1200" dirty="0">
                <a:latin typeface="Arial" pitchFamily="34" charset="0"/>
                <a:ea typeface="ヒラギノ角ゴ Pro W3" pitchFamily="84" charset="-128"/>
              </a:rPr>
              <a:t>) and Pfizer BioNTech (Comirnaty) vaccines should not be given to people who have had a </a:t>
            </a:r>
            <a:r>
              <a:rPr lang="en-GB" sz="1700" b="1" kern="1200" dirty="0">
                <a:latin typeface="Arial" pitchFamily="34" charset="0"/>
                <a:ea typeface="ヒラギノ角ゴ Pro W3" pitchFamily="84" charset="-128"/>
              </a:rPr>
              <a:t>confirmed anaphylactic reaction to the vaccine or any components of the vaccine</a:t>
            </a:r>
            <a:r>
              <a:rPr lang="en-GB" sz="1700" kern="1200" dirty="0">
                <a:latin typeface="Arial" pitchFamily="34" charset="0"/>
                <a:ea typeface="ヒラギノ角ゴ Pro W3" pitchFamily="84" charset="-128"/>
              </a:rPr>
              <a:t>. </a:t>
            </a:r>
            <a:r>
              <a:rPr lang="en-GB" sz="1700" dirty="0"/>
              <a:t>Expert advice should be sought where either contraindication is present</a:t>
            </a:r>
          </a:p>
          <a:p>
            <a:pPr marL="457200" indent="-457200">
              <a:buFont typeface="Arial" panose="020B0604020202020204" pitchFamily="34" charset="0"/>
              <a:buChar char="•"/>
            </a:pPr>
            <a:endParaRPr lang="en-GB" sz="1700" b="1" kern="1200" dirty="0">
              <a:latin typeface="Arial" pitchFamily="34" charset="0"/>
              <a:ea typeface="ヒラギノ角ゴ Pro W3" pitchFamily="84" charset="-128"/>
            </a:endParaRPr>
          </a:p>
          <a:p>
            <a:pPr marL="457200" indent="-457200">
              <a:buFont typeface="Arial" panose="020B0604020202020204" pitchFamily="34" charset="0"/>
              <a:buChar char="•"/>
            </a:pPr>
            <a:r>
              <a:rPr lang="en-GB" sz="1700" kern="1200" dirty="0"/>
              <a:t>polyethylene glycol (PEG) is an allergen commonly found in medicines and also in household goods and cosmetics. Known allergy to PEG is extremely rare but would contraindicate receipt of</a:t>
            </a:r>
            <a:r>
              <a:rPr lang="en-GB" sz="1700" kern="1200" dirty="0">
                <a:latin typeface="Arial" pitchFamily="34" charset="0"/>
                <a:ea typeface="ヒラギノ角ゴ Pro W3" pitchFamily="84" charset="-128"/>
              </a:rPr>
              <a:t> Pfizer BioNTech (Comirnaty) and </a:t>
            </a:r>
            <a:r>
              <a:rPr lang="en-GB" sz="1700" kern="1200" dirty="0" err="1">
                <a:latin typeface="Arial" pitchFamily="34" charset="0"/>
                <a:ea typeface="ヒラギノ角ゴ Pro W3" pitchFamily="84" charset="-128"/>
              </a:rPr>
              <a:t>Moderna</a:t>
            </a:r>
            <a:r>
              <a:rPr lang="en-GB" sz="1700" kern="1200" dirty="0">
                <a:latin typeface="Arial" pitchFamily="34" charset="0"/>
                <a:ea typeface="ヒラギノ角ゴ Pro W3" pitchFamily="84" charset="-128"/>
              </a:rPr>
              <a:t> (</a:t>
            </a:r>
            <a:r>
              <a:rPr lang="en-GB" sz="1700" kern="1200" dirty="0" err="1">
                <a:latin typeface="Arial" pitchFamily="34" charset="0"/>
                <a:ea typeface="ヒラギノ角ゴ Pro W3" pitchFamily="84" charset="-128"/>
              </a:rPr>
              <a:t>Spikevax</a:t>
            </a:r>
            <a:r>
              <a:rPr lang="en-GB" sz="1700" kern="1200" dirty="0">
                <a:latin typeface="Arial" pitchFamily="34" charset="0"/>
                <a:ea typeface="ヒラギノ角ゴ Pro W3" pitchFamily="84" charset="-128"/>
              </a:rPr>
              <a:t>) </a:t>
            </a:r>
            <a:r>
              <a:rPr lang="en-GB" sz="1700" kern="1200" dirty="0"/>
              <a:t>vaccines</a:t>
            </a:r>
          </a:p>
          <a:p>
            <a:pPr marL="457200" indent="-457200">
              <a:buFont typeface="Arial" panose="020B0604020202020204" pitchFamily="34" charset="0"/>
              <a:buChar char="•"/>
            </a:pPr>
            <a:endParaRPr lang="en-GB" sz="1700" kern="1200" dirty="0"/>
          </a:p>
          <a:p>
            <a:pPr marL="457200" indent="-457200">
              <a:buFont typeface="Arial" panose="020B0604020202020204" pitchFamily="34" charset="0"/>
              <a:buChar char="•"/>
            </a:pPr>
            <a:r>
              <a:rPr lang="en-GB" sz="1700" kern="1200" dirty="0">
                <a:latin typeface="Arial" pitchFamily="34" charset="0"/>
                <a:ea typeface="ヒラギノ角ゴ Pro W3" pitchFamily="84" charset="-128"/>
              </a:rPr>
              <a:t>t</a:t>
            </a:r>
            <a:r>
              <a:rPr lang="en-GB" sz="1700" dirty="0"/>
              <a:t>here is now evidence that many individuals with initial apparent allergic reaction to an mRNA vaccine can tolerate a second dose of the same vaccine. Where there were no objective signs of anaphylaxis and symptoms rapidly resolved (with no more than 1 dose of IM adrenaline), a further dose of the same vaccine can be given*. If the reaction might have been anaphylaxis, obtain expert advice</a:t>
            </a:r>
          </a:p>
          <a:p>
            <a:pPr marL="457200" indent="-457200">
              <a:buFont typeface="Arial" panose="020B0604020202020204" pitchFamily="34" charset="0"/>
              <a:buChar char="•"/>
            </a:pPr>
            <a:endParaRPr lang="en-GB" sz="1600" kern="1200" dirty="0">
              <a:solidFill>
                <a:srgbClr val="FF0000"/>
              </a:solidFill>
            </a:endParaRPr>
          </a:p>
          <a:p>
            <a:pPr marL="457200" indent="-457200">
              <a:buFont typeface="Arial" panose="020B0604020202020204" pitchFamily="34" charset="0"/>
              <a:buChar char="•"/>
            </a:pPr>
            <a:endParaRPr lang="en-GB" sz="1600" b="1" kern="1200" dirty="0">
              <a:solidFill>
                <a:prstClr val="black"/>
              </a:solidFill>
              <a:latin typeface="Arial" pitchFamily="34" charset="0"/>
              <a:ea typeface="ヒラギノ角ゴ Pro W3" pitchFamily="84" charset="-128"/>
            </a:endParaRP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3064904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424936" cy="936104"/>
          </a:xfrm>
        </p:spPr>
        <p:txBody>
          <a:bodyPr/>
          <a:lstStyle/>
          <a:p>
            <a:r>
              <a:rPr lang="en-GB" sz="3400" dirty="0">
                <a:solidFill>
                  <a:schemeClr val="accent1">
                    <a:lumMod val="75000"/>
                  </a:schemeClr>
                </a:solidFill>
              </a:rPr>
              <a:t>Precautions to COVID-19 vaccines (1)</a:t>
            </a:r>
          </a:p>
        </p:txBody>
      </p:sp>
      <p:sp>
        <p:nvSpPr>
          <p:cNvPr id="3" name="Content Placeholder 2"/>
          <p:cNvSpPr>
            <a:spLocks noGrp="1"/>
          </p:cNvSpPr>
          <p:nvPr>
            <p:ph idx="1"/>
          </p:nvPr>
        </p:nvSpPr>
        <p:spPr>
          <a:xfrm>
            <a:off x="685800" y="1064029"/>
            <a:ext cx="8077200" cy="4885251"/>
          </a:xfrm>
        </p:spPr>
        <p:txBody>
          <a:bodyPr/>
          <a:lstStyle/>
          <a:p>
            <a:pPr marL="285750" indent="-285750">
              <a:buFont typeface="Arial" panose="020B0604020202020204" pitchFamily="34" charset="0"/>
              <a:buChar char="•"/>
            </a:pPr>
            <a:r>
              <a:rPr lang="en-GB" sz="2000" dirty="0"/>
              <a:t>it is recommended recipients of the COVID-19 </a:t>
            </a:r>
            <a:r>
              <a:rPr lang="en-GB" sz="2000" dirty="0" err="1"/>
              <a:t>Moderna</a:t>
            </a:r>
            <a:r>
              <a:rPr lang="en-GB" sz="2000" dirty="0"/>
              <a:t> (</a:t>
            </a:r>
            <a:r>
              <a:rPr lang="en-GB" sz="2000" dirty="0" err="1"/>
              <a:t>Spikevax</a:t>
            </a:r>
            <a:r>
              <a:rPr lang="en-GB" sz="2000" dirty="0"/>
              <a:t>) and Pfizer BioNTech (Comirnaty) vaccines should be kept for observation and monitored for a minimum of 15 minutes. In recognition of the need to accelerate delivery of the programme in response to the emergence of the Omicron variant, the UK Chief Medical Officers recommended a permanent suspension of this requirement (</a:t>
            </a:r>
            <a:r>
              <a:rPr lang="en-GB" sz="2000" dirty="0">
                <a:solidFill>
                  <a:srgbClr val="FF0000"/>
                </a:solidFill>
                <a:hlinkClick r:id="rId3">
                  <a:extLst>
                    <a:ext uri="{A12FA001-AC4F-418D-AE19-62706E023703}">
                      <ahyp:hlinkClr xmlns:ahyp="http://schemas.microsoft.com/office/drawing/2018/hyperlinkcolor" val="tx"/>
                    </a:ext>
                  </a:extLst>
                </a:hlinkClick>
              </a:rPr>
              <a:t>doh-hss-md-21-2022.pdf (health-ni.gov.uk</a:t>
            </a:r>
            <a:r>
              <a:rPr lang="en-GB" sz="2000" dirty="0">
                <a:hlinkClick r:id="rId3">
                  <a:extLst>
                    <a:ext uri="{A12FA001-AC4F-418D-AE19-62706E023703}">
                      <ahyp:hlinkClr xmlns:ahyp="http://schemas.microsoft.com/office/drawing/2018/hyperlinkcolor" val="tx"/>
                    </a:ext>
                  </a:extLst>
                </a:hlinkClick>
              </a:rPr>
              <a:t>)</a:t>
            </a:r>
            <a:endParaRPr lang="en-GB" sz="2000" dirty="0"/>
          </a:p>
          <a:p>
            <a:pPr marL="0" indent="0"/>
            <a:endParaRPr lang="en-GB" sz="2000" dirty="0"/>
          </a:p>
          <a:p>
            <a:pPr marL="285750" indent="-285750">
              <a:buFont typeface="Arial" panose="020B0604020202020204" pitchFamily="34" charset="0"/>
              <a:buChar char="•"/>
            </a:pPr>
            <a:r>
              <a:rPr lang="en-GB" sz="2000" dirty="0"/>
              <a:t>the exceptions to this 15 minute suspension are:</a:t>
            </a:r>
          </a:p>
          <a:p>
            <a:pPr marL="0" indent="0"/>
            <a:r>
              <a:rPr lang="en-GB" sz="2000" dirty="0"/>
              <a:t>	individuals with a strong history of dangerous or unexplained 	allergic 	reactions (e.g. anaphylaxis)</a:t>
            </a:r>
          </a:p>
          <a:p>
            <a:pPr marL="0" indent="0"/>
            <a:endParaRPr lang="en-GB" sz="2000" dirty="0"/>
          </a:p>
          <a:p>
            <a:pPr marL="285750" indent="-285750">
              <a:buFont typeface="Arial" panose="020B0604020202020204" pitchFamily="34" charset="0"/>
              <a:buChar char="•"/>
            </a:pPr>
            <a:r>
              <a:rPr lang="en-GB" sz="2000" dirty="0"/>
              <a:t>facilities for management of anaphylaxis should be available at all vaccination sites </a:t>
            </a:r>
          </a:p>
          <a:p>
            <a:pPr marL="285750" indent="-285750">
              <a:buFont typeface="Arial" panose="020B0604020202020204" pitchFamily="34" charset="0"/>
              <a:buChar char="•"/>
            </a:pPr>
            <a:endParaRPr lang="en-GB" sz="1400" dirty="0">
              <a:solidFill>
                <a:srgbClr val="FF0000"/>
              </a:solidFill>
            </a:endParaRPr>
          </a:p>
          <a:p>
            <a:pPr marL="0" indent="0"/>
            <a:endParaRPr lang="en-GB" sz="1500" dirty="0">
              <a:solidFill>
                <a:srgbClr val="FF0000"/>
              </a:solidFill>
            </a:endParaRPr>
          </a:p>
          <a:p>
            <a:pPr marL="285750" indent="-285750">
              <a:buFont typeface="Arial" panose="020B0604020202020204" pitchFamily="34" charset="0"/>
              <a:buChar char="•"/>
            </a:pPr>
            <a:endParaRPr lang="en-GB" sz="1500" dirty="0">
              <a:solidFill>
                <a:srgbClr val="FF0000"/>
              </a:solidFill>
            </a:endParaRPr>
          </a:p>
          <a:p>
            <a:pPr marL="285750" indent="-285750">
              <a:buFont typeface="Arial" panose="020B0604020202020204" pitchFamily="34" charset="0"/>
              <a:buChar char="•"/>
            </a:pPr>
            <a:endParaRPr lang="en-GB" sz="1500" dirty="0">
              <a:solidFill>
                <a:srgbClr val="FF0000"/>
              </a:solidFill>
            </a:endParaRPr>
          </a:p>
          <a:p>
            <a:pPr marL="285750" indent="-285750">
              <a:buFont typeface="Arial" panose="020B0604020202020204" pitchFamily="34" charset="0"/>
              <a:buChar char="•"/>
            </a:pPr>
            <a:endParaRPr lang="en-GB" sz="1500" dirty="0">
              <a:solidFill>
                <a:srgbClr val="FF0000"/>
              </a:solidFill>
            </a:endParaRPr>
          </a:p>
          <a:p>
            <a:pPr marL="0" indent="0"/>
            <a:endParaRPr lang="en-GB" sz="1200" dirty="0"/>
          </a:p>
          <a:p>
            <a:pPr marL="0" lvl="0" indent="0">
              <a:lnSpc>
                <a:spcPct val="114000"/>
              </a:lnSpc>
              <a:spcBef>
                <a:spcPts val="0"/>
              </a:spcBef>
              <a:buClrTx/>
              <a:buSzTx/>
            </a:pPr>
            <a:endParaRPr lang="en-GB" sz="1200" kern="1200" dirty="0">
              <a:solidFill>
                <a:prstClr val="black"/>
              </a:solidFill>
              <a:latin typeface="Arial" pitchFamily="34" charset="0"/>
              <a:ea typeface="ヒラギノ角ゴ Pro W3" pitchFamily="84" charset="-128"/>
            </a:endParaRPr>
          </a:p>
          <a:p>
            <a:endParaRPr lang="en-GB" dirty="0"/>
          </a:p>
        </p:txBody>
      </p:sp>
    </p:spTree>
    <p:extLst>
      <p:ext uri="{BB962C8B-B14F-4D97-AF65-F5344CB8AC3E}">
        <p14:creationId xmlns:p14="http://schemas.microsoft.com/office/powerpoint/2010/main" val="2866211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1008112"/>
          </a:xfrm>
        </p:spPr>
        <p:txBody>
          <a:bodyPr/>
          <a:lstStyle/>
          <a:p>
            <a:r>
              <a:rPr lang="en-GB" sz="3400" dirty="0">
                <a:solidFill>
                  <a:schemeClr val="accent1">
                    <a:lumMod val="75000"/>
                  </a:schemeClr>
                </a:solidFill>
              </a:rPr>
              <a:t>Precautions to COVID-19 vaccines (2)</a:t>
            </a:r>
          </a:p>
        </p:txBody>
      </p:sp>
      <p:sp>
        <p:nvSpPr>
          <p:cNvPr id="3" name="Content Placeholder 2"/>
          <p:cNvSpPr>
            <a:spLocks noGrp="1"/>
          </p:cNvSpPr>
          <p:nvPr>
            <p:ph idx="1"/>
          </p:nvPr>
        </p:nvSpPr>
        <p:spPr>
          <a:xfrm>
            <a:off x="685800" y="1268760"/>
            <a:ext cx="8077200" cy="4536504"/>
          </a:xfrm>
        </p:spPr>
        <p:txBody>
          <a:bodyPr/>
          <a:lstStyle/>
          <a:p>
            <a:pPr>
              <a:buFont typeface="Arial" panose="020B0604020202020204" pitchFamily="34" charset="0"/>
              <a:buChar char="•"/>
            </a:pPr>
            <a:r>
              <a:rPr lang="en-GB" sz="2400" dirty="0"/>
              <a:t>individuals with a localised urticarial (itchy) skin reaction (without systemic symptoms) to the first dose of a COVID-19 vaccine should receive the second dose of vaccine with prolonged observation (30 minutes) in a setting with full resuscitation facilities (e.g. a hospital)</a:t>
            </a:r>
          </a:p>
          <a:p>
            <a:pPr lvl="0">
              <a:buFont typeface="Arial" panose="020B0604020202020204" pitchFamily="34" charset="0"/>
              <a:buChar char="•"/>
            </a:pPr>
            <a:endParaRPr lang="en-GB" sz="2400" dirty="0"/>
          </a:p>
          <a:p>
            <a:pPr lvl="0">
              <a:buFont typeface="Arial" panose="020B0604020202020204" pitchFamily="34" charset="0"/>
              <a:buChar char="•"/>
            </a:pPr>
            <a:r>
              <a:rPr lang="en-GB" sz="2400" dirty="0"/>
              <a:t>individuals with non-allergic reactions (vasovagal (fainting) episodes, non-urticarial skin reaction or non-specific symptoms) can receive the second dose of vaccine in any vaccination setting</a:t>
            </a:r>
          </a:p>
          <a:p>
            <a:pPr marL="285750" lvl="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solidFill>
                <a:srgbClr val="FF0000"/>
              </a:solidFill>
            </a:endParaRPr>
          </a:p>
          <a:p>
            <a:pPr marL="285750" lvl="0" indent="-285750">
              <a:buFont typeface="Arial" panose="020B0604020202020204" pitchFamily="34" charset="0"/>
              <a:buChar char="•"/>
            </a:pPr>
            <a:endParaRPr lang="en-GB" sz="2000" dirty="0">
              <a:solidFill>
                <a:srgbClr val="FF0000"/>
              </a:solidFill>
            </a:endParaRPr>
          </a:p>
          <a:p>
            <a:endParaRPr lang="en-GB" dirty="0"/>
          </a:p>
        </p:txBody>
      </p:sp>
    </p:spTree>
    <p:extLst>
      <p:ext uri="{BB962C8B-B14F-4D97-AF65-F5344CB8AC3E}">
        <p14:creationId xmlns:p14="http://schemas.microsoft.com/office/powerpoint/2010/main" val="2571318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576064"/>
          </a:xfrm>
        </p:spPr>
        <p:txBody>
          <a:bodyPr/>
          <a:lstStyle/>
          <a:p>
            <a:r>
              <a:rPr lang="en-GB" sz="3600" dirty="0">
                <a:solidFill>
                  <a:schemeClr val="accent1">
                    <a:lumMod val="75000"/>
                  </a:schemeClr>
                </a:solidFill>
              </a:rPr>
              <a:t>Myocarditis and pericarditis </a:t>
            </a:r>
          </a:p>
        </p:txBody>
      </p:sp>
      <p:sp>
        <p:nvSpPr>
          <p:cNvPr id="3" name="Content Placeholder 2"/>
          <p:cNvSpPr>
            <a:spLocks noGrp="1"/>
          </p:cNvSpPr>
          <p:nvPr>
            <p:ph idx="1"/>
          </p:nvPr>
        </p:nvSpPr>
        <p:spPr>
          <a:xfrm>
            <a:off x="685800" y="908720"/>
            <a:ext cx="4462264" cy="4968552"/>
          </a:xfrm>
        </p:spPr>
        <p:txBody>
          <a:bodyPr/>
          <a:lstStyle/>
          <a:p>
            <a:pPr marL="285750" indent="-285750">
              <a:buFont typeface="Arial" panose="020B0604020202020204" pitchFamily="34" charset="0"/>
              <a:buChar char="•"/>
            </a:pPr>
            <a:r>
              <a:rPr lang="en-GB" sz="1500" dirty="0"/>
              <a:t>cases of myocarditis and pericarditis have been reported rarely after COVID-19 vaccines</a:t>
            </a:r>
          </a:p>
          <a:p>
            <a:pPr marL="0" indent="0"/>
            <a:endParaRPr lang="en-GB" sz="1500" dirty="0"/>
          </a:p>
          <a:p>
            <a:pPr marL="285750" indent="-285750">
              <a:buFont typeface="Arial" panose="020B0604020202020204" pitchFamily="34" charset="0"/>
              <a:buChar char="•"/>
            </a:pPr>
            <a:r>
              <a:rPr lang="en-GB" sz="1500" dirty="0"/>
              <a:t>the reported rate appears to be highest in those under 25 years of age and in males, and after the second dose</a:t>
            </a:r>
          </a:p>
          <a:p>
            <a:pPr marL="0" indent="0"/>
            <a:endParaRPr lang="en-GB" sz="1500" dirty="0"/>
          </a:p>
          <a:p>
            <a:pPr marL="285750" indent="-285750">
              <a:buFont typeface="Arial" panose="020B0604020202020204" pitchFamily="34" charset="0"/>
              <a:buChar char="•"/>
            </a:pPr>
            <a:r>
              <a:rPr lang="en-GB" sz="1500" dirty="0"/>
              <a:t>onset is within a few days of vaccination and most cases are mild and have recovered without any sequelae</a:t>
            </a:r>
          </a:p>
          <a:p>
            <a:pPr marL="0" indent="0"/>
            <a:endParaRPr lang="en-GB" sz="1500" dirty="0"/>
          </a:p>
          <a:p>
            <a:pPr marL="285750" indent="-285750">
              <a:buFont typeface="Arial" panose="020B0604020202020204" pitchFamily="34" charset="0"/>
              <a:buChar char="•"/>
            </a:pPr>
            <a:r>
              <a:rPr lang="en-GB" sz="1500" dirty="0"/>
              <a:t>those who develop myocarditis or pericarditis following the first COVID-19 vaccination should be assessed by an appropriate clinician to determine whether it is likely to be vaccine related</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subsequent doses should be deferred pending further investigation</a:t>
            </a:r>
          </a:p>
          <a:p>
            <a:pPr marL="0" indent="0"/>
            <a:endParaRPr lang="en-GB" sz="14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endParaRPr lang="en-GB" dirty="0"/>
          </a:p>
        </p:txBody>
      </p:sp>
      <p:sp>
        <p:nvSpPr>
          <p:cNvPr id="6" name="Rectangle 5"/>
          <p:cNvSpPr/>
          <p:nvPr/>
        </p:nvSpPr>
        <p:spPr>
          <a:xfrm>
            <a:off x="5724129" y="4242912"/>
            <a:ext cx="2736304" cy="738664"/>
          </a:xfrm>
          <a:prstGeom prst="rect">
            <a:avLst/>
          </a:prstGeom>
        </p:spPr>
        <p:txBody>
          <a:bodyPr wrap="square">
            <a:spAutoFit/>
          </a:bodyPr>
          <a:lstStyle/>
          <a:p>
            <a:pPr lvl="0"/>
            <a:r>
              <a:rPr lang="en-GB" sz="1400" dirty="0">
                <a:solidFill>
                  <a:srgbClr val="000000"/>
                </a:solidFill>
                <a:hlinkClick r:id="rId3"/>
              </a:rPr>
              <a:t>Specific information for healthcare professionals is available on the gov.uk website</a:t>
            </a:r>
            <a:endParaRPr lang="en-GB" sz="1400" dirty="0">
              <a:solidFill>
                <a:srgbClr val="000000"/>
              </a:solidFill>
            </a:endParaRPr>
          </a:p>
        </p:txBody>
      </p:sp>
      <p:pic>
        <p:nvPicPr>
          <p:cNvPr id="5" name="Picture 4">
            <a:extLst>
              <a:ext uri="{FF2B5EF4-FFF2-40B4-BE49-F238E27FC236}">
                <a16:creationId xmlns:a16="http://schemas.microsoft.com/office/drawing/2014/main" id="{161A45DD-4F09-498E-93A0-8200699C13B6}"/>
              </a:ext>
            </a:extLst>
          </p:cNvPr>
          <p:cNvPicPr>
            <a:picLocks noChangeAspect="1"/>
          </p:cNvPicPr>
          <p:nvPr/>
        </p:nvPicPr>
        <p:blipFill>
          <a:blip r:embed="rId4"/>
          <a:stretch>
            <a:fillRect/>
          </a:stretch>
        </p:blipFill>
        <p:spPr>
          <a:xfrm>
            <a:off x="5422962" y="1171660"/>
            <a:ext cx="3338637" cy="2664296"/>
          </a:xfrm>
          <a:prstGeom prst="rect">
            <a:avLst/>
          </a:prstGeom>
        </p:spPr>
      </p:pic>
    </p:spTree>
    <p:extLst>
      <p:ext uri="{BB962C8B-B14F-4D97-AF65-F5344CB8AC3E}">
        <p14:creationId xmlns:p14="http://schemas.microsoft.com/office/powerpoint/2010/main" val="744794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954360"/>
          </a:xfrm>
        </p:spPr>
        <p:txBody>
          <a:bodyPr/>
          <a:lstStyle/>
          <a:p>
            <a:r>
              <a:rPr lang="en-GB" dirty="0">
                <a:solidFill>
                  <a:schemeClr val="accent1">
                    <a:lumMod val="75000"/>
                  </a:schemeClr>
                </a:solidFill>
              </a:rPr>
              <a:t>Learning objectives</a:t>
            </a:r>
          </a:p>
        </p:txBody>
      </p:sp>
      <p:sp>
        <p:nvSpPr>
          <p:cNvPr id="3" name="Content Placeholder 2"/>
          <p:cNvSpPr>
            <a:spLocks noGrp="1"/>
          </p:cNvSpPr>
          <p:nvPr>
            <p:ph idx="1"/>
          </p:nvPr>
        </p:nvSpPr>
        <p:spPr>
          <a:xfrm>
            <a:off x="683568" y="1268760"/>
            <a:ext cx="8077200" cy="4392488"/>
          </a:xfrm>
        </p:spPr>
        <p:txBody>
          <a:bodyPr/>
          <a:lstStyle/>
          <a:p>
            <a:pPr marL="4763" lvl="0" indent="-4763">
              <a:spcBef>
                <a:spcPts val="0"/>
              </a:spcBef>
              <a:spcAft>
                <a:spcPts val="1000"/>
              </a:spcAft>
              <a:buClrTx/>
              <a:buSzTx/>
            </a:pPr>
            <a:r>
              <a:rPr lang="en-GB" sz="2400" b="1" kern="1200" dirty="0">
                <a:solidFill>
                  <a:prstClr val="black"/>
                </a:solidFill>
                <a:latin typeface="Arial" pitchFamily="34" charset="0"/>
                <a:ea typeface="ヒラギノ角ゴ Pro W3" pitchFamily="84" charset="-128"/>
              </a:rPr>
              <a:t>By the end of this session, you should be able to:</a:t>
            </a:r>
          </a:p>
          <a:p>
            <a:pPr lvl="0">
              <a:spcBef>
                <a:spcPts val="0"/>
              </a:spcBef>
              <a:spcAft>
                <a:spcPts val="1000"/>
              </a:spcAft>
              <a:buClrTx/>
              <a:buSzTx/>
              <a:buFont typeface="Arial" panose="020B0604020202020204" pitchFamily="34" charset="0"/>
              <a:buChar char="•"/>
            </a:pPr>
            <a:r>
              <a:rPr lang="en-GB" sz="2000" kern="1200" dirty="0">
                <a:solidFill>
                  <a:prstClr val="black"/>
                </a:solidFill>
                <a:latin typeface="Arial" pitchFamily="34" charset="0"/>
                <a:ea typeface="ヒラギノ角ゴ Pro W3" pitchFamily="84" charset="-128"/>
              </a:rPr>
              <a:t>explain what COVID-19 is </a:t>
            </a:r>
            <a:r>
              <a:rPr lang="en-GB" sz="2000" kern="1200" dirty="0">
                <a:latin typeface="Arial" pitchFamily="34" charset="0"/>
                <a:ea typeface="ヒラギノ角ゴ Pro W3" pitchFamily="84" charset="-128"/>
              </a:rPr>
              <a:t>and be aware of the UK epidemiology</a:t>
            </a:r>
          </a:p>
          <a:p>
            <a:pPr marL="285750" lvl="0" indent="-285750">
              <a:spcBef>
                <a:spcPts val="0"/>
              </a:spcBef>
              <a:spcAft>
                <a:spcPts val="1000"/>
              </a:spcAft>
              <a:buClrTx/>
              <a:buSzTx/>
              <a:buFont typeface="Arial" panose="020B0604020202020204" pitchFamily="34" charset="0"/>
              <a:buChar char="•"/>
            </a:pPr>
            <a:r>
              <a:rPr lang="en-GB" sz="2000" kern="1200" dirty="0">
                <a:latin typeface="Arial" pitchFamily="34" charset="0"/>
                <a:ea typeface="ヒラギノ角ゴ Pro W3" pitchFamily="84" charset="-128"/>
              </a:rPr>
              <a:t>understand the policy behind the COVID-19 vaccination programme</a:t>
            </a:r>
          </a:p>
          <a:p>
            <a:pPr marL="285750" lvl="0" indent="-285750">
              <a:spcBef>
                <a:spcPts val="0"/>
              </a:spcBef>
              <a:spcAft>
                <a:spcPts val="1000"/>
              </a:spcAft>
              <a:buClrTx/>
              <a:buSzTx/>
              <a:buFont typeface="Arial" panose="020B0604020202020204" pitchFamily="34" charset="0"/>
              <a:buChar char="•"/>
            </a:pPr>
            <a:r>
              <a:rPr lang="en-GB" sz="2000" kern="1200" dirty="0">
                <a:latin typeface="Arial" pitchFamily="34" charset="0"/>
                <a:ea typeface="ヒラギノ角ゴ Pro W3" pitchFamily="84" charset="-128"/>
              </a:rPr>
              <a:t>identify the groups who are at high risk of COVID-19 infection and who are eligible to receive the COVID-19 vaccine</a:t>
            </a:r>
          </a:p>
          <a:p>
            <a:pPr marL="285750" indent="-285750">
              <a:spcBef>
                <a:spcPts val="0"/>
              </a:spcBef>
              <a:spcAft>
                <a:spcPts val="1000"/>
              </a:spcAft>
              <a:buClrTx/>
              <a:buSzTx/>
              <a:buFont typeface="Arial" panose="020B0604020202020204" pitchFamily="34" charset="0"/>
              <a:buChar char="•"/>
            </a:pPr>
            <a:r>
              <a:rPr lang="en-GB" sz="2000" dirty="0"/>
              <a:t>describe the key principles of how to correctly store, prepare and administer COVID-19 vaccines which are currently in use in Northern Ireland (NI)</a:t>
            </a:r>
            <a:endParaRPr lang="en-GB" sz="2000" kern="1200" dirty="0">
              <a:latin typeface="Arial" pitchFamily="34" charset="0"/>
              <a:ea typeface="ヒラギノ角ゴ Pro W3" pitchFamily="84" charset="-128"/>
            </a:endParaRPr>
          </a:p>
          <a:p>
            <a:endParaRPr lang="en-GB" dirty="0"/>
          </a:p>
        </p:txBody>
      </p:sp>
    </p:spTree>
    <p:extLst>
      <p:ext uri="{BB962C8B-B14F-4D97-AF65-F5344CB8AC3E}">
        <p14:creationId xmlns:p14="http://schemas.microsoft.com/office/powerpoint/2010/main" val="2791595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92088"/>
          </a:xfrm>
        </p:spPr>
        <p:txBody>
          <a:bodyPr/>
          <a:lstStyle/>
          <a:p>
            <a:r>
              <a:rPr lang="en-GB" sz="3200" dirty="0" err="1">
                <a:solidFill>
                  <a:schemeClr val="accent1">
                    <a:lumMod val="75000"/>
                  </a:schemeClr>
                </a:solidFill>
              </a:rPr>
              <a:t>Guillain-Barré</a:t>
            </a:r>
            <a:r>
              <a:rPr lang="en-GB" sz="3200" dirty="0">
                <a:solidFill>
                  <a:schemeClr val="accent1">
                    <a:lumMod val="75000"/>
                  </a:schemeClr>
                </a:solidFill>
              </a:rPr>
              <a:t> syndrome (GBS)</a:t>
            </a:r>
          </a:p>
        </p:txBody>
      </p:sp>
      <p:sp>
        <p:nvSpPr>
          <p:cNvPr id="3" name="Content Placeholder 2"/>
          <p:cNvSpPr>
            <a:spLocks noGrp="1"/>
          </p:cNvSpPr>
          <p:nvPr>
            <p:ph idx="1"/>
          </p:nvPr>
        </p:nvSpPr>
        <p:spPr>
          <a:xfrm>
            <a:off x="685800" y="1052736"/>
            <a:ext cx="8077200" cy="4824536"/>
          </a:xfrm>
        </p:spPr>
        <p:txBody>
          <a:bodyPr/>
          <a:lstStyle/>
          <a:p>
            <a:pPr marL="285750" indent="-285750">
              <a:buFont typeface="Arial" panose="020B0604020202020204" pitchFamily="34" charset="0"/>
              <a:buChar char="•"/>
            </a:pPr>
            <a:r>
              <a:rPr lang="en-GB" sz="1600" dirty="0"/>
              <a:t>GBS is a very rare and serious condition that affects the nerves- mainly in the feet, hands and limbs, causing numbness, weakness and pain. In severe cases, GBS can cause difficulty moving, walking, breathing and/or swallowing </a:t>
            </a:r>
          </a:p>
          <a:p>
            <a:pPr marL="0" indent="0"/>
            <a:endParaRPr lang="en-GB" sz="1600" dirty="0"/>
          </a:p>
          <a:p>
            <a:pPr marL="285750" indent="-285750">
              <a:buFont typeface="Arial" panose="020B0604020202020204" pitchFamily="34" charset="0"/>
              <a:buChar char="•"/>
            </a:pPr>
            <a:r>
              <a:rPr lang="en-GB" sz="1600" dirty="0"/>
              <a:t>very rare reports of GBS following COVID-19 vaccination have been received, however, no causal mechanism with COVID-19 vaccination has been proven, and cases of GBS following vaccination may occur by chance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in those who are diagnosed with GBS after the first dose of vaccine, the balance of risk benefit is in favour of completing a full COVID-19 vaccination schedule. Individuals who have a history of GBS should be vaccinated as appropriate for their age and underlying risk status </a:t>
            </a:r>
          </a:p>
          <a:p>
            <a:pPr marL="0" indent="0"/>
            <a:endParaRPr lang="en-GB" sz="1600" dirty="0"/>
          </a:p>
          <a:p>
            <a:pPr marL="285750" indent="-285750">
              <a:buFont typeface="Arial" panose="020B0604020202020204" pitchFamily="34" charset="0"/>
              <a:buChar char="•"/>
            </a:pPr>
            <a:r>
              <a:rPr lang="en-GB" sz="1600" dirty="0"/>
              <a:t>as there is no evidence to suggest that having had a prior diagnosis of GBS predisposes an individual to further episodes, in those who are diagnosed with GBS after the first dose of either of the mRNA vaccines, further vaccination can proceed as normal, once recovered</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32092037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92088"/>
          </a:xfrm>
        </p:spPr>
        <p:txBody>
          <a:bodyPr/>
          <a:lstStyle/>
          <a:p>
            <a:r>
              <a:rPr lang="en-GB" dirty="0">
                <a:solidFill>
                  <a:schemeClr val="accent1">
                    <a:lumMod val="75000"/>
                  </a:schemeClr>
                </a:solidFill>
              </a:rPr>
              <a:t>Capillary leak syndrome</a:t>
            </a:r>
          </a:p>
        </p:txBody>
      </p:sp>
      <p:sp>
        <p:nvSpPr>
          <p:cNvPr id="3" name="Content Placeholder 2"/>
          <p:cNvSpPr>
            <a:spLocks noGrp="1"/>
          </p:cNvSpPr>
          <p:nvPr>
            <p:ph idx="1"/>
          </p:nvPr>
        </p:nvSpPr>
        <p:spPr>
          <a:xfrm>
            <a:off x="685800" y="980728"/>
            <a:ext cx="8077200" cy="4824536"/>
          </a:xfrm>
        </p:spPr>
        <p:txBody>
          <a:bodyPr/>
          <a:lstStyle/>
          <a:p>
            <a:pPr marL="285750" indent="-285750">
              <a:lnSpc>
                <a:spcPct val="110000"/>
              </a:lnSpc>
              <a:spcBef>
                <a:spcPts val="0"/>
              </a:spcBef>
              <a:buFont typeface="Arial" panose="020B0604020202020204" pitchFamily="34" charset="0"/>
              <a:buChar char="•"/>
            </a:pPr>
            <a:r>
              <a:rPr lang="en-GB" sz="1800" dirty="0"/>
              <a:t>a small number of cases of capillary leak syndrome have been reported after AstraZeneca (</a:t>
            </a:r>
            <a:r>
              <a:rPr lang="en-GB" sz="1800" dirty="0" err="1"/>
              <a:t>Vaxzevria</a:t>
            </a:r>
            <a:r>
              <a:rPr lang="en-GB" sz="1800" dirty="0"/>
              <a:t>®) and </a:t>
            </a:r>
            <a:r>
              <a:rPr lang="en-GB" sz="1800" dirty="0" err="1"/>
              <a:t>Moderna</a:t>
            </a:r>
            <a:r>
              <a:rPr lang="en-GB" sz="1800" dirty="0"/>
              <a:t> (Spikevax®) vaccination, some of whom had a prior history of this condition</a:t>
            </a:r>
          </a:p>
          <a:p>
            <a:pPr marL="0" indent="0"/>
            <a:endParaRPr lang="en-GB" sz="1800" dirty="0"/>
          </a:p>
          <a:p>
            <a:pPr marL="285750" indent="-285750">
              <a:buFont typeface="Arial" panose="020B0604020202020204" pitchFamily="34" charset="0"/>
              <a:buChar char="•"/>
            </a:pPr>
            <a:r>
              <a:rPr lang="en-GB" sz="1800" dirty="0"/>
              <a:t>capillary leak syndrome causes fluid and proteins to leak out of tiny blood vessels (capillaries) into surrounding tissues. This may lead to very low blood pressure, low blood albumin levels and thickened blood due to a decrease in plasma volume. Initial symptoms may include tiredness, nausea, abdominal pain, extreme thirst and sudden increase in body weight. Complications can include general swelling, compartment syndrome, kidney failure and stroke</a:t>
            </a:r>
          </a:p>
          <a:p>
            <a:pPr marL="0" indent="0"/>
            <a:r>
              <a:rPr lang="en-GB" sz="1800" dirty="0"/>
              <a:t> </a:t>
            </a:r>
          </a:p>
          <a:p>
            <a:pPr marL="285750" indent="-285750">
              <a:buFont typeface="Arial" panose="020B0604020202020204" pitchFamily="34" charset="0"/>
              <a:buChar char="•"/>
            </a:pPr>
            <a:r>
              <a:rPr lang="en-GB" sz="1800" dirty="0"/>
              <a:t>individuals with a prior history of this condition should be carefully counselled about the risks and benefits of vaccination and advice from a specialist should be sought </a:t>
            </a:r>
          </a:p>
        </p:txBody>
      </p:sp>
    </p:spTree>
    <p:extLst>
      <p:ext uri="{BB962C8B-B14F-4D97-AF65-F5344CB8AC3E}">
        <p14:creationId xmlns:p14="http://schemas.microsoft.com/office/powerpoint/2010/main" val="3414556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720080"/>
          </a:xfrm>
        </p:spPr>
        <p:txBody>
          <a:bodyPr/>
          <a:lstStyle/>
          <a:p>
            <a:r>
              <a:rPr lang="en-GB" sz="3200" dirty="0">
                <a:solidFill>
                  <a:schemeClr val="accent1">
                    <a:lumMod val="75000"/>
                  </a:schemeClr>
                </a:solidFill>
              </a:rPr>
              <a:t>Immune thrombocytopenia (ITP)</a:t>
            </a:r>
          </a:p>
        </p:txBody>
      </p:sp>
      <p:sp>
        <p:nvSpPr>
          <p:cNvPr id="3" name="Content Placeholder 2"/>
          <p:cNvSpPr>
            <a:spLocks noGrp="1"/>
          </p:cNvSpPr>
          <p:nvPr>
            <p:ph idx="1"/>
          </p:nvPr>
        </p:nvSpPr>
        <p:spPr>
          <a:xfrm>
            <a:off x="467544" y="1052736"/>
            <a:ext cx="8295456" cy="4896544"/>
          </a:xfrm>
        </p:spPr>
        <p:txBody>
          <a:bodyPr/>
          <a:lstStyle/>
          <a:p>
            <a:pPr marL="493200" indent="-457200">
              <a:buFont typeface="Arial" panose="020B0604020202020204" pitchFamily="34" charset="0"/>
              <a:buChar char="•"/>
            </a:pPr>
            <a:r>
              <a:rPr lang="en-GB" sz="1700" dirty="0"/>
              <a:t>Immune thrombocytopenia (ITP) is a condition where the immune system does not function correctly and attacks and destroys platelets in the blood. Platelets help the blood to clot so this can lead to bruising and bleeding </a:t>
            </a:r>
          </a:p>
          <a:p>
            <a:pPr marL="493200" indent="-457200">
              <a:buFont typeface="Arial" panose="020B0604020202020204" pitchFamily="34" charset="0"/>
              <a:buChar char="•"/>
            </a:pPr>
            <a:endParaRPr lang="en-GB" sz="1700" dirty="0"/>
          </a:p>
          <a:p>
            <a:pPr marL="493200" indent="-457200">
              <a:buFont typeface="Arial" panose="020B0604020202020204" pitchFamily="34" charset="0"/>
              <a:buChar char="•"/>
            </a:pPr>
            <a:r>
              <a:rPr lang="en-GB" sz="1700" dirty="0"/>
              <a:t>there is now emerging evidence of a small risk of ITP or ITP relapse following COVID-19 vaccination </a:t>
            </a:r>
          </a:p>
          <a:p>
            <a:pPr marL="493200" indent="-457200">
              <a:buFont typeface="Arial" panose="020B0604020202020204" pitchFamily="34" charset="0"/>
              <a:buChar char="•"/>
            </a:pPr>
            <a:endParaRPr lang="en-GB" sz="1700" dirty="0"/>
          </a:p>
          <a:p>
            <a:pPr marL="493200" indent="-457200">
              <a:buFont typeface="Arial" panose="020B0604020202020204" pitchFamily="34" charset="0"/>
              <a:buChar char="•"/>
            </a:pPr>
            <a:r>
              <a:rPr lang="en-GB" sz="1700" dirty="0"/>
              <a:t>to date, this has been reported extremely rarely and the MHRA Yellow Card summary states that this is usually short-lived and of minor severity </a:t>
            </a:r>
          </a:p>
          <a:p>
            <a:pPr marL="493200" indent="-457200">
              <a:buFont typeface="Arial" panose="020B0604020202020204" pitchFamily="34" charset="0"/>
              <a:buChar char="•"/>
            </a:pPr>
            <a:endParaRPr lang="en-GB" sz="1700" dirty="0"/>
          </a:p>
          <a:p>
            <a:pPr marL="493200" indent="-457200">
              <a:buFont typeface="Arial" panose="020B0604020202020204" pitchFamily="34" charset="0"/>
              <a:buChar char="•"/>
            </a:pPr>
            <a:r>
              <a:rPr lang="en-GB" sz="1700" dirty="0"/>
              <a:t>previous ITP is not a contraindication for vaccination but guidance produced by the UK ITP Forum Working Party advises discussing the potential for a fall in platelet count in patients with a history of ITP receiving any COVID-19 vaccine and recommends a platelet count check 2 to 5 days after vaccination </a:t>
            </a:r>
          </a:p>
          <a:p>
            <a:pPr marL="493200" indent="-457200">
              <a:buFont typeface="Arial" panose="020B0604020202020204" pitchFamily="34" charset="0"/>
              <a:buChar char="•"/>
            </a:pPr>
            <a:endParaRPr lang="en-GB" sz="1400" dirty="0"/>
          </a:p>
        </p:txBody>
      </p:sp>
    </p:spTree>
    <p:extLst>
      <p:ext uri="{BB962C8B-B14F-4D97-AF65-F5344CB8AC3E}">
        <p14:creationId xmlns:p14="http://schemas.microsoft.com/office/powerpoint/2010/main" val="596175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DB4D7-0611-43FC-A3C9-59250D8EE183}"/>
              </a:ext>
            </a:extLst>
          </p:cNvPr>
          <p:cNvSpPr>
            <a:spLocks noGrp="1"/>
          </p:cNvSpPr>
          <p:nvPr>
            <p:ph type="title"/>
          </p:nvPr>
        </p:nvSpPr>
        <p:spPr>
          <a:xfrm>
            <a:off x="685800" y="116632"/>
            <a:ext cx="8077200" cy="792088"/>
          </a:xfrm>
        </p:spPr>
        <p:txBody>
          <a:bodyPr/>
          <a:lstStyle/>
          <a:p>
            <a:r>
              <a:rPr lang="en-GB" sz="2400" dirty="0">
                <a:solidFill>
                  <a:schemeClr val="accent1">
                    <a:lumMod val="75000"/>
                  </a:schemeClr>
                </a:solidFill>
              </a:rPr>
              <a:t>Menstrual disorders and unexpected vaginal bleeding</a:t>
            </a:r>
          </a:p>
        </p:txBody>
      </p:sp>
      <p:sp>
        <p:nvSpPr>
          <p:cNvPr id="3" name="Content Placeholder 2">
            <a:extLst>
              <a:ext uri="{FF2B5EF4-FFF2-40B4-BE49-F238E27FC236}">
                <a16:creationId xmlns:a16="http://schemas.microsoft.com/office/drawing/2014/main" id="{90144469-0CC0-4950-BE50-F794173AD707}"/>
              </a:ext>
            </a:extLst>
          </p:cNvPr>
          <p:cNvSpPr>
            <a:spLocks noGrp="1"/>
          </p:cNvSpPr>
          <p:nvPr>
            <p:ph idx="1"/>
          </p:nvPr>
        </p:nvSpPr>
        <p:spPr>
          <a:xfrm>
            <a:off x="685800" y="764704"/>
            <a:ext cx="8077200" cy="4797896"/>
          </a:xfrm>
        </p:spPr>
        <p:txBody>
          <a:bodyPr/>
          <a:lstStyle/>
          <a:p>
            <a:pPr marL="457200" indent="-457200">
              <a:buFont typeface="Arial" panose="020B0604020202020204" pitchFamily="34" charset="0"/>
              <a:buChar char="•"/>
            </a:pPr>
            <a:r>
              <a:rPr lang="en-GB" sz="1500" dirty="0"/>
              <a:t>the MHRA has continued to review reports of suspected side effects of menstrual disorders and unexpected vaginal bleeding following vaccination against COVID-19 in the UK</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these reports are also being reviewed by the independent experts of the Commission on Human Medicines (CHM) COVID-19 Vaccines Benefit Risk Expert Working Group and the Medicines for Women’s Health Expert Advisory Group</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evidence from the most recent review suggested a possible association between the Pfizer BioNTech (Comirnaty®) and </a:t>
            </a:r>
            <a:r>
              <a:rPr lang="en-GB" sz="1500" dirty="0" err="1"/>
              <a:t>Moderna</a:t>
            </a:r>
            <a:r>
              <a:rPr lang="en-GB" sz="1500" dirty="0"/>
              <a:t> (</a:t>
            </a:r>
            <a:r>
              <a:rPr lang="en-GB" sz="1500" dirty="0" err="1"/>
              <a:t>Spikevax</a:t>
            </a:r>
            <a:r>
              <a:rPr lang="en-GB" sz="1500" dirty="0"/>
              <a:t>®) COVID-19 vaccines and heavy menstrual bleeding</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events were mostly non-serious and temporary in nature</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the rigorous evaluation completed to date does not support a link between COVID-19 vaccines and other changes to menstrual periods</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there is no evidence to suggest that COVID-19 vaccines will affect fertility or the ability to have children</a:t>
            </a:r>
          </a:p>
        </p:txBody>
      </p:sp>
    </p:spTree>
    <p:extLst>
      <p:ext uri="{BB962C8B-B14F-4D97-AF65-F5344CB8AC3E}">
        <p14:creationId xmlns:p14="http://schemas.microsoft.com/office/powerpoint/2010/main" val="5449030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8077200" cy="792088"/>
          </a:xfrm>
        </p:spPr>
        <p:txBody>
          <a:bodyPr/>
          <a:lstStyle/>
          <a:p>
            <a:r>
              <a:rPr lang="en-GB" sz="2800" dirty="0">
                <a:solidFill>
                  <a:schemeClr val="accent1">
                    <a:lumMod val="75000"/>
                  </a:schemeClr>
                </a:solidFill>
              </a:rPr>
              <a:t>Local reactions at the vaccination site</a:t>
            </a:r>
          </a:p>
        </p:txBody>
      </p:sp>
      <p:sp>
        <p:nvSpPr>
          <p:cNvPr id="3" name="Content Placeholder 2"/>
          <p:cNvSpPr>
            <a:spLocks noGrp="1"/>
          </p:cNvSpPr>
          <p:nvPr>
            <p:ph idx="1"/>
          </p:nvPr>
        </p:nvSpPr>
        <p:spPr>
          <a:xfrm>
            <a:off x="685800" y="764704"/>
            <a:ext cx="8077200" cy="4896544"/>
          </a:xfrm>
        </p:spPr>
        <p:txBody>
          <a:bodyPr/>
          <a:lstStyle/>
          <a:p>
            <a:pPr marL="285750" indent="-285750">
              <a:buFont typeface="Arial" panose="020B0604020202020204" pitchFamily="34" charset="0"/>
              <a:buChar char="•"/>
            </a:pPr>
            <a:r>
              <a:rPr lang="en-GB" sz="1500" dirty="0"/>
              <a:t>the MHRA have received reports of skin reactions occurring around the vaccination site and extensive swelling of the vaccinated limb</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majority of the reports received have been following the </a:t>
            </a:r>
            <a:r>
              <a:rPr lang="en-GB" sz="1500" dirty="0" err="1"/>
              <a:t>Moderna</a:t>
            </a:r>
            <a:r>
              <a:rPr lang="en-GB" sz="1500" dirty="0"/>
              <a:t> </a:t>
            </a:r>
            <a:r>
              <a:rPr lang="en-GB" sz="1600" dirty="0"/>
              <a:t>(</a:t>
            </a:r>
            <a:r>
              <a:rPr lang="en-GB" sz="1600" dirty="0" err="1"/>
              <a:t>Spikevax</a:t>
            </a:r>
            <a:r>
              <a:rPr lang="en-GB" sz="1600" dirty="0"/>
              <a:t>®) and Pfizer BioNTech (Comirnaty®) </a:t>
            </a:r>
            <a:r>
              <a:rPr lang="en-GB" sz="1500" dirty="0"/>
              <a:t>vaccines</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reactions are characterized by a rash, swelling and tenderness that can cover the whole upper arm and may be itchy and/or painful and warm to the touch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reactions are usually self-limiting and resolve within a day or two, although in some patients it can take slightly longer to disappear</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individuals who experience this reaction after their first dose may experience a similar reaction in a shorter timeframe following the second dose, however, none of the reports received by the MHRA have been serious and people should still receive subsequent doses when invited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those who experience delayed local reactions after their COVID-19 vaccination which do not resolve within a few days should seek medical advice</a:t>
            </a:r>
          </a:p>
          <a:p>
            <a:endParaRPr lang="en-GB" dirty="0"/>
          </a:p>
        </p:txBody>
      </p:sp>
    </p:spTree>
    <p:extLst>
      <p:ext uri="{BB962C8B-B14F-4D97-AF65-F5344CB8AC3E}">
        <p14:creationId xmlns:p14="http://schemas.microsoft.com/office/powerpoint/2010/main" val="9280541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7935415" cy="864096"/>
          </a:xfrm>
        </p:spPr>
        <p:txBody>
          <a:bodyPr/>
          <a:lstStyle/>
          <a:p>
            <a:r>
              <a:rPr lang="en-GB" dirty="0">
                <a:solidFill>
                  <a:schemeClr val="accent1">
                    <a:lumMod val="75000"/>
                  </a:schemeClr>
                </a:solidFill>
              </a:rPr>
              <a:t>Bell’s Palsy</a:t>
            </a:r>
          </a:p>
        </p:txBody>
      </p:sp>
      <p:sp>
        <p:nvSpPr>
          <p:cNvPr id="3" name="Content Placeholder 2"/>
          <p:cNvSpPr>
            <a:spLocks noGrp="1"/>
          </p:cNvSpPr>
          <p:nvPr>
            <p:ph idx="1"/>
          </p:nvPr>
        </p:nvSpPr>
        <p:spPr>
          <a:xfrm>
            <a:off x="683568" y="1124744"/>
            <a:ext cx="8077200" cy="4680520"/>
          </a:xfrm>
        </p:spPr>
        <p:txBody>
          <a:bodyPr/>
          <a:lstStyle/>
          <a:p>
            <a:pPr marL="493200" indent="-457200">
              <a:lnSpc>
                <a:spcPct val="110000"/>
              </a:lnSpc>
              <a:buFont typeface="Arial" panose="020B0604020202020204" pitchFamily="34" charset="0"/>
              <a:buChar char="•"/>
            </a:pPr>
            <a:r>
              <a:rPr lang="en-GB" sz="1600" dirty="0"/>
              <a:t>Bell’s Palsy (BP) is a temporary weakness or paralysis affecting one side of the face that develops gradually; most people recover from this condition within a few months </a:t>
            </a:r>
          </a:p>
          <a:p>
            <a:pPr marL="493200" indent="-457200">
              <a:lnSpc>
                <a:spcPct val="110000"/>
              </a:lnSpc>
              <a:buFont typeface="Arial" panose="020B0604020202020204" pitchFamily="34" charset="0"/>
              <a:buChar char="•"/>
            </a:pPr>
            <a:endParaRPr lang="en-GB" sz="1600" dirty="0"/>
          </a:p>
          <a:p>
            <a:pPr marL="493200" indent="-457200">
              <a:lnSpc>
                <a:spcPct val="110000"/>
              </a:lnSpc>
              <a:buFont typeface="Arial" panose="020B0604020202020204" pitchFamily="34" charset="0"/>
              <a:buChar char="•"/>
            </a:pPr>
            <a:r>
              <a:rPr lang="en-GB" sz="1600" dirty="0"/>
              <a:t>BP is known to be associated with a number of infectious diseases, including the SARS-CoV-2 virus</a:t>
            </a:r>
          </a:p>
          <a:p>
            <a:pPr marL="493200" indent="-457200">
              <a:lnSpc>
                <a:spcPct val="110000"/>
              </a:lnSpc>
              <a:buFont typeface="Arial" panose="020B0604020202020204" pitchFamily="34" charset="0"/>
              <a:buChar char="•"/>
            </a:pPr>
            <a:endParaRPr lang="en-GB" sz="1600" dirty="0"/>
          </a:p>
          <a:p>
            <a:pPr marL="493200" indent="-457200">
              <a:lnSpc>
                <a:spcPct val="110000"/>
              </a:lnSpc>
              <a:buFont typeface="Arial" panose="020B0604020202020204" pitchFamily="34" charset="0"/>
              <a:buChar char="•"/>
            </a:pPr>
            <a:r>
              <a:rPr lang="en-GB" sz="1600" dirty="0"/>
              <a:t>whilst reporting of BP following COVID-19 vaccination is rare, the latest available data shows that there may be an increased risk of BP following COVID-19 vaccination</a:t>
            </a:r>
          </a:p>
          <a:p>
            <a:pPr marL="493200" indent="-457200">
              <a:lnSpc>
                <a:spcPct val="110000"/>
              </a:lnSpc>
              <a:buFont typeface="Arial" panose="020B0604020202020204" pitchFamily="34" charset="0"/>
              <a:buChar char="•"/>
            </a:pPr>
            <a:endParaRPr lang="en-GB" sz="1600" dirty="0"/>
          </a:p>
          <a:p>
            <a:pPr marL="493200" indent="-457200">
              <a:lnSpc>
                <a:spcPct val="110000"/>
              </a:lnSpc>
              <a:buFont typeface="Arial" panose="020B0604020202020204" pitchFamily="34" charset="0"/>
              <a:buChar char="•"/>
            </a:pPr>
            <a:r>
              <a:rPr lang="en-GB" sz="1600" dirty="0"/>
              <a:t>to raise awareness of this potential adverse event amongst healthcare professionals and patients, facial paralysis has been included in the product information for Pfizer BioNTech (Comirnaty®) and </a:t>
            </a:r>
            <a:r>
              <a:rPr lang="en-GB" sz="1600" dirty="0" err="1"/>
              <a:t>Moderna</a:t>
            </a:r>
            <a:r>
              <a:rPr lang="en-GB" sz="1600" dirty="0"/>
              <a:t> (Spikevax®) COVID-19 vaccines</a:t>
            </a:r>
          </a:p>
          <a:p>
            <a:endParaRPr lang="en-GB" dirty="0"/>
          </a:p>
        </p:txBody>
      </p:sp>
    </p:spTree>
    <p:extLst>
      <p:ext uri="{BB962C8B-B14F-4D97-AF65-F5344CB8AC3E}">
        <p14:creationId xmlns:p14="http://schemas.microsoft.com/office/powerpoint/2010/main" val="42094235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077200" cy="1143000"/>
          </a:xfrm>
        </p:spPr>
        <p:txBody>
          <a:bodyPr/>
          <a:lstStyle/>
          <a:p>
            <a:r>
              <a:rPr lang="en-GB" sz="2800" dirty="0">
                <a:solidFill>
                  <a:schemeClr val="accent1">
                    <a:lumMod val="75000"/>
                  </a:schemeClr>
                </a:solidFill>
              </a:rPr>
              <a:t>COVID-19 vaccination programme considerations</a:t>
            </a:r>
          </a:p>
        </p:txBody>
      </p:sp>
      <p:sp>
        <p:nvSpPr>
          <p:cNvPr id="3" name="Content Placeholder 2"/>
          <p:cNvSpPr>
            <a:spLocks noGrp="1"/>
          </p:cNvSpPr>
          <p:nvPr>
            <p:ph idx="1"/>
          </p:nvPr>
        </p:nvSpPr>
        <p:spPr>
          <a:xfrm>
            <a:off x="685800" y="1124744"/>
            <a:ext cx="8077200" cy="4464496"/>
          </a:xfrm>
          <a:solidFill>
            <a:schemeClr val="tx1"/>
          </a:solidFill>
        </p:spPr>
        <p:txBody>
          <a:bodyPr/>
          <a:lstStyle/>
          <a:p>
            <a:pPr marL="0" indent="0">
              <a:lnSpc>
                <a:spcPct val="100000"/>
              </a:lnSpc>
            </a:pPr>
            <a:r>
              <a:rPr lang="en-GB" sz="1700" dirty="0"/>
              <a:t>The overall aim of the COVID-19 vaccination programme is to protect those who are at most risk from serious illness or death.  </a:t>
            </a:r>
          </a:p>
          <a:p>
            <a:pPr marL="0" indent="0">
              <a:lnSpc>
                <a:spcPct val="100000"/>
              </a:lnSpc>
            </a:pPr>
            <a:endParaRPr lang="en-GB" sz="1700" dirty="0"/>
          </a:p>
          <a:p>
            <a:pPr marL="0" indent="0">
              <a:lnSpc>
                <a:spcPct val="100000"/>
              </a:lnSpc>
            </a:pPr>
            <a:r>
              <a:rPr lang="en-GB" sz="1700" dirty="0"/>
              <a:t>In order to advise which groups of patients to vaccinate and in which order to prioritise vaccination of these groups, the JCVI consider all the available relevant information on:</a:t>
            </a:r>
          </a:p>
          <a:p>
            <a:pPr marL="285750" indent="-285750">
              <a:lnSpc>
                <a:spcPct val="100000"/>
              </a:lnSpc>
              <a:spcAft>
                <a:spcPts val="600"/>
              </a:spcAft>
              <a:buFont typeface="Wingdings" panose="05000000000000000000" pitchFamily="2" charset="2"/>
              <a:buChar char="§"/>
            </a:pPr>
            <a:r>
              <a:rPr lang="en-GB" sz="1700" dirty="0"/>
              <a:t>vaccine efficacy and/or immunogenicity and the safety of administration in different age and risk groups </a:t>
            </a:r>
          </a:p>
          <a:p>
            <a:pPr marL="285750" indent="-285750">
              <a:lnSpc>
                <a:spcPct val="100000"/>
              </a:lnSpc>
              <a:spcAft>
                <a:spcPts val="600"/>
              </a:spcAft>
              <a:buFont typeface="Wingdings" panose="05000000000000000000" pitchFamily="2" charset="2"/>
              <a:buChar char="§"/>
            </a:pPr>
            <a:r>
              <a:rPr lang="en-GB" sz="1700" dirty="0"/>
              <a:t>the effect of the vaccine on acquisition of infection and transmission</a:t>
            </a:r>
          </a:p>
          <a:p>
            <a:pPr marL="285750" indent="-285750">
              <a:lnSpc>
                <a:spcPct val="100000"/>
              </a:lnSpc>
              <a:spcAft>
                <a:spcPts val="600"/>
              </a:spcAft>
              <a:buFont typeface="Wingdings" panose="05000000000000000000" pitchFamily="2" charset="2"/>
              <a:buChar char="§"/>
            </a:pPr>
            <a:r>
              <a:rPr lang="en-GB" sz="1700" dirty="0"/>
              <a:t>the epidemiological, microbiological and clinical characteristics of COVID-19.</a:t>
            </a:r>
          </a:p>
          <a:p>
            <a:pPr>
              <a:lnSpc>
                <a:spcPct val="100000"/>
              </a:lnSpc>
            </a:pPr>
            <a:endParaRPr lang="en-GB" sz="1700" dirty="0"/>
          </a:p>
          <a:p>
            <a:pPr marL="0" indent="0">
              <a:lnSpc>
                <a:spcPct val="100000"/>
              </a:lnSpc>
            </a:pPr>
            <a:r>
              <a:rPr lang="en-GB" sz="1700" dirty="0"/>
              <a:t>From this, they then make recommendations to the Department of Health (DoH) and planning to deliver vaccine and maximise uptake in these groups can begin.</a:t>
            </a:r>
          </a:p>
          <a:p>
            <a:endParaRPr lang="en-GB" dirty="0"/>
          </a:p>
        </p:txBody>
      </p:sp>
    </p:spTree>
    <p:extLst>
      <p:ext uri="{BB962C8B-B14F-4D97-AF65-F5344CB8AC3E}">
        <p14:creationId xmlns:p14="http://schemas.microsoft.com/office/powerpoint/2010/main" val="27856302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789168" cy="936104"/>
          </a:xfrm>
        </p:spPr>
        <p:txBody>
          <a:bodyPr/>
          <a:lstStyle/>
          <a:p>
            <a:r>
              <a:rPr lang="en-GB" sz="3600" dirty="0">
                <a:solidFill>
                  <a:schemeClr val="accent1">
                    <a:lumMod val="75000"/>
                  </a:schemeClr>
                </a:solidFill>
              </a:rPr>
              <a:t>Resident in a care home</a:t>
            </a:r>
          </a:p>
        </p:txBody>
      </p:sp>
      <p:sp>
        <p:nvSpPr>
          <p:cNvPr id="3" name="Content Placeholder 2"/>
          <p:cNvSpPr>
            <a:spLocks noGrp="1"/>
          </p:cNvSpPr>
          <p:nvPr>
            <p:ph idx="1"/>
          </p:nvPr>
        </p:nvSpPr>
        <p:spPr>
          <a:xfrm>
            <a:off x="685800" y="908720"/>
            <a:ext cx="8077200" cy="4896544"/>
          </a:xfrm>
        </p:spPr>
        <p:txBody>
          <a:bodyPr/>
          <a:lstStyle/>
          <a:p>
            <a:pPr marL="285750" indent="-285750">
              <a:spcAft>
                <a:spcPts val="1200"/>
              </a:spcAft>
              <a:buFont typeface="Arial" panose="020B0604020202020204" pitchFamily="34" charset="0"/>
              <a:buChar char="•"/>
            </a:pPr>
            <a:r>
              <a:rPr lang="en-GB" sz="1700" dirty="0"/>
              <a:t>there is clear evidence that those living in residential care homes for older adults have been disproportionately affected by COVID-19 </a:t>
            </a:r>
          </a:p>
          <a:p>
            <a:pPr marL="285750" indent="-285750">
              <a:spcAft>
                <a:spcPts val="1200"/>
              </a:spcAft>
              <a:buFont typeface="Arial" panose="020B0604020202020204" pitchFamily="34" charset="0"/>
              <a:buChar char="•"/>
            </a:pPr>
            <a:r>
              <a:rPr lang="en-GB" sz="1700" dirty="0"/>
              <a:t>those living in care homes have a high risk of exposure to infection due to their close contact with staff (including bank staff) and other residents including those residents returning to the care home from hospital</a:t>
            </a:r>
          </a:p>
          <a:p>
            <a:pPr marL="285750" indent="-285750">
              <a:spcAft>
                <a:spcPts val="1200"/>
              </a:spcAft>
              <a:buFont typeface="Arial" panose="020B0604020202020204" pitchFamily="34" charset="0"/>
              <a:buChar char="•"/>
            </a:pPr>
            <a:r>
              <a:rPr lang="en-GB" sz="1700" dirty="0"/>
              <a:t>the closed setting of the care home also increases the risk of outbreaks occurring as any asymptomatic residents and staff could be potential reservoirs for on-going transmission</a:t>
            </a:r>
          </a:p>
          <a:p>
            <a:pPr marL="285750" indent="-285750">
              <a:spcAft>
                <a:spcPts val="1200"/>
              </a:spcAft>
              <a:buFont typeface="Arial" panose="020B0604020202020204" pitchFamily="34" charset="0"/>
              <a:buChar char="•"/>
            </a:pPr>
            <a:r>
              <a:rPr lang="en-GB" sz="1700" dirty="0"/>
              <a:t>given the increased risk of outbreaks, morbidity and mortality in these closed settings, older adults in care homes are considered to be at very high risk</a:t>
            </a:r>
          </a:p>
          <a:p>
            <a:pPr marL="285750" indent="-285750">
              <a:spcAft>
                <a:spcPts val="1200"/>
              </a:spcAft>
              <a:buFont typeface="Arial" panose="020B0604020202020204" pitchFamily="34" charset="0"/>
              <a:buChar char="•"/>
            </a:pPr>
            <a:r>
              <a:rPr lang="en-GB" sz="1700" dirty="0"/>
              <a:t>JCVI have advised that this group should be the highest priority for vaccination </a:t>
            </a:r>
          </a:p>
          <a:p>
            <a:pPr marL="285750" indent="-285750">
              <a:spcAft>
                <a:spcPts val="1200"/>
              </a:spcAft>
              <a:buFont typeface="Arial" panose="020B0604020202020204" pitchFamily="34" charset="0"/>
              <a:buChar char="•"/>
            </a:pPr>
            <a:r>
              <a:rPr lang="en-GB" sz="1700" dirty="0"/>
              <a:t>vaccination of residents and staff at the same time is considered to be a highly efficient strategy within a vaccination programme with the greatest potential impact</a:t>
            </a:r>
          </a:p>
          <a:p>
            <a:endParaRPr lang="en-GB" dirty="0"/>
          </a:p>
        </p:txBody>
      </p:sp>
    </p:spTree>
    <p:extLst>
      <p:ext uri="{BB962C8B-B14F-4D97-AF65-F5344CB8AC3E}">
        <p14:creationId xmlns:p14="http://schemas.microsoft.com/office/powerpoint/2010/main" val="19740631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8005192" cy="864096"/>
          </a:xfrm>
        </p:spPr>
        <p:txBody>
          <a:bodyPr/>
          <a:lstStyle/>
          <a:p>
            <a:r>
              <a:rPr lang="en-GB" sz="4400" dirty="0">
                <a:solidFill>
                  <a:schemeClr val="accent1">
                    <a:lumMod val="75000"/>
                  </a:schemeClr>
                </a:solidFill>
              </a:rPr>
              <a:t>Older adults</a:t>
            </a:r>
          </a:p>
        </p:txBody>
      </p:sp>
      <p:sp>
        <p:nvSpPr>
          <p:cNvPr id="3" name="Content Placeholder 2"/>
          <p:cNvSpPr>
            <a:spLocks noGrp="1"/>
          </p:cNvSpPr>
          <p:nvPr>
            <p:ph idx="1"/>
          </p:nvPr>
        </p:nvSpPr>
        <p:spPr>
          <a:xfrm>
            <a:off x="685800" y="1268760"/>
            <a:ext cx="8077200" cy="4293840"/>
          </a:xfrm>
        </p:spPr>
        <p:txBody>
          <a:bodyPr/>
          <a:lstStyle/>
          <a:p>
            <a:pPr marL="285750" indent="-285750">
              <a:spcAft>
                <a:spcPts val="1200"/>
              </a:spcAft>
              <a:buFont typeface="Arial" panose="020B0604020202020204" pitchFamily="34" charset="0"/>
              <a:buChar char="•"/>
            </a:pPr>
            <a:r>
              <a:rPr lang="en-GB" sz="2000" dirty="0"/>
              <a:t>older adults are considered to be at very high risk if they develop COVID-19 infection</a:t>
            </a:r>
          </a:p>
          <a:p>
            <a:pPr marL="285750" indent="-285750">
              <a:spcAft>
                <a:spcPts val="1200"/>
              </a:spcAft>
              <a:buFont typeface="Arial" panose="020B0604020202020204" pitchFamily="34" charset="0"/>
              <a:buChar char="•"/>
            </a:pPr>
            <a:r>
              <a:rPr lang="en-GB" sz="2000" dirty="0"/>
              <a:t>data from the UK shows that the risk of poorer outcomes from COVID-19 infection increases dramatically with age in both healthy adults and in adults with underlying health conditions</a:t>
            </a:r>
          </a:p>
          <a:p>
            <a:pPr marL="285750" indent="-285750">
              <a:spcAft>
                <a:spcPts val="1200"/>
              </a:spcAft>
              <a:buFont typeface="Arial" panose="020B0604020202020204" pitchFamily="34" charset="0"/>
              <a:buChar char="•"/>
            </a:pPr>
            <a:r>
              <a:rPr lang="en-GB" sz="2000" dirty="0"/>
              <a:t>evidence strongly indicates that the single greatest risk of mortality from COVID-19 is increasing age and that the risk increases exponentially with age </a:t>
            </a:r>
          </a:p>
          <a:p>
            <a:pPr marL="285750" indent="-285750">
              <a:spcAft>
                <a:spcPts val="1200"/>
              </a:spcAft>
              <a:buFont typeface="Arial" panose="020B0604020202020204" pitchFamily="34" charset="0"/>
              <a:buChar char="•"/>
            </a:pPr>
            <a:r>
              <a:rPr lang="en-GB" sz="2000" dirty="0"/>
              <a:t>the absolute risk of mortality is higher in those over 65 years than that seen in the majority of younger adults with an underlying health condition</a:t>
            </a:r>
          </a:p>
          <a:p>
            <a:endParaRPr lang="en-GB" dirty="0"/>
          </a:p>
        </p:txBody>
      </p:sp>
    </p:spTree>
    <p:extLst>
      <p:ext uri="{BB962C8B-B14F-4D97-AF65-F5344CB8AC3E}">
        <p14:creationId xmlns:p14="http://schemas.microsoft.com/office/powerpoint/2010/main" val="27359257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9209F-278F-42FF-BB0C-82BC3463A178}"/>
              </a:ext>
            </a:extLst>
          </p:cNvPr>
          <p:cNvSpPr>
            <a:spLocks noGrp="1"/>
          </p:cNvSpPr>
          <p:nvPr>
            <p:ph type="title"/>
          </p:nvPr>
        </p:nvSpPr>
        <p:spPr>
          <a:xfrm>
            <a:off x="685800" y="188640"/>
            <a:ext cx="8077200" cy="667461"/>
          </a:xfrm>
        </p:spPr>
        <p:txBody>
          <a:bodyPr/>
          <a:lstStyle/>
          <a:p>
            <a:r>
              <a:rPr lang="en-GB" sz="3200" dirty="0">
                <a:solidFill>
                  <a:schemeClr val="accent1">
                    <a:lumMod val="75000"/>
                  </a:schemeClr>
                </a:solidFill>
              </a:rPr>
              <a:t>Clinical risk groups (1)</a:t>
            </a:r>
            <a:endParaRPr lang="en-GB" sz="3200" dirty="0"/>
          </a:p>
        </p:txBody>
      </p:sp>
      <p:pic>
        <p:nvPicPr>
          <p:cNvPr id="4" name="Content Placeholder 3">
            <a:extLst>
              <a:ext uri="{FF2B5EF4-FFF2-40B4-BE49-F238E27FC236}">
                <a16:creationId xmlns:a16="http://schemas.microsoft.com/office/drawing/2014/main" id="{4F7C8896-5725-43B5-BDDA-CBE332889159}"/>
              </a:ext>
            </a:extLst>
          </p:cNvPr>
          <p:cNvPicPr>
            <a:picLocks noGrp="1" noChangeAspect="1"/>
          </p:cNvPicPr>
          <p:nvPr>
            <p:ph idx="1"/>
          </p:nvPr>
        </p:nvPicPr>
        <p:blipFill>
          <a:blip r:embed="rId3"/>
          <a:stretch>
            <a:fillRect/>
          </a:stretch>
        </p:blipFill>
        <p:spPr>
          <a:xfrm>
            <a:off x="1087996" y="856101"/>
            <a:ext cx="7272808" cy="4949163"/>
          </a:xfrm>
          <a:prstGeom prst="rect">
            <a:avLst/>
          </a:prstGeom>
        </p:spPr>
      </p:pic>
    </p:spTree>
    <p:extLst>
      <p:ext uri="{BB962C8B-B14F-4D97-AF65-F5344CB8AC3E}">
        <p14:creationId xmlns:p14="http://schemas.microsoft.com/office/powerpoint/2010/main" val="678074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7190"/>
            <a:ext cx="8077200" cy="1143000"/>
          </a:xfrm>
        </p:spPr>
        <p:txBody>
          <a:bodyPr/>
          <a:lstStyle/>
          <a:p>
            <a:r>
              <a:rPr lang="en-GB" sz="2400" dirty="0">
                <a:solidFill>
                  <a:schemeClr val="accent1">
                    <a:lumMod val="75000"/>
                  </a:schemeClr>
                </a:solidFill>
              </a:rPr>
              <a:t>Pre-requisites to administering COVID-19 vaccine</a:t>
            </a:r>
          </a:p>
        </p:txBody>
      </p:sp>
      <p:sp>
        <p:nvSpPr>
          <p:cNvPr id="3" name="Content Placeholder 2"/>
          <p:cNvSpPr>
            <a:spLocks noGrp="1"/>
          </p:cNvSpPr>
          <p:nvPr>
            <p:ph idx="1"/>
          </p:nvPr>
        </p:nvSpPr>
        <p:spPr>
          <a:xfrm>
            <a:off x="683568" y="908720"/>
            <a:ext cx="8077200" cy="4824536"/>
          </a:xfrm>
          <a:solidFill>
            <a:schemeClr val="tx1"/>
          </a:solidFill>
        </p:spPr>
        <p:txBody>
          <a:bodyPr/>
          <a:lstStyle/>
          <a:p>
            <a:r>
              <a:rPr lang="en-GB" sz="1300" b="1" dirty="0"/>
              <a:t>Before administering COVID-19 vaccine, it is recommended you: </a:t>
            </a:r>
            <a:endParaRPr lang="en-GB" sz="1300" dirty="0"/>
          </a:p>
          <a:p>
            <a:pPr marL="285750" lvl="0" indent="-285750">
              <a:spcAft>
                <a:spcPts val="600"/>
              </a:spcAft>
              <a:buFont typeface="Arial" panose="020B0604020202020204" pitchFamily="34" charset="0"/>
              <a:buChar char="•"/>
            </a:pPr>
            <a:r>
              <a:rPr lang="en-GB" sz="1300" dirty="0"/>
              <a:t>have undertaken training in the management of anaphylaxis and Basic Life Support as specified by policy for your local area and are familiar with </a:t>
            </a:r>
            <a:r>
              <a:rPr lang="en-GB" sz="1300" u="sng" dirty="0">
                <a:hlinkClick r:id="rId3"/>
              </a:rPr>
              <a:t>Resuscitation Council UK (RCUK) guidance on Management of Anaphylaxis in the Vaccination Setting</a:t>
            </a:r>
            <a:r>
              <a:rPr lang="en-GB" sz="1300" dirty="0"/>
              <a:t> </a:t>
            </a:r>
          </a:p>
          <a:p>
            <a:pPr marL="285750" indent="-285750">
              <a:spcAft>
                <a:spcPts val="600"/>
              </a:spcAft>
              <a:buFont typeface="Arial" panose="020B0604020202020204" pitchFamily="34" charset="0"/>
              <a:buChar char="•"/>
            </a:pPr>
            <a:r>
              <a:rPr lang="en-GB" sz="1300" dirty="0"/>
              <a:t>have undertaken any additional statutory and mandatory training as required by your employer</a:t>
            </a:r>
          </a:p>
          <a:p>
            <a:pPr marL="285750" indent="-285750">
              <a:spcAft>
                <a:spcPts val="600"/>
              </a:spcAft>
              <a:buFont typeface="Arial" panose="020B0604020202020204" pitchFamily="34" charset="0"/>
              <a:buChar char="•"/>
            </a:pPr>
            <a:r>
              <a:rPr lang="en-GB" sz="1300" dirty="0"/>
              <a:t>have received COVID-19 vaccine training through attending a taught session and/or the eLearning for Healthcare COVID-19 vaccine e-learning programme </a:t>
            </a:r>
            <a:r>
              <a:rPr lang="en-GB" sz="1400" dirty="0">
                <a:hlinkClick r:id="rId4"/>
              </a:rPr>
              <a:t>Immunisation - </a:t>
            </a:r>
            <a:r>
              <a:rPr lang="en-GB" sz="1400" dirty="0" err="1">
                <a:hlinkClick r:id="rId4"/>
              </a:rPr>
              <a:t>elearning</a:t>
            </a:r>
            <a:r>
              <a:rPr lang="en-GB" sz="1400" dirty="0">
                <a:hlinkClick r:id="rId4"/>
              </a:rPr>
              <a:t> for healthcare (e-lfh.org.uk)</a:t>
            </a:r>
            <a:endParaRPr lang="en-GB" sz="1300" dirty="0"/>
          </a:p>
          <a:p>
            <a:pPr marL="285750" indent="-285750">
              <a:spcAft>
                <a:spcPts val="600"/>
              </a:spcAft>
              <a:buFont typeface="Arial" panose="020B0604020202020204" pitchFamily="34" charset="0"/>
              <a:buChar char="•"/>
            </a:pPr>
            <a:r>
              <a:rPr lang="en-GB" sz="1300" dirty="0"/>
              <a:t>have received practical training in COVID-19 vaccine preparation and administration</a:t>
            </a:r>
          </a:p>
          <a:p>
            <a:pPr marL="285750" lvl="0" indent="-285750">
              <a:spcAft>
                <a:spcPts val="600"/>
              </a:spcAft>
              <a:buFont typeface="Arial" panose="020B0604020202020204" pitchFamily="34" charset="0"/>
              <a:buChar char="•"/>
            </a:pPr>
            <a:r>
              <a:rPr lang="en-GB" sz="1300" dirty="0"/>
              <a:t>have completed the COVID-19 vaccinator competency assessment tool</a:t>
            </a:r>
          </a:p>
          <a:p>
            <a:pPr marL="285750" indent="-285750">
              <a:spcAft>
                <a:spcPts val="600"/>
              </a:spcAft>
              <a:buFont typeface="Arial" panose="020B0604020202020204" pitchFamily="34" charset="0"/>
              <a:buChar char="•"/>
            </a:pPr>
            <a:r>
              <a:rPr lang="en-GB" sz="1300" dirty="0"/>
              <a:t>have an understanding of the legal mechanisms by which immunisers can supply and administer COVID-19 vaccine</a:t>
            </a:r>
          </a:p>
          <a:p>
            <a:pPr marL="285750" indent="-285750">
              <a:spcAft>
                <a:spcPts val="600"/>
              </a:spcAft>
              <a:buFont typeface="Arial" panose="020B0604020202020204" pitchFamily="34" charset="0"/>
              <a:buChar char="•"/>
            </a:pPr>
            <a:r>
              <a:rPr lang="en-GB" sz="1300" dirty="0"/>
              <a:t>have an appropriate legal framework to supply and administer COVID-19 vaccine in place e.g. patient specific prescription, Patient Specific Direction (PSD) or Patient Group Direction (PGD) and be able to recognise the differences between these and understand which staff can use each of these</a:t>
            </a:r>
          </a:p>
          <a:p>
            <a:pPr marL="285750" indent="-285750">
              <a:spcAft>
                <a:spcPts val="600"/>
              </a:spcAft>
              <a:buFont typeface="Arial" panose="020B0604020202020204" pitchFamily="34" charset="0"/>
              <a:buChar char="•"/>
            </a:pPr>
            <a:r>
              <a:rPr lang="en-GB" sz="1300" dirty="0"/>
              <a:t>be able to describe the process of consent and how this applies when giving vaccines</a:t>
            </a:r>
          </a:p>
          <a:p>
            <a:pPr marL="285750" indent="-285750">
              <a:spcAft>
                <a:spcPts val="600"/>
              </a:spcAft>
              <a:buFont typeface="Arial" panose="020B0604020202020204" pitchFamily="34" charset="0"/>
              <a:buChar char="•"/>
            </a:pPr>
            <a:r>
              <a:rPr lang="en-GB" sz="1300" dirty="0"/>
              <a:t>accessed and familiarised yourself with the following key documents: Green Book COVID-19 chapter and the PHA Healthcare professional factsheet COVID-19 immunisation programme</a:t>
            </a:r>
            <a:endParaRPr lang="en-GB" sz="1300" dirty="0">
              <a:solidFill>
                <a:srgbClr val="FF0000"/>
              </a:solidFill>
            </a:endParaRPr>
          </a:p>
          <a:p>
            <a:pPr marL="285750" lvl="0" indent="-285750">
              <a:spcAft>
                <a:spcPts val="600"/>
              </a:spcAft>
              <a:buFont typeface="Arial" panose="020B0604020202020204" pitchFamily="34" charset="0"/>
              <a:buChar char="•"/>
            </a:pPr>
            <a:endParaRPr lang="en-GB" sz="1000" dirty="0"/>
          </a:p>
          <a:p>
            <a:pPr marL="285750" lvl="0" indent="-285750">
              <a:spcAft>
                <a:spcPts val="600"/>
              </a:spcAft>
              <a:buFont typeface="Arial" panose="020B0604020202020204" pitchFamily="34" charset="0"/>
              <a:buChar char="•"/>
            </a:pPr>
            <a:endParaRPr lang="en-GB" sz="1000" dirty="0"/>
          </a:p>
          <a:p>
            <a:pPr marL="285750" lvl="0" indent="-285750">
              <a:spcAft>
                <a:spcPts val="600"/>
              </a:spcAft>
              <a:buFont typeface="Arial" panose="020B0604020202020204" pitchFamily="34" charset="0"/>
              <a:buChar char="•"/>
            </a:pPr>
            <a:endParaRPr lang="en-GB" sz="1100" dirty="0"/>
          </a:p>
          <a:p>
            <a:pPr marL="285750" lvl="0" indent="-285750">
              <a:spcAft>
                <a:spcPts val="600"/>
              </a:spcAft>
              <a:buFont typeface="Arial" panose="020B0604020202020204" pitchFamily="34" charset="0"/>
              <a:buChar char="•"/>
            </a:pPr>
            <a:endParaRPr lang="en-GB" sz="1100" dirty="0"/>
          </a:p>
          <a:p>
            <a:pPr marL="285750" indent="-285750">
              <a:spcAft>
                <a:spcPts val="600"/>
              </a:spcAft>
              <a:buFont typeface="Arial" panose="020B0604020202020204" pitchFamily="34" charset="0"/>
              <a:buChar char="•"/>
            </a:pPr>
            <a:endParaRPr lang="en-GB" sz="1100" dirty="0">
              <a:solidFill>
                <a:srgbClr val="FF0000"/>
              </a:solidFill>
            </a:endParaRPr>
          </a:p>
          <a:p>
            <a:pPr marL="285750" lvl="0" indent="-285750">
              <a:spcAft>
                <a:spcPts val="600"/>
              </a:spcAft>
              <a:buFont typeface="Arial" panose="020B0604020202020204" pitchFamily="34" charset="0"/>
              <a:buChar char="•"/>
            </a:pPr>
            <a:endParaRPr lang="en-GB" sz="1100" dirty="0"/>
          </a:p>
          <a:p>
            <a:endParaRPr lang="en-GB" sz="1100" dirty="0"/>
          </a:p>
        </p:txBody>
      </p:sp>
    </p:spTree>
    <p:extLst>
      <p:ext uri="{BB962C8B-B14F-4D97-AF65-F5344CB8AC3E}">
        <p14:creationId xmlns:p14="http://schemas.microsoft.com/office/powerpoint/2010/main" val="32138870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B7BA2-405E-4D51-BE53-62EF1B527F84}"/>
              </a:ext>
            </a:extLst>
          </p:cNvPr>
          <p:cNvSpPr>
            <a:spLocks noGrp="1"/>
          </p:cNvSpPr>
          <p:nvPr>
            <p:ph type="title"/>
          </p:nvPr>
        </p:nvSpPr>
        <p:spPr>
          <a:xfrm>
            <a:off x="685800" y="404664"/>
            <a:ext cx="8077200" cy="738361"/>
          </a:xfrm>
        </p:spPr>
        <p:txBody>
          <a:bodyPr/>
          <a:lstStyle/>
          <a:p>
            <a:r>
              <a:rPr lang="en-GB" dirty="0">
                <a:solidFill>
                  <a:schemeClr val="accent1">
                    <a:lumMod val="75000"/>
                  </a:schemeClr>
                </a:solidFill>
              </a:rPr>
              <a:t>Clinical risk groups (2)</a:t>
            </a:r>
          </a:p>
        </p:txBody>
      </p:sp>
      <p:pic>
        <p:nvPicPr>
          <p:cNvPr id="4" name="Content Placeholder 3">
            <a:extLst>
              <a:ext uri="{FF2B5EF4-FFF2-40B4-BE49-F238E27FC236}">
                <a16:creationId xmlns:a16="http://schemas.microsoft.com/office/drawing/2014/main" id="{869164F3-1204-4E50-AB1B-C22500E39AA7}"/>
              </a:ext>
            </a:extLst>
          </p:cNvPr>
          <p:cNvPicPr>
            <a:picLocks noGrp="1" noChangeAspect="1"/>
          </p:cNvPicPr>
          <p:nvPr>
            <p:ph idx="1"/>
          </p:nvPr>
        </p:nvPicPr>
        <p:blipFill>
          <a:blip r:embed="rId2"/>
          <a:stretch>
            <a:fillRect/>
          </a:stretch>
        </p:blipFill>
        <p:spPr>
          <a:xfrm>
            <a:off x="874543" y="1343000"/>
            <a:ext cx="7543800" cy="3886200"/>
          </a:xfrm>
          <a:prstGeom prst="rect">
            <a:avLst/>
          </a:prstGeom>
        </p:spPr>
      </p:pic>
      <p:pic>
        <p:nvPicPr>
          <p:cNvPr id="5" name="Picture 4">
            <a:extLst>
              <a:ext uri="{FF2B5EF4-FFF2-40B4-BE49-F238E27FC236}">
                <a16:creationId xmlns:a16="http://schemas.microsoft.com/office/drawing/2014/main" id="{92B414FF-F103-49B7-805F-0D834BD602C3}"/>
              </a:ext>
            </a:extLst>
          </p:cNvPr>
          <p:cNvPicPr>
            <a:picLocks noChangeAspect="1"/>
          </p:cNvPicPr>
          <p:nvPr/>
        </p:nvPicPr>
        <p:blipFill>
          <a:blip r:embed="rId3"/>
          <a:stretch>
            <a:fillRect/>
          </a:stretch>
        </p:blipFill>
        <p:spPr>
          <a:xfrm>
            <a:off x="945981" y="5229200"/>
            <a:ext cx="7400925" cy="485775"/>
          </a:xfrm>
          <a:prstGeom prst="rect">
            <a:avLst/>
          </a:prstGeom>
        </p:spPr>
      </p:pic>
    </p:spTree>
    <p:extLst>
      <p:ext uri="{BB962C8B-B14F-4D97-AF65-F5344CB8AC3E}">
        <p14:creationId xmlns:p14="http://schemas.microsoft.com/office/powerpoint/2010/main" val="17733353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88D1-FF8A-4B2D-87EB-3E3106AF51B0}"/>
              </a:ext>
            </a:extLst>
          </p:cNvPr>
          <p:cNvSpPr>
            <a:spLocks noGrp="1"/>
          </p:cNvSpPr>
          <p:nvPr>
            <p:ph type="title"/>
          </p:nvPr>
        </p:nvSpPr>
        <p:spPr>
          <a:xfrm>
            <a:off x="685800" y="332656"/>
            <a:ext cx="8077200" cy="648072"/>
          </a:xfrm>
        </p:spPr>
        <p:txBody>
          <a:bodyPr/>
          <a:lstStyle/>
          <a:p>
            <a:r>
              <a:rPr lang="en-GB" dirty="0">
                <a:solidFill>
                  <a:schemeClr val="accent1">
                    <a:lumMod val="75000"/>
                  </a:schemeClr>
                </a:solidFill>
              </a:rPr>
              <a:t>Clinical risk groups (3)</a:t>
            </a:r>
          </a:p>
        </p:txBody>
      </p:sp>
      <p:pic>
        <p:nvPicPr>
          <p:cNvPr id="4" name="Content Placeholder 3">
            <a:extLst>
              <a:ext uri="{FF2B5EF4-FFF2-40B4-BE49-F238E27FC236}">
                <a16:creationId xmlns:a16="http://schemas.microsoft.com/office/drawing/2014/main" id="{BD39084F-0047-4909-B379-2661AB8DEF79}"/>
              </a:ext>
            </a:extLst>
          </p:cNvPr>
          <p:cNvPicPr>
            <a:picLocks noGrp="1" noChangeAspect="1"/>
          </p:cNvPicPr>
          <p:nvPr>
            <p:ph idx="1"/>
          </p:nvPr>
        </p:nvPicPr>
        <p:blipFill>
          <a:blip r:embed="rId3"/>
          <a:stretch>
            <a:fillRect/>
          </a:stretch>
        </p:blipFill>
        <p:spPr>
          <a:xfrm>
            <a:off x="742429" y="1196752"/>
            <a:ext cx="7904840" cy="4183732"/>
          </a:xfrm>
          <a:prstGeom prst="rect">
            <a:avLst/>
          </a:prstGeom>
        </p:spPr>
      </p:pic>
    </p:spTree>
    <p:extLst>
      <p:ext uri="{BB962C8B-B14F-4D97-AF65-F5344CB8AC3E}">
        <p14:creationId xmlns:p14="http://schemas.microsoft.com/office/powerpoint/2010/main" val="24758732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077200" cy="720080"/>
          </a:xfrm>
        </p:spPr>
        <p:txBody>
          <a:bodyPr/>
          <a:lstStyle/>
          <a:p>
            <a:r>
              <a:rPr lang="en-GB" sz="2800" dirty="0">
                <a:solidFill>
                  <a:schemeClr val="accent1">
                    <a:lumMod val="75000"/>
                  </a:schemeClr>
                </a:solidFill>
              </a:rPr>
              <a:t>Pregnancy </a:t>
            </a:r>
          </a:p>
        </p:txBody>
      </p:sp>
      <p:sp>
        <p:nvSpPr>
          <p:cNvPr id="3" name="Content Placeholder 2"/>
          <p:cNvSpPr>
            <a:spLocks noGrp="1"/>
          </p:cNvSpPr>
          <p:nvPr>
            <p:ph idx="1"/>
          </p:nvPr>
        </p:nvSpPr>
        <p:spPr>
          <a:xfrm>
            <a:off x="683568" y="908720"/>
            <a:ext cx="8077200" cy="4896544"/>
          </a:xfrm>
        </p:spPr>
        <p:txBody>
          <a:bodyPr/>
          <a:lstStyle/>
          <a:p>
            <a:pPr marL="285750" indent="-285750">
              <a:buFont typeface="Arial" panose="020B0604020202020204" pitchFamily="34" charset="0"/>
              <a:buChar char="•"/>
            </a:pPr>
            <a:r>
              <a:rPr lang="en-GB" sz="1500" dirty="0"/>
              <a:t>the JCVI advise that women who are pregnant should be recommended to receive primary and booster immunisation, and that pregnancy is considered a clinical risk group </a:t>
            </a:r>
          </a:p>
          <a:p>
            <a:pPr marL="0" indent="0"/>
            <a:endParaRPr lang="en-GB" sz="1500" dirty="0">
              <a:solidFill>
                <a:srgbClr val="00B050"/>
              </a:solidFill>
            </a:endParaRPr>
          </a:p>
          <a:p>
            <a:pPr marL="285750" indent="-285750">
              <a:buFont typeface="Arial" panose="020B0604020202020204" pitchFamily="34" charset="0"/>
              <a:buChar char="•"/>
            </a:pPr>
            <a:r>
              <a:rPr lang="en-GB" sz="1500" dirty="0"/>
              <a:t>studies following the use of the COVID-19 vaccines in pregnant women have shown the vaccines to be safe and highly effective in preventing serious complications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a large amount of observational data from women vaccinated during pregnancy in the USA has not shown an increase in adverse pregnancy outcomes</a:t>
            </a:r>
          </a:p>
          <a:p>
            <a:pPr marL="36000" indent="0"/>
            <a:endParaRPr lang="en-GB" sz="1500" dirty="0">
              <a:solidFill>
                <a:srgbClr val="00B050"/>
              </a:solidFill>
            </a:endParaRPr>
          </a:p>
          <a:p>
            <a:pPr marL="321750" indent="-285750">
              <a:buFont typeface="Arial" panose="020B0604020202020204" pitchFamily="34" charset="0"/>
              <a:buChar char="•"/>
            </a:pPr>
            <a:r>
              <a:rPr lang="en-GB" sz="1500" dirty="0"/>
              <a:t>around 150,000 women in England, 25,000 in Scotland and 4,500 in Wales have received at least one dose of COVID- 19 vaccine whilst pregnant. Initial analysis of birth outcomes in women who had received at least one dose of the vaccine and gave birth between January to November 2021 in England showed a similar or higher rate of good birth outcomes than in unvaccinated women</a:t>
            </a:r>
          </a:p>
          <a:p>
            <a:pPr marL="321750" indent="-285750">
              <a:buFont typeface="Arial" panose="020B0604020202020204" pitchFamily="34" charset="0"/>
              <a:buChar char="•"/>
            </a:pPr>
            <a:endParaRPr lang="en-GB" sz="1500" dirty="0">
              <a:solidFill>
                <a:srgbClr val="FF0000"/>
              </a:solidFill>
            </a:endParaRPr>
          </a:p>
          <a:p>
            <a:pPr marL="321750" indent="-285750">
              <a:buFont typeface="Arial" panose="020B0604020202020204" pitchFamily="34" charset="0"/>
              <a:buChar char="•"/>
            </a:pPr>
            <a:r>
              <a:rPr lang="en-GB" sz="1500" dirty="0"/>
              <a:t>there is now extensive post-marketing experience of the use of the Pfizer BioNTech and </a:t>
            </a:r>
            <a:r>
              <a:rPr lang="en-GB" sz="1500" dirty="0" err="1"/>
              <a:t>Moderna</a:t>
            </a:r>
            <a:r>
              <a:rPr lang="en-GB" sz="1500" dirty="0"/>
              <a:t> vaccines with no safety signals so far. These vaccines are therefore the preferred vaccines to offer to pregnant women (for those under 18 years, Pfizer BioNTech vaccine (Comirnaty®) is preferred) </a:t>
            </a:r>
            <a:endParaRPr lang="en-GB" sz="1500" dirty="0">
              <a:solidFill>
                <a:srgbClr val="FF0000"/>
              </a:solidFill>
            </a:endParaRPr>
          </a:p>
          <a:p>
            <a:pPr marL="321750" indent="-285750">
              <a:buFont typeface="Arial" panose="020B0604020202020204" pitchFamily="34" charset="0"/>
              <a:buChar char="•"/>
            </a:pPr>
            <a:endParaRPr lang="en-GB" sz="1350" dirty="0"/>
          </a:p>
          <a:p>
            <a:pPr marL="0" indent="0"/>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400" dirty="0"/>
          </a:p>
          <a:p>
            <a:endParaRPr lang="en-GB" sz="1400" dirty="0"/>
          </a:p>
        </p:txBody>
      </p:sp>
    </p:spTree>
    <p:extLst>
      <p:ext uri="{BB962C8B-B14F-4D97-AF65-F5344CB8AC3E}">
        <p14:creationId xmlns:p14="http://schemas.microsoft.com/office/powerpoint/2010/main" val="20732651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077200" cy="1143000"/>
          </a:xfrm>
        </p:spPr>
        <p:txBody>
          <a:bodyPr/>
          <a:lstStyle/>
          <a:p>
            <a:r>
              <a:rPr lang="en-GB" dirty="0">
                <a:solidFill>
                  <a:schemeClr val="accent6"/>
                </a:solidFill>
              </a:rPr>
              <a:t>Health and Social care Workers</a:t>
            </a:r>
          </a:p>
        </p:txBody>
      </p:sp>
      <p:sp>
        <p:nvSpPr>
          <p:cNvPr id="3" name="Content Placeholder 2"/>
          <p:cNvSpPr>
            <a:spLocks noGrp="1"/>
          </p:cNvSpPr>
          <p:nvPr>
            <p:ph idx="1"/>
          </p:nvPr>
        </p:nvSpPr>
        <p:spPr>
          <a:xfrm>
            <a:off x="685800" y="1412776"/>
            <a:ext cx="8077200" cy="4149824"/>
          </a:xfrm>
        </p:spPr>
        <p:txBody>
          <a:bodyPr/>
          <a:lstStyle/>
          <a:p>
            <a:pPr marL="285750" indent="-285750">
              <a:buFont typeface="Arial" panose="020B0604020202020204" pitchFamily="34" charset="0"/>
              <a:buChar char="•"/>
            </a:pPr>
            <a:r>
              <a:rPr lang="en-GB" sz="1800" dirty="0"/>
              <a:t>frontline health and social care workers are at increased personal risk of exposure to infection with COVID-19 and of transmitting that infection to susceptible and vulnerable patients in health and social care settings. As well as the risk to themselves, they can carry and transmit the virus to their families, friends, colleagues and vulnerable patients in health and social care settings (including those in residential and care homes) </a:t>
            </a:r>
          </a:p>
          <a:p>
            <a:pPr marL="0" indent="0"/>
            <a:endParaRPr lang="en-GB" sz="1800" dirty="0"/>
          </a:p>
          <a:p>
            <a:pPr marL="285750" indent="-285750">
              <a:spcAft>
                <a:spcPts val="1200"/>
              </a:spcAft>
              <a:buFont typeface="Arial" panose="020B0604020202020204" pitchFamily="34" charset="0"/>
              <a:buChar char="•"/>
            </a:pPr>
            <a:r>
              <a:rPr lang="en-GB" sz="1800" dirty="0"/>
              <a:t>this group includes those working in hospice care and community based services</a:t>
            </a:r>
          </a:p>
          <a:p>
            <a:pPr marL="285750" indent="-285750">
              <a:spcAft>
                <a:spcPts val="1200"/>
              </a:spcAft>
              <a:buFont typeface="Arial" panose="020B0604020202020204" pitchFamily="34" charset="0"/>
              <a:buChar char="•"/>
            </a:pPr>
            <a:r>
              <a:rPr lang="en-GB" sz="1800" dirty="0"/>
              <a:t>refer to the Green Book, chapter 14a for definitions of frontline health and social care workers who may be offered COVID-19 vaccine </a:t>
            </a:r>
            <a:r>
              <a:rPr lang="en-GB" sz="1800" dirty="0">
                <a:hlinkClick r:id="rId3"/>
              </a:rPr>
              <a:t>COVID-19: the green book, chapter 14a - GOV.UK (www.gov.uk)</a:t>
            </a:r>
            <a:endParaRPr lang="en-GB" sz="1800" dirty="0"/>
          </a:p>
          <a:p>
            <a:pPr marL="285750" indent="-285750">
              <a:spcAft>
                <a:spcPts val="1200"/>
              </a:spcAft>
              <a:buFont typeface="Arial" panose="020B0604020202020204" pitchFamily="34" charset="0"/>
              <a:buChar char="•"/>
            </a:pPr>
            <a:endParaRPr lang="en-GB" sz="1800" dirty="0"/>
          </a:p>
          <a:p>
            <a:endParaRPr lang="en-GB" dirty="0"/>
          </a:p>
        </p:txBody>
      </p:sp>
    </p:spTree>
    <p:extLst>
      <p:ext uri="{BB962C8B-B14F-4D97-AF65-F5344CB8AC3E}">
        <p14:creationId xmlns:p14="http://schemas.microsoft.com/office/powerpoint/2010/main" val="31655497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83506-BA42-4DCB-9CA2-FDCA668BDEBF}"/>
              </a:ext>
            </a:extLst>
          </p:cNvPr>
          <p:cNvSpPr>
            <a:spLocks noGrp="1"/>
          </p:cNvSpPr>
          <p:nvPr>
            <p:ph type="title"/>
          </p:nvPr>
        </p:nvSpPr>
        <p:spPr>
          <a:xfrm>
            <a:off x="685800" y="260648"/>
            <a:ext cx="8077200" cy="864096"/>
          </a:xfrm>
        </p:spPr>
        <p:txBody>
          <a:bodyPr/>
          <a:lstStyle/>
          <a:p>
            <a:r>
              <a:rPr lang="en-GB" dirty="0">
                <a:solidFill>
                  <a:schemeClr val="accent6"/>
                </a:solidFill>
              </a:rPr>
              <a:t>Other high risk groups</a:t>
            </a:r>
          </a:p>
        </p:txBody>
      </p:sp>
      <p:sp>
        <p:nvSpPr>
          <p:cNvPr id="3" name="Content Placeholder 2">
            <a:extLst>
              <a:ext uri="{FF2B5EF4-FFF2-40B4-BE49-F238E27FC236}">
                <a16:creationId xmlns:a16="http://schemas.microsoft.com/office/drawing/2014/main" id="{4F3B3877-B144-475C-8952-85F5C370A38C}"/>
              </a:ext>
            </a:extLst>
          </p:cNvPr>
          <p:cNvSpPr>
            <a:spLocks noGrp="1"/>
          </p:cNvSpPr>
          <p:nvPr>
            <p:ph idx="1"/>
          </p:nvPr>
        </p:nvSpPr>
        <p:spPr>
          <a:xfrm>
            <a:off x="685800" y="1268760"/>
            <a:ext cx="8077200" cy="4293840"/>
          </a:xfrm>
        </p:spPr>
        <p:txBody>
          <a:bodyPr/>
          <a:lstStyle/>
          <a:p>
            <a:r>
              <a:rPr lang="en-GB" sz="1800" b="1" dirty="0"/>
              <a:t>Household contacts</a:t>
            </a:r>
          </a:p>
          <a:p>
            <a:pPr marL="457200" indent="-457200">
              <a:buFont typeface="Arial" panose="020B0604020202020204" pitchFamily="34" charset="0"/>
              <a:buChar char="•"/>
            </a:pPr>
            <a:r>
              <a:rPr lang="en-GB" sz="1800" dirty="0"/>
              <a:t>individuals who expect to share living accommodation on most days (and therefore continuing close contact is unavoidable) with people who are immunosuppressed</a:t>
            </a:r>
          </a:p>
          <a:p>
            <a:pPr marL="0" indent="0"/>
            <a:endParaRPr lang="en-GB" sz="1800" b="1" dirty="0"/>
          </a:p>
          <a:p>
            <a:pPr marL="0" indent="0"/>
            <a:r>
              <a:rPr lang="en-GB" sz="1800" b="1" dirty="0"/>
              <a:t>Carers</a:t>
            </a:r>
          </a:p>
          <a:p>
            <a:pPr marL="285750" indent="-285750">
              <a:buFont typeface="Arial" panose="020B0604020202020204" pitchFamily="34" charset="0"/>
              <a:buChar char="•"/>
            </a:pPr>
            <a:r>
              <a:rPr lang="en-GB" sz="1800" dirty="0"/>
              <a:t>those who are eligible for a carer’s allowance, or those aged 16 years and over who are the sole or primary carer of an elderly or disabled person who is at increased risk of COVID-19 mortality and therefore clinically vulnerable</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highlight>
                  <a:srgbClr val="FFFF00"/>
                </a:highlight>
              </a:rPr>
              <a:t>JVCI  does not advise an offer of COVID-19 vaccination within the autumn 2024 national COVID-19 vaccination programme for unpaid carers or household contacts of people with immunosuppression</a:t>
            </a:r>
            <a:r>
              <a:rPr lang="en-GB" dirty="0"/>
              <a:t>. </a:t>
            </a:r>
          </a:p>
          <a:p>
            <a:pPr marL="285750" indent="-285750">
              <a:buFont typeface="Arial" panose="020B0604020202020204" pitchFamily="34" charset="0"/>
              <a:buChar char="•"/>
            </a:pPr>
            <a:endParaRPr lang="en-GB" sz="1800" dirty="0"/>
          </a:p>
        </p:txBody>
      </p:sp>
    </p:spTree>
    <p:extLst>
      <p:ext uri="{BB962C8B-B14F-4D97-AF65-F5344CB8AC3E}">
        <p14:creationId xmlns:p14="http://schemas.microsoft.com/office/powerpoint/2010/main" val="28752678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1080120"/>
          </a:xfrm>
        </p:spPr>
        <p:txBody>
          <a:bodyPr/>
          <a:lstStyle/>
          <a:p>
            <a:r>
              <a:rPr lang="en-GB" dirty="0">
                <a:solidFill>
                  <a:schemeClr val="accent1">
                    <a:lumMod val="75000"/>
                  </a:schemeClr>
                </a:solidFill>
              </a:rPr>
              <a:t>Deprivation and ethnicity</a:t>
            </a:r>
          </a:p>
        </p:txBody>
      </p:sp>
      <p:sp>
        <p:nvSpPr>
          <p:cNvPr id="3" name="Content Placeholder 2"/>
          <p:cNvSpPr>
            <a:spLocks noGrp="1"/>
          </p:cNvSpPr>
          <p:nvPr>
            <p:ph idx="1"/>
          </p:nvPr>
        </p:nvSpPr>
        <p:spPr>
          <a:xfrm>
            <a:off x="685800" y="1340768"/>
            <a:ext cx="8077200" cy="4221832"/>
          </a:xfrm>
        </p:spPr>
        <p:txBody>
          <a:bodyPr/>
          <a:lstStyle/>
          <a:p>
            <a:pPr marL="285750" indent="-285750">
              <a:buFont typeface="Arial" panose="020B0604020202020204" pitchFamily="34" charset="0"/>
              <a:buChar char="•"/>
            </a:pPr>
            <a:r>
              <a:rPr lang="en-GB" sz="1500" dirty="0"/>
              <a:t>there is clear evidence that certain Black, Asian and minority ethnic (BAME) groups have higher rates of infection, and higher rates of serious disease, morbidity and mortality from SARS-Cov-2 infection  </a:t>
            </a:r>
          </a:p>
          <a:p>
            <a:pPr marL="0" indent="0"/>
            <a:endParaRPr lang="en-GB" sz="1500" dirty="0"/>
          </a:p>
          <a:p>
            <a:pPr marL="285750" indent="-285750">
              <a:buFont typeface="Arial" panose="020B0604020202020204" pitchFamily="34" charset="0"/>
              <a:buChar char="•"/>
            </a:pPr>
            <a:r>
              <a:rPr lang="en-GB" sz="1500" dirty="0"/>
              <a:t>there is no strong evidence that ethnicity by itself (or genetics) is the sole explanation for observed differences in rates of severe illness and deaths</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certain health conditions are associated with increased risk of serious disease, and these health conditions are often overrepresented in certain BAME groups</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societal factors, such as occupation, household size, deprivation, and access to healthcare can increase susceptibility to COVID-19 and worsen outcomes following infection</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good vaccine coverage in BAME groups will be the most important factor within a vaccine programme in reducing inequalities for this group</a:t>
            </a:r>
          </a:p>
          <a:p>
            <a:endParaRPr lang="en-GB" dirty="0"/>
          </a:p>
        </p:txBody>
      </p:sp>
    </p:spTree>
    <p:extLst>
      <p:ext uri="{BB962C8B-B14F-4D97-AF65-F5344CB8AC3E}">
        <p14:creationId xmlns:p14="http://schemas.microsoft.com/office/powerpoint/2010/main" val="39594641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179512" y="1412776"/>
            <a:ext cx="8583488" cy="4149824"/>
          </a:xfrm>
        </p:spPr>
        <p:txBody>
          <a:bodyPr/>
          <a:lstStyle/>
          <a:p>
            <a:pPr algn="ctr"/>
            <a:r>
              <a:rPr lang="en-GB" sz="6000" b="1" dirty="0">
                <a:solidFill>
                  <a:schemeClr val="accent1">
                    <a:lumMod val="75000"/>
                  </a:schemeClr>
                </a:solidFill>
              </a:rPr>
              <a:t>COVID-19 vaccination programme</a:t>
            </a:r>
          </a:p>
          <a:p>
            <a:pPr algn="ctr"/>
            <a:r>
              <a:rPr lang="en-GB" sz="6000" b="1" dirty="0">
                <a:solidFill>
                  <a:srgbClr val="FF0000"/>
                </a:solidFill>
              </a:rPr>
              <a:t>Autumn</a:t>
            </a:r>
            <a:r>
              <a:rPr lang="en-GB" sz="6000" b="1" dirty="0">
                <a:solidFill>
                  <a:schemeClr val="accent1">
                    <a:lumMod val="75000"/>
                  </a:schemeClr>
                </a:solidFill>
              </a:rPr>
              <a:t> 2024</a:t>
            </a:r>
          </a:p>
        </p:txBody>
      </p:sp>
    </p:spTree>
    <p:extLst>
      <p:ext uri="{BB962C8B-B14F-4D97-AF65-F5344CB8AC3E}">
        <p14:creationId xmlns:p14="http://schemas.microsoft.com/office/powerpoint/2010/main" val="29878290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C0886-211A-428C-ADAC-489AEC8ED7EA}"/>
              </a:ext>
            </a:extLst>
          </p:cNvPr>
          <p:cNvSpPr>
            <a:spLocks noGrp="1"/>
          </p:cNvSpPr>
          <p:nvPr>
            <p:ph type="title"/>
          </p:nvPr>
        </p:nvSpPr>
        <p:spPr>
          <a:xfrm>
            <a:off x="539552" y="0"/>
            <a:ext cx="8223448" cy="1412776"/>
          </a:xfrm>
        </p:spPr>
        <p:txBody>
          <a:bodyPr/>
          <a:lstStyle/>
          <a:p>
            <a:r>
              <a:rPr lang="en-GB" sz="4800" dirty="0">
                <a:solidFill>
                  <a:srgbClr val="FF0000"/>
                </a:solidFill>
              </a:rPr>
              <a:t>Autumn</a:t>
            </a:r>
            <a:r>
              <a:rPr lang="en-GB" sz="4800" dirty="0">
                <a:solidFill>
                  <a:schemeClr val="accent1">
                    <a:lumMod val="75000"/>
                  </a:schemeClr>
                </a:solidFill>
              </a:rPr>
              <a:t> 2024</a:t>
            </a:r>
          </a:p>
        </p:txBody>
      </p:sp>
      <p:sp>
        <p:nvSpPr>
          <p:cNvPr id="3" name="Content Placeholder 2">
            <a:extLst>
              <a:ext uri="{FF2B5EF4-FFF2-40B4-BE49-F238E27FC236}">
                <a16:creationId xmlns:a16="http://schemas.microsoft.com/office/drawing/2014/main" id="{D34ADC45-8643-4189-AEBA-7C49C0D4B8B7}"/>
              </a:ext>
            </a:extLst>
          </p:cNvPr>
          <p:cNvSpPr>
            <a:spLocks noGrp="1"/>
          </p:cNvSpPr>
          <p:nvPr>
            <p:ph idx="1"/>
          </p:nvPr>
        </p:nvSpPr>
        <p:spPr>
          <a:xfrm>
            <a:off x="539552" y="1196752"/>
            <a:ext cx="8223448" cy="4464496"/>
          </a:xfrm>
        </p:spPr>
        <p:txBody>
          <a:bodyPr/>
          <a:lstStyle/>
          <a:p>
            <a:pPr marL="36000" indent="0"/>
            <a:r>
              <a:rPr lang="en-GB" sz="2000" dirty="0"/>
              <a:t>The JCVI have recommended that a dose of COVID-19 vaccine should be offered to: </a:t>
            </a:r>
          </a:p>
          <a:p>
            <a:pPr marL="378900">
              <a:buFont typeface="Wingdings" panose="05000000000000000000" pitchFamily="2" charset="2"/>
              <a:buChar char="Ø"/>
            </a:pPr>
            <a:r>
              <a:rPr lang="en-GB" sz="2000" dirty="0">
                <a:solidFill>
                  <a:schemeClr val="accent6"/>
                </a:solidFill>
              </a:rPr>
              <a:t>all adults aged 65 years and over</a:t>
            </a:r>
          </a:p>
          <a:p>
            <a:pPr marL="321750" indent="-285750">
              <a:buFont typeface="Wingdings" panose="05000000000000000000" pitchFamily="2" charset="2"/>
              <a:buChar char="Ø"/>
            </a:pPr>
            <a:r>
              <a:rPr lang="en-GB" sz="2000" dirty="0">
                <a:solidFill>
                  <a:schemeClr val="accent6"/>
                </a:solidFill>
              </a:rPr>
              <a:t>residents in a care home for older adults</a:t>
            </a:r>
          </a:p>
          <a:p>
            <a:pPr marL="321750" indent="-285750">
              <a:buFont typeface="Wingdings" panose="05000000000000000000" pitchFamily="2" charset="2"/>
              <a:buChar char="Ø"/>
            </a:pPr>
            <a:r>
              <a:rPr lang="en-GB" sz="2000" dirty="0">
                <a:solidFill>
                  <a:srgbClr val="FF0000"/>
                </a:solidFill>
              </a:rPr>
              <a:t> </a:t>
            </a:r>
            <a:r>
              <a:rPr lang="en-GB" sz="2000" dirty="0"/>
              <a:t> </a:t>
            </a:r>
            <a:r>
              <a:rPr lang="en-GB" sz="2000" dirty="0">
                <a:solidFill>
                  <a:schemeClr val="accent6"/>
                </a:solidFill>
              </a:rPr>
              <a:t>Persons aged 6 months to 64 years in a clinical risk group (as defined in tables 3 and 4 of the </a:t>
            </a:r>
            <a:r>
              <a:rPr lang="en-GB" sz="2000" dirty="0">
                <a:solidFill>
                  <a:srgbClr val="FF0000"/>
                </a:solidFill>
                <a:hlinkClick r:id="rId3">
                  <a:extLst>
                    <a:ext uri="{A12FA001-AC4F-418D-AE19-62706E023703}">
                      <ahyp:hlinkClr xmlns:ahyp="http://schemas.microsoft.com/office/drawing/2018/hyperlinkcolor" val="tx"/>
                    </a:ext>
                  </a:extLst>
                </a:hlinkClick>
              </a:rPr>
              <a:t>COVID-19 chapter of the Green Book</a:t>
            </a:r>
            <a:endParaRPr lang="en-GB" sz="2000" dirty="0">
              <a:solidFill>
                <a:srgbClr val="FF0000"/>
              </a:solidFill>
            </a:endParaRPr>
          </a:p>
          <a:p>
            <a:pPr marL="36000" indent="0"/>
            <a:endParaRPr lang="en-GB" sz="2000" dirty="0">
              <a:solidFill>
                <a:srgbClr val="FF0000"/>
              </a:solidFill>
            </a:endParaRPr>
          </a:p>
          <a:p>
            <a:r>
              <a:rPr lang="en-GB" sz="2000" dirty="0"/>
              <a:t>In addition to this JCVI advice</a:t>
            </a:r>
          </a:p>
          <a:p>
            <a:r>
              <a:rPr lang="en-GB" sz="2000" dirty="0"/>
              <a:t> </a:t>
            </a:r>
            <a:r>
              <a:rPr lang="en-GB" sz="2000" dirty="0">
                <a:solidFill>
                  <a:schemeClr val="accent6"/>
                </a:solidFill>
              </a:rPr>
              <a:t>frontline health and social care workers and staff working in care homes for older adults will continue to be offered COVID-19 vaccination in the autumn 2024 programme in Northern Ireland</a:t>
            </a:r>
          </a:p>
        </p:txBody>
      </p:sp>
    </p:spTree>
    <p:extLst>
      <p:ext uri="{BB962C8B-B14F-4D97-AF65-F5344CB8AC3E}">
        <p14:creationId xmlns:p14="http://schemas.microsoft.com/office/powerpoint/2010/main" val="14894498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971A0-A25F-41E4-91E4-68CBD0B9BFE0}"/>
              </a:ext>
            </a:extLst>
          </p:cNvPr>
          <p:cNvSpPr>
            <a:spLocks noGrp="1"/>
          </p:cNvSpPr>
          <p:nvPr>
            <p:ph type="title"/>
          </p:nvPr>
        </p:nvSpPr>
        <p:spPr>
          <a:xfrm>
            <a:off x="467544" y="260648"/>
            <a:ext cx="8295456" cy="936104"/>
          </a:xfrm>
        </p:spPr>
        <p:txBody>
          <a:bodyPr/>
          <a:lstStyle/>
          <a:p>
            <a:r>
              <a:rPr lang="en-GB" sz="3600" dirty="0">
                <a:solidFill>
                  <a:srgbClr val="FF0000"/>
                </a:solidFill>
              </a:rPr>
              <a:t>Autumn</a:t>
            </a:r>
            <a:r>
              <a:rPr lang="en-GB" sz="3600" dirty="0">
                <a:solidFill>
                  <a:schemeClr val="accent1">
                    <a:lumMod val="75000"/>
                  </a:schemeClr>
                </a:solidFill>
              </a:rPr>
              <a:t> booster 2024</a:t>
            </a:r>
          </a:p>
        </p:txBody>
      </p:sp>
      <p:sp>
        <p:nvSpPr>
          <p:cNvPr id="3" name="Content Placeholder 2">
            <a:extLst>
              <a:ext uri="{FF2B5EF4-FFF2-40B4-BE49-F238E27FC236}">
                <a16:creationId xmlns:a16="http://schemas.microsoft.com/office/drawing/2014/main" id="{C55370CB-5285-4B70-B31B-0DEFD0ADFB84}"/>
              </a:ext>
            </a:extLst>
          </p:cNvPr>
          <p:cNvSpPr>
            <a:spLocks noGrp="1"/>
          </p:cNvSpPr>
          <p:nvPr>
            <p:ph idx="1"/>
          </p:nvPr>
        </p:nvSpPr>
        <p:spPr>
          <a:xfrm>
            <a:off x="685800" y="1196752"/>
            <a:ext cx="8077200" cy="4365848"/>
          </a:xfrm>
        </p:spPr>
        <p:txBody>
          <a:bodyPr/>
          <a:lstStyle/>
          <a:p>
            <a:pPr marL="378900">
              <a:buFont typeface="Arial" panose="020B0604020202020204" pitchFamily="34" charset="0"/>
              <a:buChar char="•"/>
            </a:pPr>
            <a:r>
              <a:rPr lang="en-GB" sz="2200" dirty="0"/>
              <a:t>booster doses should ideally be offered around six months from any previous dose </a:t>
            </a:r>
          </a:p>
          <a:p>
            <a:pPr marL="378900">
              <a:buFont typeface="Arial" panose="020B0604020202020204" pitchFamily="34" charset="0"/>
              <a:buChar char="•"/>
            </a:pPr>
            <a:endParaRPr lang="en-GB" sz="2200" dirty="0"/>
          </a:p>
          <a:p>
            <a:pPr marL="378900">
              <a:buFont typeface="Arial" panose="020B0604020202020204" pitchFamily="34" charset="0"/>
              <a:buChar char="•"/>
            </a:pPr>
            <a:r>
              <a:rPr lang="en-GB" sz="2200" dirty="0"/>
              <a:t>however, operational flexibility can be used, for example, individuals in care homes or housebound patients may be offered the booster alongside other residents providing there was at least three months from the previous dose</a:t>
            </a:r>
          </a:p>
          <a:p>
            <a:pPr marL="378900">
              <a:buFont typeface="Arial" panose="020B0604020202020204" pitchFamily="34" charset="0"/>
              <a:buChar char="•"/>
            </a:pPr>
            <a:endParaRPr lang="en-GB" sz="2200" dirty="0"/>
          </a:p>
          <a:p>
            <a:pPr marL="378900">
              <a:buFont typeface="Arial" panose="020B0604020202020204" pitchFamily="34" charset="0"/>
              <a:buChar char="•"/>
            </a:pPr>
            <a:r>
              <a:rPr lang="en-GB" sz="1800" dirty="0"/>
              <a:t>Based on the evidence that vaccine effectiveness can wane over time in adults, vaccination of </a:t>
            </a:r>
            <a:r>
              <a:rPr lang="en-GB" sz="1800" b="1" dirty="0"/>
              <a:t>older adults and those in ‘at risk’ groups</a:t>
            </a:r>
            <a:r>
              <a:rPr lang="en-GB" sz="1800" dirty="0"/>
              <a:t> should start </a:t>
            </a:r>
            <a:r>
              <a:rPr lang="en-GB" sz="1800" b="1" u="sng" dirty="0"/>
              <a:t>at the beginning of October and not earlier</a:t>
            </a:r>
            <a:r>
              <a:rPr lang="en-GB" sz="1800" dirty="0"/>
              <a:t>.  This is on the understanding that the majority of the vaccinations will be completed by the end of November, in line with the influenza vaccination programme</a:t>
            </a:r>
          </a:p>
          <a:p>
            <a:endParaRPr lang="en-GB" dirty="0"/>
          </a:p>
        </p:txBody>
      </p:sp>
    </p:spTree>
    <p:extLst>
      <p:ext uri="{BB962C8B-B14F-4D97-AF65-F5344CB8AC3E}">
        <p14:creationId xmlns:p14="http://schemas.microsoft.com/office/powerpoint/2010/main" val="40761574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D7F4-B7DF-481B-9773-8086BD0E4BF5}"/>
              </a:ext>
            </a:extLst>
          </p:cNvPr>
          <p:cNvSpPr>
            <a:spLocks noGrp="1"/>
          </p:cNvSpPr>
          <p:nvPr>
            <p:ph type="title"/>
          </p:nvPr>
        </p:nvSpPr>
        <p:spPr>
          <a:xfrm>
            <a:off x="685800" y="260648"/>
            <a:ext cx="8077200" cy="936104"/>
          </a:xfrm>
        </p:spPr>
        <p:txBody>
          <a:bodyPr/>
          <a:lstStyle/>
          <a:p>
            <a:r>
              <a:rPr lang="en-GB" dirty="0">
                <a:solidFill>
                  <a:schemeClr val="accent1">
                    <a:lumMod val="75000"/>
                  </a:schemeClr>
                </a:solidFill>
              </a:rPr>
              <a:t>Primary COVID-19 vaccination</a:t>
            </a:r>
          </a:p>
        </p:txBody>
      </p:sp>
      <p:sp>
        <p:nvSpPr>
          <p:cNvPr id="3" name="Content Placeholder 2">
            <a:extLst>
              <a:ext uri="{FF2B5EF4-FFF2-40B4-BE49-F238E27FC236}">
                <a16:creationId xmlns:a16="http://schemas.microsoft.com/office/drawing/2014/main" id="{48D572E5-8992-4FFF-BC9C-E800DAB6D388}"/>
              </a:ext>
            </a:extLst>
          </p:cNvPr>
          <p:cNvSpPr>
            <a:spLocks noGrp="1"/>
          </p:cNvSpPr>
          <p:nvPr>
            <p:ph idx="1"/>
          </p:nvPr>
        </p:nvSpPr>
        <p:spPr>
          <a:xfrm>
            <a:off x="533400" y="1196752"/>
            <a:ext cx="8077200" cy="4392487"/>
          </a:xfrm>
        </p:spPr>
        <p:txBody>
          <a:bodyPr/>
          <a:lstStyle/>
          <a:p>
            <a:pPr marL="457200" indent="-457200">
              <a:buFont typeface="Arial" panose="020B0604020202020204" pitchFamily="34" charset="0"/>
              <a:buChar char="•"/>
            </a:pPr>
            <a:r>
              <a:rPr lang="en-GB" sz="2400" dirty="0"/>
              <a:t>Only those who currently meet the eligibility criteria for a COVID-19 vaccination during the Autumn 2024 programme continue to be eligible for a primary vaccination . </a:t>
            </a:r>
          </a:p>
          <a:p>
            <a:pPr marL="457200" indent="-457200">
              <a:buFont typeface="Arial" panose="020B0604020202020204" pitchFamily="34" charset="0"/>
              <a:buChar char="•"/>
            </a:pPr>
            <a:r>
              <a:rPr lang="en-GB" sz="2400" dirty="0"/>
              <a:t>For the Autumn 2024 Programme, the primary course consists of a single dose of COVID-19 vaccine. Further details regarding exceptions to this advice, are outlined in the COVID-19 Greenbook chapter 14a.. </a:t>
            </a:r>
          </a:p>
          <a:p>
            <a:pPr marL="457200" indent="-457200">
              <a:buFont typeface="Arial" panose="020B0604020202020204" pitchFamily="34" charset="0"/>
              <a:buChar char="•"/>
            </a:pPr>
            <a:r>
              <a:rPr lang="en-GB" sz="2400" dirty="0"/>
              <a:t>Those in the eligible groups who have not yet come forward for primary vaccination may attend any vaccination provider to be vaccinated.</a:t>
            </a:r>
            <a:endParaRPr lang="en-GB" sz="2100" dirty="0"/>
          </a:p>
        </p:txBody>
      </p:sp>
    </p:spTree>
    <p:extLst>
      <p:ext uri="{BB962C8B-B14F-4D97-AF65-F5344CB8AC3E}">
        <p14:creationId xmlns:p14="http://schemas.microsoft.com/office/powerpoint/2010/main" val="514578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720080"/>
          </a:xfrm>
        </p:spPr>
        <p:txBody>
          <a:bodyPr/>
          <a:lstStyle/>
          <a:p>
            <a:r>
              <a:rPr lang="en-GB" dirty="0">
                <a:solidFill>
                  <a:schemeClr val="accent1">
                    <a:lumMod val="75000"/>
                  </a:schemeClr>
                </a:solidFill>
              </a:rPr>
              <a:t>Key messages</a:t>
            </a:r>
          </a:p>
        </p:txBody>
      </p:sp>
      <p:sp>
        <p:nvSpPr>
          <p:cNvPr id="3" name="Content Placeholder 2"/>
          <p:cNvSpPr>
            <a:spLocks noGrp="1"/>
          </p:cNvSpPr>
          <p:nvPr>
            <p:ph idx="1"/>
          </p:nvPr>
        </p:nvSpPr>
        <p:spPr>
          <a:xfrm>
            <a:off x="685800" y="1196752"/>
            <a:ext cx="8077200" cy="4365848"/>
          </a:xfrm>
        </p:spPr>
        <p:txBody>
          <a:bodyPr/>
          <a:lstStyle/>
          <a:p>
            <a:pPr marL="285750" indent="-285750">
              <a:buFont typeface="Arial" panose="020B0604020202020204" pitchFamily="34" charset="0"/>
              <a:buChar char="•"/>
            </a:pPr>
            <a:r>
              <a:rPr lang="en-GB" sz="1600" dirty="0"/>
              <a:t>the global COVID-19 pandemic caused hundreds of millions of infections and over seven million deaths across the world</a:t>
            </a:r>
          </a:p>
          <a:p>
            <a:pPr marL="0" lvl="0" indent="0"/>
            <a:endParaRPr lang="en-GB" sz="1600" dirty="0"/>
          </a:p>
          <a:p>
            <a:pPr marL="285750" lvl="0" indent="-285750">
              <a:buFont typeface="Arial" panose="020B0604020202020204" pitchFamily="34" charset="0"/>
              <a:buChar char="•"/>
            </a:pPr>
            <a:r>
              <a:rPr lang="en-GB" sz="1600" dirty="0"/>
              <a:t>scientists across the world worked to develop vaccines which were then rigorously tested for safety and efficacy</a:t>
            </a:r>
          </a:p>
          <a:p>
            <a:pPr marL="0" lvl="0" indent="0"/>
            <a:endParaRPr lang="en-GB" sz="1600" dirty="0"/>
          </a:p>
          <a:p>
            <a:pPr marL="285750" lvl="0" indent="-285750">
              <a:buFont typeface="Arial" panose="020B0604020202020204" pitchFamily="34" charset="0"/>
              <a:buChar char="•"/>
            </a:pPr>
            <a:r>
              <a:rPr lang="en-GB" sz="1600" dirty="0"/>
              <a:t>it continues to be crucial that the COVID-19 vaccine is safely and effectively delivered to as many of those eligible as possible </a:t>
            </a:r>
          </a:p>
          <a:p>
            <a:pPr marL="285750" lvl="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vaccination to prevent COVID-19 continues to be a key measure to protect those who are at highest risk from serious illness, </a:t>
            </a:r>
            <a:r>
              <a:rPr lang="en-GB" sz="1600" dirty="0">
                <a:solidFill>
                  <a:srgbClr val="FF0000"/>
                </a:solidFill>
              </a:rPr>
              <a:t>hospitalisation</a:t>
            </a:r>
            <a:r>
              <a:rPr lang="en-GB" sz="1600" dirty="0"/>
              <a:t> and death</a:t>
            </a:r>
          </a:p>
          <a:p>
            <a:pPr marL="0" lvl="0" indent="0"/>
            <a:endParaRPr lang="en-GB" sz="1600" dirty="0"/>
          </a:p>
          <a:p>
            <a:pPr marL="285750" lvl="0" indent="-285750">
              <a:buFont typeface="Arial" panose="020B0604020202020204" pitchFamily="34" charset="0"/>
              <a:buChar char="•"/>
            </a:pPr>
            <a:r>
              <a:rPr lang="en-GB" sz="1600" dirty="0"/>
              <a:t>those with a role in delivering the COVID-19 vaccine programme need to be knowledgeable, confident and competent in order to promote confidence in the vaccination programme and deliver the vaccine safely</a:t>
            </a:r>
          </a:p>
          <a:p>
            <a:endParaRPr lang="en-GB" dirty="0"/>
          </a:p>
        </p:txBody>
      </p:sp>
    </p:spTree>
    <p:extLst>
      <p:ext uri="{BB962C8B-B14F-4D97-AF65-F5344CB8AC3E}">
        <p14:creationId xmlns:p14="http://schemas.microsoft.com/office/powerpoint/2010/main" val="22546125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49ED1-1CA3-4A4F-8991-8A9C992A0B63}"/>
              </a:ext>
            </a:extLst>
          </p:cNvPr>
          <p:cNvSpPr>
            <a:spLocks noGrp="1"/>
          </p:cNvSpPr>
          <p:nvPr>
            <p:ph type="title"/>
          </p:nvPr>
        </p:nvSpPr>
        <p:spPr>
          <a:xfrm>
            <a:off x="685800" y="116632"/>
            <a:ext cx="8077200" cy="648072"/>
          </a:xfrm>
        </p:spPr>
        <p:txBody>
          <a:bodyPr/>
          <a:lstStyle/>
          <a:p>
            <a:r>
              <a:rPr lang="en-GB" sz="2800" dirty="0">
                <a:solidFill>
                  <a:schemeClr val="accent1">
                    <a:lumMod val="75000"/>
                  </a:schemeClr>
                </a:solidFill>
              </a:rPr>
              <a:t>Reinforcing vaccination</a:t>
            </a:r>
          </a:p>
        </p:txBody>
      </p:sp>
      <p:sp>
        <p:nvSpPr>
          <p:cNvPr id="3" name="Content Placeholder 2">
            <a:extLst>
              <a:ext uri="{FF2B5EF4-FFF2-40B4-BE49-F238E27FC236}">
                <a16:creationId xmlns:a16="http://schemas.microsoft.com/office/drawing/2014/main" id="{690F4734-52A7-4929-A6E9-7DF9FA35B038}"/>
              </a:ext>
            </a:extLst>
          </p:cNvPr>
          <p:cNvSpPr>
            <a:spLocks noGrp="1"/>
          </p:cNvSpPr>
          <p:nvPr>
            <p:ph idx="1"/>
          </p:nvPr>
        </p:nvSpPr>
        <p:spPr>
          <a:xfrm>
            <a:off x="685800" y="764704"/>
            <a:ext cx="8077200" cy="5040560"/>
          </a:xfrm>
        </p:spPr>
        <p:txBody>
          <a:bodyPr/>
          <a:lstStyle/>
          <a:p>
            <a:pPr marL="285750" indent="-285750">
              <a:buFont typeface="Arial" panose="020B0604020202020204" pitchFamily="34" charset="0"/>
              <a:buChar char="•"/>
            </a:pPr>
            <a:r>
              <a:rPr lang="en-GB" sz="1600" dirty="0"/>
              <a:t>studies of boosting in the UK have shown that a third adult dose of AstraZeneca (</a:t>
            </a:r>
            <a:r>
              <a:rPr lang="en-GB" sz="1600" dirty="0" err="1"/>
              <a:t>Vaxzevria</a:t>
            </a:r>
            <a:r>
              <a:rPr lang="en-GB" sz="1600" dirty="0"/>
              <a:t>®), Novavax (Nuvaxovid®), </a:t>
            </a:r>
            <a:r>
              <a:rPr lang="en-GB" sz="1600" dirty="0" err="1"/>
              <a:t>Moderna</a:t>
            </a:r>
            <a:r>
              <a:rPr lang="en-GB" sz="1600" dirty="0"/>
              <a:t> (Spikevax®) and Pfizer BioNTech (Comirnaty®) vaccines successfully boosted individuals who had been primed with two doses of Pfizer BioNTech (Comirnaty®) or AstraZeneca (</a:t>
            </a:r>
            <a:r>
              <a:rPr lang="en-GB" sz="1600" dirty="0" err="1"/>
              <a:t>Vaxzevria</a:t>
            </a:r>
            <a:r>
              <a:rPr lang="en-GB" sz="1600" dirty="0"/>
              <a:t>®) vaccine around three months earlier</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levels of IgG and neutralising antibody, including against Delta variant, were generally higher where an mRNA vaccine was used as either a heterologous or homologous boost</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following the recognition of the Omicron variant becoming the dominant global circulating strain during 2021, many vaccine manufacturers rapidly developed second generation vaccines that may have broader coverage against SARS-CoV-2 variants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overall, booster doses of the first bivalent variant mRNA vaccines (targeting BA.1), which were used in the autumn 2022 programme, showed superior immunogenicity against the matched strains and slightly improved immunogenicity against historic strains than the equivalent original vaccines</a:t>
            </a:r>
          </a:p>
        </p:txBody>
      </p:sp>
    </p:spTree>
    <p:extLst>
      <p:ext uri="{BB962C8B-B14F-4D97-AF65-F5344CB8AC3E}">
        <p14:creationId xmlns:p14="http://schemas.microsoft.com/office/powerpoint/2010/main" val="12357462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83C3C-B0FB-4F87-AE81-4C2A4EA5B83A}"/>
              </a:ext>
            </a:extLst>
          </p:cNvPr>
          <p:cNvSpPr>
            <a:spLocks noGrp="1"/>
          </p:cNvSpPr>
          <p:nvPr>
            <p:ph type="title"/>
          </p:nvPr>
        </p:nvSpPr>
        <p:spPr>
          <a:xfrm>
            <a:off x="539552" y="116632"/>
            <a:ext cx="8223448" cy="936104"/>
          </a:xfrm>
        </p:spPr>
        <p:txBody>
          <a:bodyPr/>
          <a:lstStyle/>
          <a:p>
            <a:r>
              <a:rPr lang="en-GB" sz="3200" dirty="0">
                <a:solidFill>
                  <a:schemeClr val="accent1">
                    <a:lumMod val="75000"/>
                  </a:schemeClr>
                </a:solidFill>
              </a:rPr>
              <a:t>Reinforcing vaccination (continued)</a:t>
            </a:r>
          </a:p>
        </p:txBody>
      </p:sp>
      <p:sp>
        <p:nvSpPr>
          <p:cNvPr id="3" name="Content Placeholder 2">
            <a:extLst>
              <a:ext uri="{FF2B5EF4-FFF2-40B4-BE49-F238E27FC236}">
                <a16:creationId xmlns:a16="http://schemas.microsoft.com/office/drawing/2014/main" id="{4C78D8A7-0FA9-4E80-B4C4-588258E5C22F}"/>
              </a:ext>
            </a:extLst>
          </p:cNvPr>
          <p:cNvSpPr>
            <a:spLocks noGrp="1"/>
          </p:cNvSpPr>
          <p:nvPr>
            <p:ph idx="1"/>
          </p:nvPr>
        </p:nvSpPr>
        <p:spPr>
          <a:xfrm>
            <a:off x="685800" y="1052736"/>
            <a:ext cx="8077200" cy="4509864"/>
          </a:xfrm>
        </p:spPr>
        <p:txBody>
          <a:bodyPr/>
          <a:lstStyle/>
          <a:p>
            <a:pPr marL="285750" indent="-285750">
              <a:buFont typeface="Arial" panose="020B0604020202020204" pitchFamily="34" charset="0"/>
              <a:buChar char="•"/>
            </a:pPr>
            <a:r>
              <a:rPr lang="en-GB" sz="1800" dirty="0"/>
              <a:t>in the early summer of 2023, based on emerging evidence of superior immunogenicity against matched strains with good evidence of back-boosting against historic strains, regulators expressed a preference for moving from bivalent to monovalent variant vaccines </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monovalent XBB mRNA vaccines produced by Pfizer BioNTech and </a:t>
            </a:r>
            <a:r>
              <a:rPr lang="en-GB" sz="1800" dirty="0" err="1"/>
              <a:t>Moderna</a:t>
            </a:r>
            <a:r>
              <a:rPr lang="en-GB" sz="1800" dirty="0"/>
              <a:t> were approved and available for use by October 2023</a:t>
            </a:r>
          </a:p>
          <a:p>
            <a:pPr marL="0" indent="0"/>
            <a:endParaRPr lang="en-GB" sz="1800" dirty="0"/>
          </a:p>
          <a:p>
            <a:pPr>
              <a:buFont typeface="Arial" panose="020B0604020202020204" pitchFamily="34" charset="0"/>
              <a:buChar char="•"/>
            </a:pPr>
            <a:r>
              <a:rPr lang="en-GB" sz="1800" kern="1200" dirty="0"/>
              <a:t>mRNA vaccines targeting the JN.1 subvariant were approved for use in July and September 2024</a:t>
            </a:r>
            <a:endParaRPr lang="en-GB" sz="1800" dirty="0"/>
          </a:p>
          <a:p>
            <a:pPr marL="0" indent="0"/>
            <a:endParaRPr lang="en-GB" sz="1800" dirty="0"/>
          </a:p>
          <a:p>
            <a:pPr marL="285750" indent="-285750">
              <a:buFont typeface="Arial" panose="020B0604020202020204" pitchFamily="34" charset="0"/>
              <a:buChar char="•"/>
            </a:pPr>
            <a:r>
              <a:rPr lang="en-GB" sz="1800" b="1" dirty="0"/>
              <a:t>eligible individuals should be clearly advised that boosting is required to ensure timely protection, and therefore to accept whichever booster vaccine they are offered</a:t>
            </a:r>
          </a:p>
          <a:p>
            <a:pPr marL="36000" indent="0"/>
            <a:r>
              <a:rPr lang="en-GB" sz="1800" dirty="0">
                <a:solidFill>
                  <a:srgbClr val="FF0000"/>
                </a:solidFill>
              </a:rPr>
              <a:t> </a:t>
            </a:r>
          </a:p>
        </p:txBody>
      </p:sp>
    </p:spTree>
    <p:extLst>
      <p:ext uri="{BB962C8B-B14F-4D97-AF65-F5344CB8AC3E}">
        <p14:creationId xmlns:p14="http://schemas.microsoft.com/office/powerpoint/2010/main" val="25121844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19F58-5C45-4241-8606-BC5D686D6321}"/>
              </a:ext>
            </a:extLst>
          </p:cNvPr>
          <p:cNvSpPr>
            <a:spLocks noGrp="1"/>
          </p:cNvSpPr>
          <p:nvPr>
            <p:ph type="title"/>
          </p:nvPr>
        </p:nvSpPr>
        <p:spPr>
          <a:xfrm>
            <a:off x="685800" y="260648"/>
            <a:ext cx="8077200" cy="864096"/>
          </a:xfrm>
        </p:spPr>
        <p:txBody>
          <a:bodyPr/>
          <a:lstStyle/>
          <a:p>
            <a:r>
              <a:rPr lang="en-GB" sz="3200" dirty="0">
                <a:solidFill>
                  <a:schemeClr val="accent1">
                    <a:lumMod val="75000"/>
                  </a:schemeClr>
                </a:solidFill>
              </a:rPr>
              <a:t>COVID-19 vaccine: </a:t>
            </a:r>
            <a:r>
              <a:rPr lang="en-GB" sz="3200" dirty="0">
                <a:solidFill>
                  <a:srgbClr val="FF0000"/>
                </a:solidFill>
              </a:rPr>
              <a:t>autumn</a:t>
            </a:r>
            <a:r>
              <a:rPr lang="en-GB" sz="3200" dirty="0">
                <a:solidFill>
                  <a:schemeClr val="accent1">
                    <a:lumMod val="75000"/>
                  </a:schemeClr>
                </a:solidFill>
              </a:rPr>
              <a:t> 2024 booster</a:t>
            </a:r>
          </a:p>
        </p:txBody>
      </p:sp>
      <p:sp>
        <p:nvSpPr>
          <p:cNvPr id="3" name="Content Placeholder 2">
            <a:extLst>
              <a:ext uri="{FF2B5EF4-FFF2-40B4-BE49-F238E27FC236}">
                <a16:creationId xmlns:a16="http://schemas.microsoft.com/office/drawing/2014/main" id="{6EEFB08D-9D4F-48B2-9821-408467C19CA1}"/>
              </a:ext>
            </a:extLst>
          </p:cNvPr>
          <p:cNvSpPr>
            <a:spLocks noGrp="1"/>
          </p:cNvSpPr>
          <p:nvPr>
            <p:ph idx="1"/>
          </p:nvPr>
        </p:nvSpPr>
        <p:spPr>
          <a:xfrm>
            <a:off x="685800" y="1124744"/>
            <a:ext cx="8077200" cy="4437856"/>
          </a:xfrm>
        </p:spPr>
        <p:txBody>
          <a:bodyPr/>
          <a:lstStyle/>
          <a:p>
            <a:pPr marL="36000" indent="0"/>
            <a:r>
              <a:rPr lang="en-GB" sz="2400" dirty="0"/>
              <a:t> mRNA vaccines targeting the JN.1 subvariant  are the only vaccines  being deployed in the Autumn 2024 programme.</a:t>
            </a:r>
          </a:p>
          <a:p>
            <a:pPr marL="36000" indent="0"/>
            <a:endParaRPr lang="en-GB" sz="2400" dirty="0"/>
          </a:p>
          <a:p>
            <a:pPr marL="36000" indent="0"/>
            <a:r>
              <a:rPr lang="en-GB" sz="2400" dirty="0"/>
              <a:t>Eligible adults aged 18 years or over (including residents in care homes for the elderly):</a:t>
            </a:r>
          </a:p>
          <a:p>
            <a:pPr marL="378900">
              <a:buFont typeface="Wingdings" panose="05000000000000000000" pitchFamily="2" charset="2"/>
              <a:buChar char="Ø"/>
            </a:pPr>
            <a:r>
              <a:rPr lang="en-GB" sz="2400" b="1" dirty="0">
                <a:solidFill>
                  <a:schemeClr val="accent6"/>
                </a:solidFill>
              </a:rPr>
              <a:t>a 0.5ml dose (50mcg) of the </a:t>
            </a:r>
            <a:r>
              <a:rPr lang="en-GB" sz="2400" b="1" dirty="0" err="1">
                <a:solidFill>
                  <a:schemeClr val="accent6"/>
                </a:solidFill>
              </a:rPr>
              <a:t>Moderna</a:t>
            </a:r>
            <a:r>
              <a:rPr lang="en-GB" sz="2400" b="1" dirty="0">
                <a:solidFill>
                  <a:schemeClr val="accent6"/>
                </a:solidFill>
              </a:rPr>
              <a:t> COVID-19 vaccine (</a:t>
            </a:r>
            <a:r>
              <a:rPr lang="en-GB" sz="2400" b="1" dirty="0" err="1">
                <a:solidFill>
                  <a:schemeClr val="accent6"/>
                </a:solidFill>
              </a:rPr>
              <a:t>Spikevax</a:t>
            </a:r>
            <a:r>
              <a:rPr lang="en-GB" sz="2400" b="1" dirty="0">
                <a:solidFill>
                  <a:schemeClr val="accent6"/>
                </a:solidFill>
              </a:rPr>
              <a:t>® JN.1). OR</a:t>
            </a:r>
          </a:p>
          <a:p>
            <a:pPr marL="378900">
              <a:buFont typeface="Wingdings" panose="05000000000000000000" pitchFamily="2" charset="2"/>
              <a:buChar char="Ø"/>
            </a:pPr>
            <a:r>
              <a:rPr lang="en-GB" sz="2400" b="1" dirty="0">
                <a:solidFill>
                  <a:schemeClr val="accent6"/>
                </a:solidFill>
              </a:rPr>
              <a:t> a 0.3ml dose (30mcg) of the Pfizer/</a:t>
            </a:r>
            <a:r>
              <a:rPr lang="en-GB" sz="2400" b="1" dirty="0" err="1">
                <a:solidFill>
                  <a:schemeClr val="accent6"/>
                </a:solidFill>
              </a:rPr>
              <a:t>BioNTech</a:t>
            </a:r>
            <a:r>
              <a:rPr lang="en-GB" sz="2400" b="1" dirty="0">
                <a:solidFill>
                  <a:schemeClr val="accent6"/>
                </a:solidFill>
              </a:rPr>
              <a:t> vaccine( </a:t>
            </a:r>
            <a:r>
              <a:rPr lang="en-GB" sz="2400" b="1" dirty="0" err="1">
                <a:solidFill>
                  <a:schemeClr val="accent6"/>
                </a:solidFill>
              </a:rPr>
              <a:t>Comirnaty</a:t>
            </a:r>
            <a:r>
              <a:rPr lang="en-GB" sz="2400" b="1" baseline="30000" dirty="0">
                <a:solidFill>
                  <a:schemeClr val="accent6"/>
                </a:solidFill>
              </a:rPr>
              <a:t>®</a:t>
            </a:r>
            <a:r>
              <a:rPr lang="en-GB" sz="2400" b="1" dirty="0">
                <a:solidFill>
                  <a:schemeClr val="accent6"/>
                </a:solidFill>
              </a:rPr>
              <a:t> JN.1 (30 micrograms/dose</a:t>
            </a:r>
            <a:r>
              <a:rPr lang="en-GB" sz="2400" b="1" dirty="0"/>
              <a:t>) )</a:t>
            </a:r>
          </a:p>
          <a:p>
            <a:pPr marL="36000" indent="0"/>
            <a:r>
              <a:rPr lang="en-GB" sz="2000" dirty="0"/>
              <a:t>Vaccine provided will vary dependent on operational delivery model</a:t>
            </a:r>
            <a:r>
              <a:rPr lang="en-GB" dirty="0"/>
              <a:t>. </a:t>
            </a:r>
          </a:p>
          <a:p>
            <a:pPr marL="36000" indent="0"/>
            <a:endParaRPr lang="en-GB" sz="2400" b="1" dirty="0">
              <a:solidFill>
                <a:schemeClr val="accent6"/>
              </a:solidFill>
            </a:endParaRPr>
          </a:p>
          <a:p>
            <a:pPr marL="378900">
              <a:buFont typeface="Wingdings" panose="05000000000000000000" pitchFamily="2" charset="2"/>
              <a:buChar char="Ø"/>
            </a:pPr>
            <a:endParaRPr lang="en-GB" sz="2800" b="1" dirty="0">
              <a:solidFill>
                <a:schemeClr val="accent6"/>
              </a:solidFill>
            </a:endParaRPr>
          </a:p>
        </p:txBody>
      </p:sp>
    </p:spTree>
    <p:extLst>
      <p:ext uri="{BB962C8B-B14F-4D97-AF65-F5344CB8AC3E}">
        <p14:creationId xmlns:p14="http://schemas.microsoft.com/office/powerpoint/2010/main" val="29111019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3448" cy="864096"/>
          </a:xfrm>
        </p:spPr>
        <p:txBody>
          <a:bodyPr/>
          <a:lstStyle/>
          <a:p>
            <a:r>
              <a:rPr lang="en-GB" sz="3400" dirty="0">
                <a:solidFill>
                  <a:schemeClr val="accent1">
                    <a:lumMod val="75000"/>
                  </a:schemeClr>
                </a:solidFill>
              </a:rPr>
              <a:t>Severely immunosuppressed (1)</a:t>
            </a:r>
          </a:p>
        </p:txBody>
      </p:sp>
      <p:sp>
        <p:nvSpPr>
          <p:cNvPr id="3" name="Content Placeholder 2"/>
          <p:cNvSpPr>
            <a:spLocks noGrp="1"/>
          </p:cNvSpPr>
          <p:nvPr>
            <p:ph idx="1"/>
          </p:nvPr>
        </p:nvSpPr>
        <p:spPr>
          <a:xfrm>
            <a:off x="685800" y="980728"/>
            <a:ext cx="8077200" cy="4896544"/>
          </a:xfrm>
        </p:spPr>
        <p:txBody>
          <a:bodyPr/>
          <a:lstStyle/>
          <a:p>
            <a:pPr marL="36000" indent="0"/>
            <a:r>
              <a:rPr lang="en-GB" sz="1700" dirty="0"/>
              <a:t>Some individuals who are immunosuppressed due to underlying health conditions or medical treatment may not mount a full immune response to COVID-19 vaccination.</a:t>
            </a:r>
          </a:p>
          <a:p>
            <a:endParaRPr lang="en-GB" sz="1700" dirty="0"/>
          </a:p>
          <a:p>
            <a:pPr marL="36000" indent="0"/>
            <a:r>
              <a:rPr lang="en-GB" sz="1700" dirty="0"/>
              <a:t>The JCVI therefore advises that a small group of more severely immunosuppressed individuals should be offered additional doses of vaccination.</a:t>
            </a:r>
          </a:p>
          <a:p>
            <a:endParaRPr lang="en-GB" sz="1700" dirty="0"/>
          </a:p>
          <a:p>
            <a:r>
              <a:rPr lang="en-GB" sz="1700" dirty="0"/>
              <a:t>This includes individuals:</a:t>
            </a:r>
          </a:p>
          <a:p>
            <a:pPr>
              <a:buFont typeface="+mj-lt"/>
              <a:buAutoNum type="arabicPeriod"/>
            </a:pPr>
            <a:r>
              <a:rPr lang="en-GB" sz="1700" dirty="0"/>
              <a:t>with primary or acquired immunodeficiency states at the time of vaccination due to certain conditions </a:t>
            </a:r>
          </a:p>
          <a:p>
            <a:pPr>
              <a:buFont typeface="+mj-lt"/>
              <a:buAutoNum type="arabicPeriod"/>
            </a:pPr>
            <a:r>
              <a:rPr lang="en-GB" sz="1700" dirty="0"/>
              <a:t>on immunosuppressive or immunomodulating therapy at the time of vaccination </a:t>
            </a:r>
          </a:p>
          <a:p>
            <a:pPr>
              <a:buFont typeface="+mj-lt"/>
              <a:buAutoNum type="arabicPeriod"/>
            </a:pPr>
            <a:r>
              <a:rPr lang="en-GB" sz="1700" dirty="0"/>
              <a:t>with chronic immune-mediated inflammatory disease who were receiving or had received immunosuppressive therapy prior to vaccination </a:t>
            </a:r>
          </a:p>
          <a:p>
            <a:pPr>
              <a:buFont typeface="+mj-lt"/>
              <a:buAutoNum type="arabicPeriod"/>
            </a:pPr>
            <a:r>
              <a:rPr lang="en-GB" sz="1700" dirty="0"/>
              <a:t>who had received high-dose steroids (equivalent to &gt;40mg prednisolone per day for more than a week) for any reason in the month before vaccination</a:t>
            </a:r>
          </a:p>
          <a:p>
            <a:endParaRPr lang="en-GB" sz="1600" dirty="0"/>
          </a:p>
        </p:txBody>
      </p:sp>
    </p:spTree>
    <p:extLst>
      <p:ext uri="{BB962C8B-B14F-4D97-AF65-F5344CB8AC3E}">
        <p14:creationId xmlns:p14="http://schemas.microsoft.com/office/powerpoint/2010/main" val="23314329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EB89A-08D2-4A0A-9E00-04C00856FCBC}"/>
              </a:ext>
            </a:extLst>
          </p:cNvPr>
          <p:cNvSpPr>
            <a:spLocks noGrp="1"/>
          </p:cNvSpPr>
          <p:nvPr>
            <p:ph type="title"/>
          </p:nvPr>
        </p:nvSpPr>
        <p:spPr>
          <a:xfrm>
            <a:off x="685800" y="188640"/>
            <a:ext cx="8077200" cy="792088"/>
          </a:xfrm>
        </p:spPr>
        <p:txBody>
          <a:bodyPr/>
          <a:lstStyle/>
          <a:p>
            <a:r>
              <a:rPr lang="en-GB" dirty="0">
                <a:solidFill>
                  <a:schemeClr val="accent1">
                    <a:lumMod val="75000"/>
                  </a:schemeClr>
                </a:solidFill>
              </a:rPr>
              <a:t>Severely immunosuppressed (2)</a:t>
            </a:r>
          </a:p>
        </p:txBody>
      </p:sp>
      <p:sp>
        <p:nvSpPr>
          <p:cNvPr id="3" name="Content Placeholder 2">
            <a:extLst>
              <a:ext uri="{FF2B5EF4-FFF2-40B4-BE49-F238E27FC236}">
                <a16:creationId xmlns:a16="http://schemas.microsoft.com/office/drawing/2014/main" id="{739A6224-AFD8-45C3-9C82-FE040A482021}"/>
              </a:ext>
            </a:extLst>
          </p:cNvPr>
          <p:cNvSpPr>
            <a:spLocks noGrp="1"/>
          </p:cNvSpPr>
          <p:nvPr>
            <p:ph idx="1"/>
          </p:nvPr>
        </p:nvSpPr>
        <p:spPr>
          <a:xfrm>
            <a:off x="685800" y="980728"/>
            <a:ext cx="8077200" cy="4752528"/>
          </a:xfrm>
        </p:spPr>
        <p:txBody>
          <a:bodyPr/>
          <a:lstStyle/>
          <a:p>
            <a:pPr marL="321750" indent="-285750">
              <a:buFont typeface="Arial" panose="020B0604020202020204" pitchFamily="34" charset="0"/>
              <a:buChar char="•"/>
            </a:pPr>
            <a:r>
              <a:rPr lang="en-GB" sz="1800" dirty="0"/>
              <a:t>unvaccinated individuals who become or have recently become severely immunosuppressed should be considered for primary and reinforcing vaccination, regardless of the time of year. Clinical judgement should be used to decide on the best timing to commence vaccination </a:t>
            </a:r>
          </a:p>
          <a:p>
            <a:pPr marL="321750" indent="-285750">
              <a:buFont typeface="Arial" panose="020B0604020202020204" pitchFamily="34" charset="0"/>
              <a:buChar char="•"/>
            </a:pPr>
            <a:endParaRPr lang="en-GB" sz="1800" dirty="0"/>
          </a:p>
          <a:p>
            <a:pPr marL="321750" indent="-285750">
              <a:buFont typeface="Arial" panose="020B0604020202020204" pitchFamily="34" charset="0"/>
              <a:buChar char="•"/>
            </a:pPr>
            <a:r>
              <a:rPr lang="en-GB" sz="1800" dirty="0"/>
              <a:t>in contrast to other eligible risk groups, those who are eligible for vaccination due to severe immunosuppression who miss vaccination during the campaign period, may be considered for a booster at a later date based on individual clinical judgement, balancing their immediate level of risk against the advantages of waiting till the next seasonal campaign</a:t>
            </a:r>
          </a:p>
          <a:p>
            <a:pPr marL="321750" indent="-285750">
              <a:buFont typeface="Arial" panose="020B0604020202020204" pitchFamily="34" charset="0"/>
              <a:buChar char="•"/>
            </a:pPr>
            <a:endParaRPr lang="en-GB" sz="1800" dirty="0"/>
          </a:p>
          <a:p>
            <a:pPr marL="321750" indent="-285750">
              <a:buFont typeface="Arial" panose="020B0604020202020204" pitchFamily="34" charset="0"/>
              <a:buChar char="•"/>
            </a:pPr>
            <a:r>
              <a:rPr lang="en-GB" sz="1800" dirty="0"/>
              <a:t>in general, vaccines administered during periods of minimum immunosuppression are more likely to generate better immune responses. Therefore, any planned additional doses should ideally be given with special attention paid to current or planned immunosuppressive therapies</a:t>
            </a:r>
          </a:p>
        </p:txBody>
      </p:sp>
    </p:spTree>
    <p:extLst>
      <p:ext uri="{BB962C8B-B14F-4D97-AF65-F5344CB8AC3E}">
        <p14:creationId xmlns:p14="http://schemas.microsoft.com/office/powerpoint/2010/main" val="42761267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E02F2-D2EB-49F7-8070-E4A910508139}"/>
              </a:ext>
            </a:extLst>
          </p:cNvPr>
          <p:cNvSpPr>
            <a:spLocks noGrp="1"/>
          </p:cNvSpPr>
          <p:nvPr>
            <p:ph type="title"/>
          </p:nvPr>
        </p:nvSpPr>
        <p:spPr>
          <a:xfrm>
            <a:off x="685800" y="188640"/>
            <a:ext cx="8077200" cy="936104"/>
          </a:xfrm>
        </p:spPr>
        <p:txBody>
          <a:bodyPr/>
          <a:lstStyle/>
          <a:p>
            <a:r>
              <a:rPr lang="en-GB" sz="2800" dirty="0">
                <a:solidFill>
                  <a:schemeClr val="accent1">
                    <a:lumMod val="75000"/>
                  </a:schemeClr>
                </a:solidFill>
              </a:rPr>
              <a:t>Long term COVID-19 vaccination programme</a:t>
            </a:r>
          </a:p>
        </p:txBody>
      </p:sp>
      <p:sp>
        <p:nvSpPr>
          <p:cNvPr id="3" name="Content Placeholder 2">
            <a:extLst>
              <a:ext uri="{FF2B5EF4-FFF2-40B4-BE49-F238E27FC236}">
                <a16:creationId xmlns:a16="http://schemas.microsoft.com/office/drawing/2014/main" id="{7190D5EB-032C-49FC-88A6-2AAB5D06E91D}"/>
              </a:ext>
            </a:extLst>
          </p:cNvPr>
          <p:cNvSpPr>
            <a:spLocks noGrp="1"/>
          </p:cNvSpPr>
          <p:nvPr>
            <p:ph idx="1"/>
          </p:nvPr>
        </p:nvSpPr>
        <p:spPr>
          <a:xfrm>
            <a:off x="488731" y="1124744"/>
            <a:ext cx="8274269" cy="4680520"/>
          </a:xfrm>
        </p:spPr>
        <p:txBody>
          <a:bodyPr/>
          <a:lstStyle/>
          <a:p>
            <a:pPr marL="457200" indent="-457200">
              <a:buFont typeface="Arial" panose="020B0604020202020204" pitchFamily="34" charset="0"/>
              <a:buChar char="•"/>
            </a:pPr>
            <a:r>
              <a:rPr lang="en-GB" sz="2000" dirty="0"/>
              <a:t>the UK COVID-19 pandemic vaccine programme was initiated in December 2020 with the primary objective to prevent severe disease, hospitalisations, and deaths</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r>
              <a:rPr lang="en-GB" sz="2000" dirty="0"/>
              <a:t>now that the vast majority of the UK adult population have been vaccinated and seroprevalence studies indicate that most of the adult and childhood population have been naturally infected, the UK COVID-19 vaccination programme has started to transition towards a longer-term more sustainable programme</a:t>
            </a:r>
          </a:p>
          <a:p>
            <a:pPr marL="0" indent="0"/>
            <a:endParaRPr lang="en-GB" sz="2000" dirty="0"/>
          </a:p>
          <a:p>
            <a:pPr marL="457200" indent="-457200">
              <a:buFont typeface="Arial" panose="020B0604020202020204" pitchFamily="34" charset="0"/>
              <a:buChar char="•"/>
            </a:pPr>
            <a:r>
              <a:rPr lang="en-GB" sz="2000" dirty="0"/>
              <a:t>JCVI have advised that emergency surge vaccination responses may be required should a novel variant of concern emerge with clinically significant biological differences compared to previous variants</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endParaRPr lang="en-GB" sz="1600" dirty="0"/>
          </a:p>
        </p:txBody>
      </p:sp>
    </p:spTree>
    <p:extLst>
      <p:ext uri="{BB962C8B-B14F-4D97-AF65-F5344CB8AC3E}">
        <p14:creationId xmlns:p14="http://schemas.microsoft.com/office/powerpoint/2010/main" val="22580315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32656"/>
            <a:ext cx="7719392" cy="3312368"/>
          </a:xfrm>
        </p:spPr>
        <p:txBody>
          <a:bodyPr/>
          <a:lstStyle/>
          <a:p>
            <a:r>
              <a:rPr lang="en-GB" dirty="0">
                <a:solidFill>
                  <a:schemeClr val="accent1">
                    <a:lumMod val="75000"/>
                  </a:schemeClr>
                </a:solidFill>
              </a:rPr>
              <a:t>COVID-19 vaccine </a:t>
            </a:r>
            <a:r>
              <a:rPr lang="en-GB" dirty="0" err="1">
                <a:solidFill>
                  <a:schemeClr val="accent1">
                    <a:lumMod val="75000"/>
                  </a:schemeClr>
                </a:solidFill>
              </a:rPr>
              <a:t>Moderna</a:t>
            </a:r>
            <a:r>
              <a:rPr lang="en-GB" dirty="0">
                <a:solidFill>
                  <a:schemeClr val="accent1">
                    <a:lumMod val="75000"/>
                  </a:schemeClr>
                </a:solidFill>
              </a:rPr>
              <a:t> </a:t>
            </a:r>
            <a:br>
              <a:rPr lang="en-GB" dirty="0">
                <a:solidFill>
                  <a:schemeClr val="accent1">
                    <a:lumMod val="75000"/>
                  </a:schemeClr>
                </a:solidFill>
              </a:rPr>
            </a:br>
            <a:r>
              <a:rPr lang="en-GB" dirty="0" err="1">
                <a:solidFill>
                  <a:schemeClr val="accent1">
                    <a:lumMod val="75000"/>
                  </a:schemeClr>
                </a:solidFill>
              </a:rPr>
              <a:t>Spikevax</a:t>
            </a:r>
            <a:r>
              <a:rPr lang="en-GB" dirty="0">
                <a:solidFill>
                  <a:schemeClr val="accent6"/>
                </a:solidFill>
              </a:rPr>
              <a:t> </a:t>
            </a:r>
            <a:r>
              <a:rPr lang="en-GB" dirty="0">
                <a:solidFill>
                  <a:srgbClr val="FF0000"/>
                </a:solidFill>
              </a:rPr>
              <a:t>JN.1</a:t>
            </a:r>
            <a:br>
              <a:rPr lang="en-GB" dirty="0">
                <a:solidFill>
                  <a:srgbClr val="FF0000"/>
                </a:solidFill>
              </a:rPr>
            </a:br>
            <a:r>
              <a:rPr lang="en-GB" dirty="0">
                <a:solidFill>
                  <a:srgbClr val="FF0000"/>
                </a:solidFill>
              </a:rPr>
              <a:t>Over 18 in some settings</a:t>
            </a:r>
          </a:p>
        </p:txBody>
      </p:sp>
      <p:pic>
        <p:nvPicPr>
          <p:cNvPr id="4" name="Picture 3">
            <a:extLst>
              <a:ext uri="{FF2B5EF4-FFF2-40B4-BE49-F238E27FC236}">
                <a16:creationId xmlns:a16="http://schemas.microsoft.com/office/drawing/2014/main" id="{418B0E79-F5BE-4750-9845-F07DFDA42FC0}"/>
              </a:ext>
            </a:extLst>
          </p:cNvPr>
          <p:cNvPicPr>
            <a:picLocks noChangeAspect="1"/>
          </p:cNvPicPr>
          <p:nvPr/>
        </p:nvPicPr>
        <p:blipFill>
          <a:blip r:embed="rId2"/>
          <a:stretch>
            <a:fillRect/>
          </a:stretch>
        </p:blipFill>
        <p:spPr>
          <a:xfrm>
            <a:off x="5868144" y="3068960"/>
            <a:ext cx="2537517" cy="2957825"/>
          </a:xfrm>
          <a:prstGeom prst="rect">
            <a:avLst/>
          </a:prstGeom>
        </p:spPr>
      </p:pic>
    </p:spTree>
    <p:extLst>
      <p:ext uri="{BB962C8B-B14F-4D97-AF65-F5344CB8AC3E}">
        <p14:creationId xmlns:p14="http://schemas.microsoft.com/office/powerpoint/2010/main" val="13581039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3DB7D-C7CA-415F-BA13-770340CAE91C}"/>
              </a:ext>
            </a:extLst>
          </p:cNvPr>
          <p:cNvSpPr>
            <a:spLocks noGrp="1"/>
          </p:cNvSpPr>
          <p:nvPr>
            <p:ph type="title"/>
          </p:nvPr>
        </p:nvSpPr>
        <p:spPr>
          <a:xfrm>
            <a:off x="540668" y="188640"/>
            <a:ext cx="8367464" cy="864096"/>
          </a:xfrm>
        </p:spPr>
        <p:txBody>
          <a:bodyPr/>
          <a:lstStyle/>
          <a:p>
            <a:r>
              <a:rPr lang="en-GB" sz="2400" dirty="0">
                <a:solidFill>
                  <a:schemeClr val="accent1">
                    <a:lumMod val="75000"/>
                  </a:schemeClr>
                </a:solidFill>
              </a:rPr>
              <a:t>COVID-19 </a:t>
            </a:r>
            <a:r>
              <a:rPr lang="en-GB" sz="2400" dirty="0" err="1">
                <a:solidFill>
                  <a:schemeClr val="accent1">
                    <a:lumMod val="75000"/>
                  </a:schemeClr>
                </a:solidFill>
              </a:rPr>
              <a:t>Spikevax</a:t>
            </a:r>
            <a:r>
              <a:rPr lang="en-GB" sz="2400" dirty="0">
                <a:solidFill>
                  <a:schemeClr val="accent1">
                    <a:lumMod val="75000"/>
                  </a:schemeClr>
                </a:solidFill>
              </a:rPr>
              <a:t> </a:t>
            </a:r>
            <a:r>
              <a:rPr lang="en-GB" sz="2400" dirty="0">
                <a:solidFill>
                  <a:srgbClr val="FF0000"/>
                </a:solidFill>
              </a:rPr>
              <a:t>JN.1</a:t>
            </a:r>
            <a:r>
              <a:rPr lang="en-GB" sz="2400" dirty="0">
                <a:solidFill>
                  <a:schemeClr val="accent1">
                    <a:lumMod val="75000"/>
                  </a:schemeClr>
                </a:solidFill>
              </a:rPr>
              <a:t> vaccine ingredients / excipients</a:t>
            </a:r>
          </a:p>
        </p:txBody>
      </p:sp>
      <p:sp>
        <p:nvSpPr>
          <p:cNvPr id="3" name="Content Placeholder 2">
            <a:extLst>
              <a:ext uri="{FF2B5EF4-FFF2-40B4-BE49-F238E27FC236}">
                <a16:creationId xmlns:a16="http://schemas.microsoft.com/office/drawing/2014/main" id="{F29325B8-F6D7-4015-ABF6-1899F1E79DDA}"/>
              </a:ext>
            </a:extLst>
          </p:cNvPr>
          <p:cNvSpPr>
            <a:spLocks noGrp="1"/>
          </p:cNvSpPr>
          <p:nvPr>
            <p:ph idx="1"/>
          </p:nvPr>
        </p:nvSpPr>
        <p:spPr>
          <a:xfrm>
            <a:off x="685800" y="1052736"/>
            <a:ext cx="8077200" cy="4509864"/>
          </a:xfrm>
        </p:spPr>
        <p:txBody>
          <a:bodyPr/>
          <a:lstStyle/>
          <a:p>
            <a:pPr marL="4763" lvl="0" indent="-4763">
              <a:lnSpc>
                <a:spcPct val="114000"/>
              </a:lnSpc>
              <a:spcBef>
                <a:spcPts val="0"/>
              </a:spcBef>
              <a:buClrTx/>
              <a:buSzTx/>
            </a:pPr>
            <a:r>
              <a:rPr lang="en-GB" sz="1700" kern="1200" dirty="0">
                <a:latin typeface="Arial" pitchFamily="34" charset="0"/>
                <a:ea typeface="ヒラギノ角ゴ Pro W3" pitchFamily="84" charset="-128"/>
              </a:rPr>
              <a:t>In addition to the SARS-CoV-2 spike protein (JN.1), the vaccine also contains:</a:t>
            </a:r>
          </a:p>
          <a:p>
            <a:r>
              <a:rPr lang="en-GB" sz="1700" dirty="0"/>
              <a:t>polyethylene glycol/macrogol (PEG) as part of PEG2000- DMG</a:t>
            </a:r>
          </a:p>
          <a:p>
            <a:r>
              <a:rPr lang="en-GB" sz="1700" dirty="0"/>
              <a:t>SM-102 (heptadecan-9-yl 8-{(2-hydroxyethyl)[6-oxo-6-(</a:t>
            </a:r>
            <a:r>
              <a:rPr lang="en-GB" sz="1700" dirty="0" err="1"/>
              <a:t>undecyloxy</a:t>
            </a:r>
            <a:r>
              <a:rPr lang="en-GB" sz="1700" dirty="0"/>
              <a:t>)hexyl]amino} octanoate)</a:t>
            </a:r>
          </a:p>
          <a:p>
            <a:r>
              <a:rPr lang="en-GB" sz="1700" dirty="0"/>
              <a:t>cholesterol</a:t>
            </a:r>
          </a:p>
          <a:p>
            <a:r>
              <a:rPr lang="en-GB" sz="1700" dirty="0"/>
              <a:t>1,2-distearoyl-sn-glycero-3-phosphocholine (DSPC)</a:t>
            </a:r>
          </a:p>
          <a:p>
            <a:r>
              <a:rPr lang="en-GB" sz="1700" dirty="0"/>
              <a:t>1,2-Dimyristoyl-rac-glycero-3-methoxypolyethylene glycol-2000 (PEG2000-DMG)</a:t>
            </a:r>
          </a:p>
          <a:p>
            <a:r>
              <a:rPr lang="en-GB" sz="1700" dirty="0"/>
              <a:t>trometamol</a:t>
            </a:r>
          </a:p>
          <a:p>
            <a:r>
              <a:rPr lang="en-GB" sz="1700" dirty="0"/>
              <a:t>trometamol hydrochloride</a:t>
            </a:r>
          </a:p>
          <a:p>
            <a:r>
              <a:rPr lang="en-GB" sz="1700" dirty="0"/>
              <a:t>acetic acid</a:t>
            </a:r>
          </a:p>
          <a:p>
            <a:r>
              <a:rPr lang="en-GB" sz="1700" dirty="0"/>
              <a:t>sodium acetate trihydrate</a:t>
            </a:r>
          </a:p>
          <a:p>
            <a:r>
              <a:rPr lang="en-GB" sz="1700" dirty="0"/>
              <a:t>sucrose</a:t>
            </a:r>
          </a:p>
          <a:p>
            <a:r>
              <a:rPr lang="en-GB" sz="1700" dirty="0"/>
              <a:t>water for injections.</a:t>
            </a:r>
          </a:p>
          <a:p>
            <a:endParaRPr lang="en-GB" dirty="0"/>
          </a:p>
        </p:txBody>
      </p:sp>
    </p:spTree>
    <p:extLst>
      <p:ext uri="{BB962C8B-B14F-4D97-AF65-F5344CB8AC3E}">
        <p14:creationId xmlns:p14="http://schemas.microsoft.com/office/powerpoint/2010/main" val="20884119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0CE-B653-4776-89E4-56BD198147D7}"/>
              </a:ext>
            </a:extLst>
          </p:cNvPr>
          <p:cNvSpPr>
            <a:spLocks noGrp="1"/>
          </p:cNvSpPr>
          <p:nvPr>
            <p:ph type="title"/>
          </p:nvPr>
        </p:nvSpPr>
        <p:spPr>
          <a:xfrm>
            <a:off x="323528" y="359444"/>
            <a:ext cx="8424936" cy="549275"/>
          </a:xfrm>
        </p:spPr>
        <p:txBody>
          <a:bodyPr>
            <a:noAutofit/>
          </a:bodyPr>
          <a:lstStyle/>
          <a:p>
            <a:r>
              <a:rPr lang="en-GB" sz="2800" dirty="0">
                <a:solidFill>
                  <a:schemeClr val="accent1">
                    <a:lumMod val="75000"/>
                  </a:schemeClr>
                </a:solidFill>
              </a:rPr>
              <a:t>Adverse reactions to </a:t>
            </a:r>
            <a:r>
              <a:rPr lang="en-GB" sz="2800" dirty="0" err="1">
                <a:solidFill>
                  <a:schemeClr val="accent1">
                    <a:lumMod val="75000"/>
                  </a:schemeClr>
                </a:solidFill>
              </a:rPr>
              <a:t>Spikevax</a:t>
            </a:r>
            <a:r>
              <a:rPr lang="en-GB" sz="2800" dirty="0">
                <a:solidFill>
                  <a:schemeClr val="accent1">
                    <a:lumMod val="75000"/>
                  </a:schemeClr>
                </a:solidFill>
              </a:rPr>
              <a:t> </a:t>
            </a:r>
            <a:r>
              <a:rPr lang="en-GB" sz="2800" dirty="0">
                <a:solidFill>
                  <a:srgbClr val="FF0000"/>
                </a:solidFill>
              </a:rPr>
              <a:t>JN.1 </a:t>
            </a:r>
            <a:r>
              <a:rPr lang="en-GB" sz="2800" dirty="0">
                <a:solidFill>
                  <a:schemeClr val="accent1">
                    <a:lumMod val="75000"/>
                  </a:schemeClr>
                </a:solidFill>
              </a:rPr>
              <a:t>vaccine </a:t>
            </a:r>
          </a:p>
        </p:txBody>
      </p:sp>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539552" y="1052736"/>
            <a:ext cx="8424936" cy="4968552"/>
          </a:xfrm>
        </p:spPr>
        <p:txBody>
          <a:bodyPr/>
          <a:lstStyle/>
          <a:p>
            <a:r>
              <a:rPr lang="en-GB" sz="1700" b="1" dirty="0"/>
              <a:t>The following reactions were reported by the vaccine clinical trial participants</a:t>
            </a:r>
          </a:p>
          <a:p>
            <a:r>
              <a:rPr lang="en-GB" sz="1700" b="1" dirty="0"/>
              <a:t>Local reactions:</a:t>
            </a:r>
            <a:endParaRPr lang="en-GB" sz="1700" dirty="0"/>
          </a:p>
          <a:p>
            <a:r>
              <a:rPr lang="en-GB" sz="1700" dirty="0"/>
              <a:t>Over 92% reported pain, swelling or redness at the injection site.</a:t>
            </a:r>
          </a:p>
          <a:p>
            <a:endParaRPr lang="en-GB" sz="1700" dirty="0"/>
          </a:p>
          <a:p>
            <a:r>
              <a:rPr lang="en-GB" sz="1700" b="1" dirty="0"/>
              <a:t>Systemic reactions:</a:t>
            </a:r>
            <a:endParaRPr lang="en-GB" sz="1700" dirty="0"/>
          </a:p>
          <a:p>
            <a:r>
              <a:rPr lang="en-GB" sz="1700" dirty="0"/>
              <a:t>The most frequently reported systemic reactions (reactions affecting the whole body) were:</a:t>
            </a:r>
          </a:p>
          <a:p>
            <a:r>
              <a:rPr lang="en-GB" sz="1700" dirty="0"/>
              <a:t>      headache (&gt; 60%)  		  joint pain (&gt; 45%) 			</a:t>
            </a:r>
          </a:p>
          <a:p>
            <a:r>
              <a:rPr lang="en-GB" sz="1700" dirty="0"/>
              <a:t>      muscle aches (&gt; 60%)		  tiredness (70%) </a:t>
            </a:r>
          </a:p>
          <a:p>
            <a:r>
              <a:rPr lang="en-GB" sz="1700" dirty="0"/>
              <a:t>      chills / fever (&gt;15%)                         nausea (23%)</a:t>
            </a:r>
          </a:p>
          <a:p>
            <a:pPr marL="285750" indent="-285750">
              <a:buFont typeface="Arial" panose="020B0604020202020204" pitchFamily="34" charset="0"/>
              <a:buChar char="•"/>
            </a:pPr>
            <a:r>
              <a:rPr lang="en-GB" sz="1700" dirty="0"/>
              <a:t>these symptoms were usually mild or moderate in intensity and resolved within a few days after vaccination.</a:t>
            </a:r>
          </a:p>
          <a:p>
            <a:pPr marL="0" indent="0"/>
            <a:endParaRPr lang="en-GB" sz="1700" dirty="0"/>
          </a:p>
          <a:p>
            <a:pPr marL="0" indent="0"/>
            <a:r>
              <a:rPr lang="en-GB" sz="1700" dirty="0"/>
              <a:t>The reactions and frequency of these seen after both </a:t>
            </a:r>
            <a:r>
              <a:rPr lang="en-GB" sz="1700" dirty="0" err="1"/>
              <a:t>Spikevax</a:t>
            </a:r>
            <a:r>
              <a:rPr lang="en-GB" sz="1700" dirty="0"/>
              <a:t> BA.4-5 , XBB.1.5 and JN.1 are similar to those reported following administration of </a:t>
            </a:r>
            <a:r>
              <a:rPr lang="en-GB" sz="1700" dirty="0" err="1"/>
              <a:t>Spikevax</a:t>
            </a:r>
            <a:r>
              <a:rPr lang="en-GB" sz="1700" dirty="0"/>
              <a:t> Original.</a:t>
            </a:r>
          </a:p>
        </p:txBody>
      </p:sp>
      <p:sp>
        <p:nvSpPr>
          <p:cNvPr id="4" name="Slide Number Placeholder 3">
            <a:extLst>
              <a:ext uri="{FF2B5EF4-FFF2-40B4-BE49-F238E27FC236}">
                <a16:creationId xmlns:a16="http://schemas.microsoft.com/office/drawing/2014/main" id="{598A579E-128D-432A-80CA-108A2498E546}"/>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smtClean="0">
                <a:solidFill>
                  <a:srgbClr val="FFFFFF"/>
                </a:solidFill>
              </a:rPr>
              <a:pPr marL="531813">
                <a:defRPr/>
              </a:pPr>
              <a:t>68</a:t>
            </a:fld>
            <a:endParaRPr lang="en-US" dirty="0">
              <a:solidFill>
                <a:srgbClr val="FFFFFF"/>
              </a:solidFill>
            </a:endParaRPr>
          </a:p>
        </p:txBody>
      </p:sp>
      <p:sp>
        <p:nvSpPr>
          <p:cNvPr id="5" name="Footer Placeholder 4">
            <a:extLst>
              <a:ext uri="{FF2B5EF4-FFF2-40B4-BE49-F238E27FC236}">
                <a16:creationId xmlns:a16="http://schemas.microsoft.com/office/drawing/2014/main" id="{D863D8BE-AB48-4710-9ED8-8E228E73DC3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dirty="0">
                <a:solidFill>
                  <a:srgbClr val="FFFFFF"/>
                </a:solidFill>
              </a:rPr>
              <a:t>COVID-19 Vaccination programme: Core training slide set for healthcare practitioners 11 December 2020 </a:t>
            </a:r>
            <a:endParaRPr lang="en-US" dirty="0">
              <a:solidFill>
                <a:srgbClr val="FFFFFF"/>
              </a:solidFill>
            </a:endParaRPr>
          </a:p>
        </p:txBody>
      </p:sp>
    </p:spTree>
    <p:extLst>
      <p:ext uri="{BB962C8B-B14F-4D97-AF65-F5344CB8AC3E}">
        <p14:creationId xmlns:p14="http://schemas.microsoft.com/office/powerpoint/2010/main" val="1429485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151440" cy="1080120"/>
          </a:xfrm>
        </p:spPr>
        <p:txBody>
          <a:bodyPr/>
          <a:lstStyle/>
          <a:p>
            <a:r>
              <a:rPr lang="en-GB" sz="2400" dirty="0">
                <a:solidFill>
                  <a:schemeClr val="accent1">
                    <a:lumMod val="75000"/>
                  </a:schemeClr>
                </a:solidFill>
              </a:rPr>
              <a:t>COVID-19 </a:t>
            </a:r>
            <a:r>
              <a:rPr lang="en-GB" sz="2400" dirty="0" err="1">
                <a:solidFill>
                  <a:schemeClr val="accent1">
                    <a:lumMod val="75000"/>
                  </a:schemeClr>
                </a:solidFill>
              </a:rPr>
              <a:t>Spikevax</a:t>
            </a:r>
            <a:r>
              <a:rPr lang="en-GB" sz="2400" dirty="0">
                <a:solidFill>
                  <a:schemeClr val="accent1">
                    <a:lumMod val="75000"/>
                  </a:schemeClr>
                </a:solidFill>
              </a:rPr>
              <a:t> </a:t>
            </a:r>
            <a:r>
              <a:rPr lang="en-GB" sz="2400" dirty="0">
                <a:solidFill>
                  <a:srgbClr val="FF0000"/>
                </a:solidFill>
              </a:rPr>
              <a:t>JN.1</a:t>
            </a:r>
            <a:r>
              <a:rPr lang="en-GB" sz="2400" dirty="0">
                <a:solidFill>
                  <a:schemeClr val="accent1">
                    <a:lumMod val="75000"/>
                  </a:schemeClr>
                </a:solidFill>
              </a:rPr>
              <a:t> presentation, dose and </a:t>
            </a:r>
            <a:br>
              <a:rPr lang="en-GB" sz="2400" dirty="0">
                <a:solidFill>
                  <a:schemeClr val="accent1">
                    <a:lumMod val="75000"/>
                  </a:schemeClr>
                </a:solidFill>
              </a:rPr>
            </a:br>
            <a:r>
              <a:rPr lang="en-GB" sz="2400" dirty="0">
                <a:solidFill>
                  <a:schemeClr val="accent1">
                    <a:lumMod val="75000"/>
                  </a:schemeClr>
                </a:solidFill>
              </a:rPr>
              <a:t>schedule</a:t>
            </a:r>
          </a:p>
        </p:txBody>
      </p:sp>
      <p:sp>
        <p:nvSpPr>
          <p:cNvPr id="3" name="Content Placeholder 2"/>
          <p:cNvSpPr>
            <a:spLocks noGrp="1"/>
          </p:cNvSpPr>
          <p:nvPr>
            <p:ph idx="1"/>
          </p:nvPr>
        </p:nvSpPr>
        <p:spPr>
          <a:xfrm>
            <a:off x="827584" y="1268760"/>
            <a:ext cx="7935416" cy="4680520"/>
          </a:xfrm>
        </p:spPr>
        <p:txBody>
          <a:bodyPr/>
          <a:lstStyle/>
          <a:p>
            <a:pPr marL="285750" indent="-285750">
              <a:buFont typeface="Arial" panose="020B0604020202020204" pitchFamily="34" charset="0"/>
              <a:buChar char="•"/>
            </a:pPr>
            <a:r>
              <a:rPr lang="en-GB" sz="1700" dirty="0"/>
              <a:t>the vaccine packs contain </a:t>
            </a:r>
            <a:r>
              <a:rPr lang="en-GB" sz="1700" dirty="0">
                <a:solidFill>
                  <a:schemeClr val="accent6"/>
                </a:solidFill>
              </a:rPr>
              <a:t>10 multidose vials of vaccine</a:t>
            </a:r>
          </a:p>
          <a:p>
            <a:pPr marL="0" indent="0"/>
            <a:endParaRPr lang="en-GB" sz="1700" dirty="0"/>
          </a:p>
          <a:p>
            <a:pPr marL="285750" indent="-285750">
              <a:buFont typeface="Arial" panose="020B0604020202020204" pitchFamily="34" charset="0"/>
              <a:buChar char="•"/>
            </a:pPr>
            <a:r>
              <a:rPr lang="en-GB" sz="1700" dirty="0"/>
              <a:t>the vaccine is contained in a multidose clear glass vial. The vial has a rubber (</a:t>
            </a:r>
            <a:r>
              <a:rPr lang="en-GB" sz="1700" dirty="0" err="1"/>
              <a:t>chlorobutyl</a:t>
            </a:r>
            <a:r>
              <a:rPr lang="en-GB" sz="1700" dirty="0"/>
              <a:t>*) stopper, aluminium seal and a </a:t>
            </a:r>
            <a:r>
              <a:rPr lang="en-GB" sz="1700" b="1" dirty="0"/>
              <a:t>blue </a:t>
            </a:r>
            <a:r>
              <a:rPr lang="en-GB" sz="1700" dirty="0"/>
              <a:t>flip-off plastic cap</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a single dose is 0.5 ml</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the vaccine </a:t>
            </a:r>
            <a:r>
              <a:rPr lang="en-GB" sz="1700" b="1" dirty="0"/>
              <a:t>does not </a:t>
            </a:r>
            <a:r>
              <a:rPr lang="en-GB" sz="1700" dirty="0"/>
              <a:t>require dilution</a:t>
            </a:r>
          </a:p>
          <a:p>
            <a:pPr marL="0" indent="0"/>
            <a:endParaRPr lang="en-GB" sz="1700" dirty="0"/>
          </a:p>
          <a:p>
            <a:pPr marL="285750" indent="-285750">
              <a:buFont typeface="Arial" panose="020B0604020202020204" pitchFamily="34" charset="0"/>
              <a:buChar char="•"/>
            </a:pPr>
            <a:r>
              <a:rPr lang="en-GB" sz="1700" dirty="0"/>
              <a:t>if the dose-sparing needles and syringes are used, it should be possible to obtain at least </a:t>
            </a:r>
            <a:r>
              <a:rPr lang="en-GB" sz="1700" dirty="0">
                <a:solidFill>
                  <a:schemeClr val="accent6"/>
                </a:solidFill>
              </a:rPr>
              <a:t>5 full 0.5ml doses from the vial </a:t>
            </a:r>
          </a:p>
          <a:p>
            <a:pPr marL="0" indent="0"/>
            <a:endParaRPr lang="en-GB" sz="1700" dirty="0"/>
          </a:p>
          <a:p>
            <a:pPr marL="285750" indent="-285750">
              <a:buFont typeface="Arial" panose="020B0604020202020204" pitchFamily="34" charset="0"/>
              <a:buChar char="•"/>
            </a:pPr>
            <a:r>
              <a:rPr lang="en-GB" sz="1700" dirty="0"/>
              <a:t>for individuals who have previously been vaccinated, </a:t>
            </a:r>
            <a:r>
              <a:rPr lang="en-GB" sz="1700" dirty="0" err="1"/>
              <a:t>Spikevax</a:t>
            </a:r>
            <a:r>
              <a:rPr lang="en-GB" sz="1700" dirty="0"/>
              <a:t> </a:t>
            </a:r>
            <a:r>
              <a:rPr lang="en-GB" sz="1800" dirty="0">
                <a:solidFill>
                  <a:srgbClr val="FF0000"/>
                </a:solidFill>
              </a:rPr>
              <a:t>JN.1 </a:t>
            </a:r>
            <a:r>
              <a:rPr lang="en-GB" sz="1700" dirty="0"/>
              <a:t>0.1mg/ml dispersion should be administered at least 3 months after the most recent dose of a COVID-19 vaccine</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2000" dirty="0"/>
          </a:p>
          <a:p>
            <a:endParaRPr lang="en-GB" dirty="0"/>
          </a:p>
        </p:txBody>
      </p:sp>
    </p:spTree>
    <p:extLst>
      <p:ext uri="{BB962C8B-B14F-4D97-AF65-F5344CB8AC3E}">
        <p14:creationId xmlns:p14="http://schemas.microsoft.com/office/powerpoint/2010/main" val="2299215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864096"/>
          </a:xfrm>
        </p:spPr>
        <p:txBody>
          <a:bodyPr/>
          <a:lstStyle/>
          <a:p>
            <a:r>
              <a:rPr lang="en-GB" dirty="0">
                <a:solidFill>
                  <a:schemeClr val="accent1">
                    <a:lumMod val="75000"/>
                  </a:schemeClr>
                </a:solidFill>
              </a:rPr>
              <a:t>Introduction</a:t>
            </a:r>
          </a:p>
        </p:txBody>
      </p:sp>
      <p:sp>
        <p:nvSpPr>
          <p:cNvPr id="3" name="Content Placeholder 2"/>
          <p:cNvSpPr>
            <a:spLocks noGrp="1"/>
          </p:cNvSpPr>
          <p:nvPr>
            <p:ph idx="1"/>
          </p:nvPr>
        </p:nvSpPr>
        <p:spPr>
          <a:xfrm>
            <a:off x="685800" y="980728"/>
            <a:ext cx="8077200" cy="4824536"/>
          </a:xfrm>
        </p:spPr>
        <p:txBody>
          <a:bodyPr/>
          <a:lstStyle/>
          <a:p>
            <a:pPr marL="171450" lvl="0" indent="-171450">
              <a:spcAft>
                <a:spcPts val="600"/>
              </a:spcAft>
              <a:buFont typeface="Arial" panose="020B0604020202020204" pitchFamily="34" charset="0"/>
              <a:buChar char="•"/>
            </a:pPr>
            <a:r>
              <a:rPr lang="en-GB" sz="1600" dirty="0"/>
              <a:t>a virus emerged in Wuhan, China during December 2019 </a:t>
            </a:r>
          </a:p>
          <a:p>
            <a:pPr marL="171450" lvl="0" indent="-171450">
              <a:spcAft>
                <a:spcPts val="600"/>
              </a:spcAft>
              <a:buFont typeface="Arial" panose="020B0604020202020204" pitchFamily="34" charset="0"/>
              <a:buChar char="•"/>
            </a:pPr>
            <a:r>
              <a:rPr lang="en-GB" sz="1600" dirty="0"/>
              <a:t>this virus, which causes respiratory disease, was identified as being part of the Coronavirus family and it rapidly spread to many other countries around the world</a:t>
            </a:r>
          </a:p>
          <a:p>
            <a:pPr marL="171450" indent="-171450">
              <a:spcAft>
                <a:spcPts val="600"/>
              </a:spcAft>
              <a:buFont typeface="Arial" panose="020B0604020202020204" pitchFamily="34" charset="0"/>
              <a:buChar char="•"/>
            </a:pPr>
            <a:r>
              <a:rPr lang="en-GB" sz="1600" dirty="0"/>
              <a:t>the clinical picture varies widely. A significant proportion of individuals are likely to have mild symptoms and may be asymptomatic</a:t>
            </a:r>
          </a:p>
          <a:p>
            <a:pPr marL="171450" indent="-171450">
              <a:buFont typeface="Arial" panose="020B0604020202020204" pitchFamily="34" charset="0"/>
              <a:buChar char="•"/>
            </a:pPr>
            <a:r>
              <a:rPr lang="en-GB" sz="1600" dirty="0"/>
              <a:t>common symptoms of COVID-19 include a high temperature, a continuous dry cough, loss or change to sense of smell and taste, muscle aches, sore throat, headache, diarrhoea and vomiting, loss of appetite, unexplained tiredness and a stuffy or runny nose</a:t>
            </a:r>
          </a:p>
          <a:p>
            <a:pPr marL="171450" lvl="0" indent="-171450">
              <a:spcAft>
                <a:spcPts val="600"/>
              </a:spcAft>
              <a:buFont typeface="Arial" panose="020B0604020202020204" pitchFamily="34" charset="0"/>
              <a:buChar char="•"/>
            </a:pPr>
            <a:r>
              <a:rPr lang="en-GB" sz="1600" dirty="0"/>
              <a:t>older people, individuals with underlying medical problems and pregnant women are more likely to develop serious illness or die from COVID-19</a:t>
            </a:r>
          </a:p>
          <a:p>
            <a:pPr marL="171450" lvl="0" indent="-171450">
              <a:spcAft>
                <a:spcPts val="600"/>
              </a:spcAft>
              <a:buFont typeface="Arial" panose="020B0604020202020204" pitchFamily="34" charset="0"/>
              <a:buChar char="•"/>
            </a:pPr>
            <a:r>
              <a:rPr lang="en-GB" sz="1600" dirty="0"/>
              <a:t>measures to contain the virus initially included the introduction of social distancing measures, travel restrictions, closure of public spaces and the wearing of face coverings </a:t>
            </a:r>
          </a:p>
          <a:p>
            <a:pPr marL="171450" lvl="0" indent="-171450">
              <a:spcAft>
                <a:spcPts val="600"/>
              </a:spcAft>
              <a:buFont typeface="Arial" panose="020B0604020202020204" pitchFamily="34" charset="0"/>
              <a:buChar char="•"/>
            </a:pPr>
            <a:r>
              <a:rPr lang="en-GB" sz="1600" dirty="0"/>
              <a:t>despite these measures, the number of positive cases and deaths continued to increase on a daily basis</a:t>
            </a:r>
          </a:p>
          <a:p>
            <a:pPr marL="0" lvl="0" indent="0">
              <a:lnSpc>
                <a:spcPct val="114000"/>
              </a:lnSpc>
              <a:spcBef>
                <a:spcPts val="0"/>
              </a:spcBef>
              <a:buClrTx/>
              <a:buSzTx/>
            </a:pPr>
            <a:endParaRPr lang="en-GB" dirty="0"/>
          </a:p>
          <a:p>
            <a:pPr lvl="0"/>
            <a:endParaRPr lang="en-GB" dirty="0">
              <a:solidFill>
                <a:srgbClr val="000000"/>
              </a:solidFill>
            </a:endParaRPr>
          </a:p>
          <a:p>
            <a:endParaRPr lang="en-GB" dirty="0"/>
          </a:p>
        </p:txBody>
      </p:sp>
    </p:spTree>
    <p:extLst>
      <p:ext uri="{BB962C8B-B14F-4D97-AF65-F5344CB8AC3E}">
        <p14:creationId xmlns:p14="http://schemas.microsoft.com/office/powerpoint/2010/main" val="1144096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3448" cy="792088"/>
          </a:xfrm>
        </p:spPr>
        <p:txBody>
          <a:bodyPr/>
          <a:lstStyle/>
          <a:p>
            <a:r>
              <a:rPr lang="en-GB" sz="2400" dirty="0">
                <a:solidFill>
                  <a:schemeClr val="accent1">
                    <a:lumMod val="75000"/>
                  </a:schemeClr>
                </a:solidFill>
              </a:rPr>
              <a:t>COVID-19 </a:t>
            </a:r>
            <a:r>
              <a:rPr lang="en-GB" sz="2400" dirty="0" err="1">
                <a:solidFill>
                  <a:schemeClr val="accent1">
                    <a:lumMod val="75000"/>
                  </a:schemeClr>
                </a:solidFill>
              </a:rPr>
              <a:t>Spikevax</a:t>
            </a:r>
            <a:r>
              <a:rPr lang="en-GB" sz="2400" dirty="0">
                <a:solidFill>
                  <a:schemeClr val="accent1">
                    <a:lumMod val="75000"/>
                  </a:schemeClr>
                </a:solidFill>
              </a:rPr>
              <a:t> </a:t>
            </a:r>
            <a:r>
              <a:rPr lang="en-GB" sz="2400" dirty="0">
                <a:solidFill>
                  <a:srgbClr val="FF0000"/>
                </a:solidFill>
              </a:rPr>
              <a:t>JN.1 </a:t>
            </a:r>
            <a:r>
              <a:rPr lang="en-GB" sz="2400" dirty="0">
                <a:solidFill>
                  <a:schemeClr val="accent1">
                    <a:lumMod val="75000"/>
                  </a:schemeClr>
                </a:solidFill>
              </a:rPr>
              <a:t>vaccine storage and use </a:t>
            </a:r>
          </a:p>
        </p:txBody>
      </p:sp>
      <p:sp>
        <p:nvSpPr>
          <p:cNvPr id="3" name="Content Placeholder 2"/>
          <p:cNvSpPr>
            <a:spLocks noGrp="1"/>
          </p:cNvSpPr>
          <p:nvPr>
            <p:ph idx="1"/>
          </p:nvPr>
        </p:nvSpPr>
        <p:spPr>
          <a:xfrm>
            <a:off x="685800" y="931025"/>
            <a:ext cx="7918648" cy="4946247"/>
          </a:xfrm>
        </p:spPr>
        <p:txBody>
          <a:bodyPr/>
          <a:lstStyle/>
          <a:p>
            <a:pPr marL="0" indent="0"/>
            <a:r>
              <a:rPr lang="en-GB" sz="1800" dirty="0"/>
              <a:t>The COVID-19 </a:t>
            </a:r>
            <a:r>
              <a:rPr lang="en-GB" sz="1800" dirty="0" err="1"/>
              <a:t>Spikevax</a:t>
            </a:r>
            <a:r>
              <a:rPr lang="en-GB" sz="1800" dirty="0"/>
              <a:t> </a:t>
            </a:r>
            <a:r>
              <a:rPr lang="en-GB" sz="1800" dirty="0">
                <a:solidFill>
                  <a:srgbClr val="FF0000"/>
                </a:solidFill>
              </a:rPr>
              <a:t>JN.1 </a:t>
            </a:r>
            <a:r>
              <a:rPr lang="en-GB" sz="1800" dirty="0"/>
              <a:t>0.1mg/ml (</a:t>
            </a:r>
            <a:r>
              <a:rPr lang="en-GB" sz="1800" dirty="0" err="1"/>
              <a:t>Moderna</a:t>
            </a:r>
            <a:r>
              <a:rPr lang="en-GB" sz="1800" dirty="0"/>
              <a:t>) vaccine will be stored frozen in facilities </a:t>
            </a:r>
            <a:r>
              <a:rPr lang="en-GB" sz="1800" b="1" dirty="0"/>
              <a:t>with appropriate freezers to store the vaccine vials</a:t>
            </a:r>
            <a:r>
              <a:rPr lang="en-GB" sz="1800" dirty="0"/>
              <a:t> </a:t>
            </a:r>
            <a:r>
              <a:rPr lang="en-GB" sz="1800" b="1" dirty="0"/>
              <a:t>between -50ºC to -15ºC until ready for use</a:t>
            </a:r>
          </a:p>
          <a:p>
            <a:pPr marL="285750" lvl="0" indent="-285750">
              <a:buFont typeface="Arial" panose="020B0604020202020204" pitchFamily="34" charset="0"/>
              <a:buChar char="•"/>
            </a:pPr>
            <a:r>
              <a:rPr lang="en-GB" sz="1800" dirty="0"/>
              <a:t>shelf-life is 9 months at -50ºC to -15ºC</a:t>
            </a:r>
          </a:p>
          <a:p>
            <a:pPr marL="285750" lvl="0" indent="-285750">
              <a:buFont typeface="Arial" panose="020B0604020202020204" pitchFamily="34" charset="0"/>
              <a:buChar char="•"/>
            </a:pPr>
            <a:r>
              <a:rPr lang="en-GB" sz="1800" dirty="0"/>
              <a:t>the vaccine may then be delivered to where it is going to be administered thawed but refrigerated between +2ºC and +8ºC</a:t>
            </a:r>
          </a:p>
          <a:p>
            <a:pPr marL="285750" lvl="0" indent="-285750">
              <a:buFont typeface="Arial" panose="020B0604020202020204" pitchFamily="34" charset="0"/>
              <a:buChar char="•"/>
            </a:pPr>
            <a:r>
              <a:rPr lang="en-GB" sz="1800" b="1" dirty="0"/>
              <a:t>thawed vaccine must be transferred immediately to a vaccine fridge on arrival and stored in a carefully monitored temperature range of +2ºC and +8ºC</a:t>
            </a:r>
          </a:p>
          <a:p>
            <a:pPr marL="285750" lvl="0" indent="-285750">
              <a:buFont typeface="Arial" panose="020B0604020202020204" pitchFamily="34" charset="0"/>
              <a:buChar char="•"/>
            </a:pPr>
            <a:r>
              <a:rPr lang="en-GB" sz="1800" u="sng" dirty="0"/>
              <a:t>once thawed, the unopened vaccine may be stored refrigerated at +2ºC to +8ºC, protected from light, for up 30 days</a:t>
            </a:r>
          </a:p>
          <a:p>
            <a:pPr marL="285750" indent="-285750">
              <a:buFont typeface="Arial" panose="020B0604020202020204" pitchFamily="34" charset="0"/>
              <a:buChar char="•"/>
            </a:pPr>
            <a:r>
              <a:rPr lang="en-GB" sz="1800" dirty="0"/>
              <a:t>the expiry date on the outer carton should have been updated to reflect the refrigerated expiry date and the original expiry date should have been crossed out</a:t>
            </a:r>
          </a:p>
          <a:p>
            <a:pPr marL="285750" indent="-285750">
              <a:buFont typeface="Arial" panose="020B0604020202020204" pitchFamily="34" charset="0"/>
              <a:buChar char="•"/>
            </a:pPr>
            <a:r>
              <a:rPr lang="en-GB" sz="1800" kern="1200" dirty="0"/>
              <a:t>prior to use, the unopened vials can be stored for up to 24 hours at temperatures between 8°C and 25°C</a:t>
            </a:r>
            <a:endParaRPr lang="en-GB" sz="1800" dirty="0"/>
          </a:p>
          <a:p>
            <a:pPr marL="28575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19089228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BC6BA2-EDEB-42F8-AE6F-D23A60FF5BD9}"/>
              </a:ext>
            </a:extLst>
          </p:cNvPr>
          <p:cNvPicPr>
            <a:picLocks noChangeAspect="1"/>
          </p:cNvPicPr>
          <p:nvPr/>
        </p:nvPicPr>
        <p:blipFill>
          <a:blip r:embed="rId3"/>
          <a:stretch>
            <a:fillRect/>
          </a:stretch>
        </p:blipFill>
        <p:spPr>
          <a:xfrm>
            <a:off x="342355" y="476672"/>
            <a:ext cx="8406109" cy="5184576"/>
          </a:xfrm>
          <a:prstGeom prst="rect">
            <a:avLst/>
          </a:prstGeom>
        </p:spPr>
      </p:pic>
    </p:spTree>
    <p:extLst>
      <p:ext uri="{BB962C8B-B14F-4D97-AF65-F5344CB8AC3E}">
        <p14:creationId xmlns:p14="http://schemas.microsoft.com/office/powerpoint/2010/main" val="11221490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3448" cy="792088"/>
          </a:xfrm>
        </p:spPr>
        <p:txBody>
          <a:bodyPr/>
          <a:lstStyle/>
          <a:p>
            <a:r>
              <a:rPr lang="en-GB" sz="2400" dirty="0">
                <a:solidFill>
                  <a:schemeClr val="accent1">
                    <a:lumMod val="75000"/>
                  </a:schemeClr>
                </a:solidFill>
              </a:rPr>
              <a:t>COVID-19 </a:t>
            </a:r>
            <a:r>
              <a:rPr lang="en-GB" sz="2400" dirty="0" err="1">
                <a:solidFill>
                  <a:schemeClr val="accent1">
                    <a:lumMod val="75000"/>
                  </a:schemeClr>
                </a:solidFill>
              </a:rPr>
              <a:t>Spikevax</a:t>
            </a:r>
            <a:r>
              <a:rPr lang="en-GB" sz="2400" dirty="0">
                <a:solidFill>
                  <a:schemeClr val="accent1">
                    <a:lumMod val="75000"/>
                  </a:schemeClr>
                </a:solidFill>
              </a:rPr>
              <a:t> </a:t>
            </a:r>
            <a:r>
              <a:rPr lang="en-GB" sz="2400" dirty="0">
                <a:solidFill>
                  <a:srgbClr val="FF0000"/>
                </a:solidFill>
              </a:rPr>
              <a:t>JN.1 </a:t>
            </a:r>
            <a:r>
              <a:rPr lang="en-GB" sz="2400" dirty="0">
                <a:solidFill>
                  <a:schemeClr val="accent1">
                    <a:lumMod val="75000"/>
                  </a:schemeClr>
                </a:solidFill>
              </a:rPr>
              <a:t>vaccine preparation (1)</a:t>
            </a:r>
          </a:p>
        </p:txBody>
      </p:sp>
      <p:sp>
        <p:nvSpPr>
          <p:cNvPr id="3" name="Content Placeholder 2"/>
          <p:cNvSpPr>
            <a:spLocks noGrp="1"/>
          </p:cNvSpPr>
          <p:nvPr>
            <p:ph idx="1"/>
          </p:nvPr>
        </p:nvSpPr>
        <p:spPr>
          <a:xfrm>
            <a:off x="685800" y="980728"/>
            <a:ext cx="8077200" cy="4896544"/>
          </a:xfrm>
        </p:spPr>
        <p:txBody>
          <a:bodyPr/>
          <a:lstStyle/>
          <a:p>
            <a:pPr marL="285750" indent="-285750">
              <a:buFont typeface="Arial" panose="020B0604020202020204" pitchFamily="34" charset="0"/>
              <a:buChar char="•"/>
            </a:pPr>
            <a:r>
              <a:rPr lang="en-GB" sz="1500" dirty="0"/>
              <a:t>COVID-19 </a:t>
            </a:r>
            <a:r>
              <a:rPr lang="en-GB" sz="1500" dirty="0" err="1"/>
              <a:t>Spikevax</a:t>
            </a:r>
            <a:r>
              <a:rPr lang="en-GB" sz="1500" dirty="0"/>
              <a:t> </a:t>
            </a:r>
            <a:r>
              <a:rPr lang="en-GB" sz="1600" dirty="0">
                <a:solidFill>
                  <a:srgbClr val="FF0000"/>
                </a:solidFill>
              </a:rPr>
              <a:t>JN.1 </a:t>
            </a:r>
            <a:r>
              <a:rPr lang="en-GB" sz="1500" dirty="0"/>
              <a:t>0.1mg/ml (</a:t>
            </a:r>
            <a:r>
              <a:rPr lang="en-GB" sz="1500" dirty="0" err="1"/>
              <a:t>Moderna</a:t>
            </a:r>
            <a:r>
              <a:rPr lang="en-GB" sz="1500" dirty="0"/>
              <a:t>) vaccine </a:t>
            </a:r>
            <a:r>
              <a:rPr lang="en-GB" sz="1500" b="1" dirty="0"/>
              <a:t>does not require dilution</a:t>
            </a:r>
          </a:p>
          <a:p>
            <a:pPr marL="0" indent="0"/>
            <a:endParaRPr lang="en-GB" sz="1500" dirty="0"/>
          </a:p>
          <a:p>
            <a:pPr marL="285750" indent="-285750">
              <a:buFont typeface="Arial" panose="020B0604020202020204" pitchFamily="34" charset="0"/>
              <a:buChar char="•"/>
            </a:pPr>
            <a:r>
              <a:rPr lang="en-GB" sz="1500" dirty="0"/>
              <a:t>before drawing up a dose of vaccine from the multidose vial, clean hands with alcohol-based gel or soap and water </a:t>
            </a:r>
          </a:p>
          <a:p>
            <a:pPr marL="0" indent="0"/>
            <a:endParaRPr lang="en-GB" sz="1500" dirty="0"/>
          </a:p>
          <a:p>
            <a:pPr marL="285750" indent="-285750">
              <a:buFont typeface="Arial" panose="020B0604020202020204" pitchFamily="34" charset="0"/>
              <a:buChar char="•"/>
            </a:pPr>
            <a:r>
              <a:rPr lang="en-GB" sz="1500" dirty="0">
                <a:solidFill>
                  <a:schemeClr val="accent6"/>
                </a:solidFill>
              </a:rPr>
              <a:t>each multidose vial should be clearly labelled with the date and time of expiry (which will be 6 hours from when it was first punctured)</a:t>
            </a:r>
          </a:p>
          <a:p>
            <a:pPr marL="0" indent="0"/>
            <a:endParaRPr lang="en-GB" sz="1500" dirty="0"/>
          </a:p>
          <a:p>
            <a:pPr marL="285750" indent="-285750">
              <a:buFont typeface="Arial" panose="020B0604020202020204" pitchFamily="34" charset="0"/>
              <a:buChar char="•"/>
            </a:pPr>
            <a:r>
              <a:rPr lang="en-GB" sz="1500" dirty="0"/>
              <a:t>do not use the vaccine if the time of first puncture was more than </a:t>
            </a:r>
            <a:r>
              <a:rPr lang="en-GB" sz="1500" dirty="0">
                <a:solidFill>
                  <a:schemeClr val="accent6"/>
                </a:solidFill>
              </a:rPr>
              <a:t>6 hours previously </a:t>
            </a:r>
          </a:p>
          <a:p>
            <a:pPr marL="0" indent="0"/>
            <a:endParaRPr lang="en-GB" sz="1500" dirty="0">
              <a:solidFill>
                <a:schemeClr val="accent6"/>
              </a:solidFill>
            </a:endParaRPr>
          </a:p>
          <a:p>
            <a:pPr marL="285750" indent="-285750">
              <a:buFont typeface="Arial" panose="020B0604020202020204" pitchFamily="34" charset="0"/>
              <a:buChar char="•"/>
            </a:pPr>
            <a:r>
              <a:rPr lang="en-GB" sz="1500" dirty="0"/>
              <a:t>check the appearance of the vaccine.</a:t>
            </a:r>
            <a:r>
              <a:rPr lang="en-GB" sz="1500" dirty="0">
                <a:solidFill>
                  <a:schemeClr val="accent6"/>
                </a:solidFill>
              </a:rPr>
              <a:t> It should be white to off-white and may contain white or translucent product-related particulates. Discard the vaccine if particulates or discolouration are present</a:t>
            </a:r>
          </a:p>
          <a:p>
            <a:endParaRPr lang="en-GB" sz="1500" dirty="0"/>
          </a:p>
          <a:p>
            <a:pPr marL="285750" indent="-285750">
              <a:buFont typeface="Arial" panose="020B0604020202020204" pitchFamily="34" charset="0"/>
              <a:buChar char="•"/>
            </a:pPr>
            <a:r>
              <a:rPr lang="en-GB" sz="1500" dirty="0"/>
              <a:t>swirl the vial gently prior to use and before each withdrawal. </a:t>
            </a:r>
            <a:r>
              <a:rPr lang="en-GB" sz="1500" b="1" dirty="0"/>
              <a:t>Do not shake the vaccine vial</a:t>
            </a:r>
          </a:p>
          <a:p>
            <a:pPr marL="0" indent="0"/>
            <a:endParaRPr lang="en-GB" sz="1500" dirty="0"/>
          </a:p>
          <a:p>
            <a:pPr marL="285750" indent="-285750">
              <a:buFont typeface="Arial" panose="020B0604020202020204" pitchFamily="34" charset="0"/>
              <a:buChar char="•"/>
            </a:pPr>
            <a:r>
              <a:rPr lang="en-GB" sz="1500" dirty="0"/>
              <a:t>the vial bung should be wiped with an alcohol swab and allowed to air-dry fully</a:t>
            </a:r>
          </a:p>
          <a:p>
            <a:endParaRPr lang="en-GB" dirty="0"/>
          </a:p>
        </p:txBody>
      </p:sp>
    </p:spTree>
    <p:extLst>
      <p:ext uri="{BB962C8B-B14F-4D97-AF65-F5344CB8AC3E}">
        <p14:creationId xmlns:p14="http://schemas.microsoft.com/office/powerpoint/2010/main" val="32525924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1080120"/>
          </a:xfrm>
        </p:spPr>
        <p:txBody>
          <a:bodyPr/>
          <a:lstStyle/>
          <a:p>
            <a:r>
              <a:rPr lang="en-GB" sz="2800" dirty="0">
                <a:solidFill>
                  <a:schemeClr val="accent1">
                    <a:lumMod val="75000"/>
                  </a:schemeClr>
                </a:solidFill>
              </a:rPr>
              <a:t>COVID-19 </a:t>
            </a:r>
            <a:r>
              <a:rPr lang="en-GB" sz="2800" dirty="0" err="1">
                <a:solidFill>
                  <a:schemeClr val="accent1">
                    <a:lumMod val="75000"/>
                  </a:schemeClr>
                </a:solidFill>
              </a:rPr>
              <a:t>Spikevax</a:t>
            </a:r>
            <a:r>
              <a:rPr lang="en-GB" sz="2800" dirty="0">
                <a:solidFill>
                  <a:schemeClr val="accent1">
                    <a:lumMod val="75000"/>
                  </a:schemeClr>
                </a:solidFill>
              </a:rPr>
              <a:t> </a:t>
            </a:r>
            <a:r>
              <a:rPr lang="en-GB" sz="2800" dirty="0">
                <a:solidFill>
                  <a:srgbClr val="FF0000"/>
                </a:solidFill>
              </a:rPr>
              <a:t>JN.1 </a:t>
            </a:r>
            <a:r>
              <a:rPr lang="en-GB" sz="2800" dirty="0">
                <a:solidFill>
                  <a:schemeClr val="accent1">
                    <a:lumMod val="75000"/>
                  </a:schemeClr>
                </a:solidFill>
              </a:rPr>
              <a:t>vaccine preparation (2)</a:t>
            </a:r>
          </a:p>
        </p:txBody>
      </p:sp>
      <p:sp>
        <p:nvSpPr>
          <p:cNvPr id="3" name="Content Placeholder 2"/>
          <p:cNvSpPr>
            <a:spLocks noGrp="1"/>
          </p:cNvSpPr>
          <p:nvPr>
            <p:ph idx="1"/>
          </p:nvPr>
        </p:nvSpPr>
        <p:spPr>
          <a:xfrm>
            <a:off x="685800" y="1340768"/>
            <a:ext cx="8077200" cy="4320480"/>
          </a:xfrm>
        </p:spPr>
        <p:txBody>
          <a:bodyPr/>
          <a:lstStyle/>
          <a:p>
            <a:pPr marL="285750" indent="-285750">
              <a:buFont typeface="Arial" panose="020B0604020202020204" pitchFamily="34" charset="0"/>
              <a:buChar char="•"/>
            </a:pPr>
            <a:r>
              <a:rPr lang="en-GB" sz="1800" dirty="0"/>
              <a:t>a 1 ml dose-sparing syringe with a 23g, 25mm fixed-needle should be used to draw up and administer the vaccine</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separate 38mm length needles and syringes should be used for morbidly obese patients to ensure the vaccine can be injected into the muscle</a:t>
            </a:r>
          </a:p>
          <a:p>
            <a:pPr marL="0" indent="0"/>
            <a:endParaRPr lang="en-GB" sz="1800" dirty="0"/>
          </a:p>
          <a:p>
            <a:pPr marL="285750" indent="-285750">
              <a:buFont typeface="Arial" panose="020B0604020202020204" pitchFamily="34" charset="0"/>
              <a:buChar char="•"/>
            </a:pPr>
            <a:r>
              <a:rPr lang="en-GB" sz="1800" dirty="0"/>
              <a:t>withdraw a dose of </a:t>
            </a:r>
            <a:r>
              <a:rPr lang="en-GB" sz="1800" dirty="0">
                <a:solidFill>
                  <a:schemeClr val="accent6"/>
                </a:solidFill>
              </a:rPr>
              <a:t>0.5 ml for each vaccination</a:t>
            </a:r>
            <a:r>
              <a:rPr lang="en-GB" sz="1800" dirty="0"/>
              <a:t>. </a:t>
            </a:r>
            <a:r>
              <a:rPr lang="en-GB" sz="1800" b="1" dirty="0"/>
              <a:t>Take particular care to ensure the correct dose is drawn up as a partial dose may not provide protection</a:t>
            </a:r>
          </a:p>
          <a:p>
            <a:pPr marL="0" indent="0"/>
            <a:endParaRPr lang="en-GB" sz="1800" b="1" dirty="0"/>
          </a:p>
          <a:p>
            <a:pPr marL="285750" indent="-285750">
              <a:buFont typeface="Arial" panose="020B0604020202020204" pitchFamily="34" charset="0"/>
              <a:buChar char="•"/>
            </a:pPr>
            <a:r>
              <a:rPr lang="en-GB" sz="1800" dirty="0"/>
              <a:t>any air bubbles should be removed before removing the needle from the vial in order to avoid losing any of the vaccine dose </a:t>
            </a:r>
          </a:p>
          <a:p>
            <a:endParaRPr lang="en-GB" dirty="0"/>
          </a:p>
        </p:txBody>
      </p:sp>
    </p:spTree>
    <p:extLst>
      <p:ext uri="{BB962C8B-B14F-4D97-AF65-F5344CB8AC3E}">
        <p14:creationId xmlns:p14="http://schemas.microsoft.com/office/powerpoint/2010/main" val="39402204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805" y="973390"/>
            <a:ext cx="7935416" cy="3486489"/>
          </a:xfrm>
        </p:spPr>
        <p:txBody>
          <a:bodyPr/>
          <a:lstStyle/>
          <a:p>
            <a:r>
              <a:rPr lang="en-GB" sz="2800" dirty="0">
                <a:solidFill>
                  <a:schemeClr val="accent1">
                    <a:lumMod val="75000"/>
                  </a:schemeClr>
                </a:solidFill>
              </a:rPr>
              <a:t>COVID-19 vaccine Pfizer </a:t>
            </a:r>
            <a:br>
              <a:rPr lang="en-GB" sz="2800" dirty="0">
                <a:solidFill>
                  <a:schemeClr val="accent1">
                    <a:lumMod val="75000"/>
                  </a:schemeClr>
                </a:solidFill>
              </a:rPr>
            </a:br>
            <a:r>
              <a:rPr lang="en-GB" sz="2800" dirty="0" err="1">
                <a:solidFill>
                  <a:schemeClr val="accent1">
                    <a:lumMod val="75000"/>
                  </a:schemeClr>
                </a:solidFill>
              </a:rPr>
              <a:t>BioNTech</a:t>
            </a:r>
            <a:r>
              <a:rPr lang="en-GB" sz="2800" dirty="0">
                <a:solidFill>
                  <a:schemeClr val="accent1">
                    <a:lumMod val="75000"/>
                  </a:schemeClr>
                </a:solidFill>
              </a:rPr>
              <a:t> Comirnaty </a:t>
            </a:r>
            <a:br>
              <a:rPr lang="en-GB" sz="2800" dirty="0">
                <a:solidFill>
                  <a:schemeClr val="accent1">
                    <a:lumMod val="75000"/>
                  </a:schemeClr>
                </a:solidFill>
              </a:rPr>
            </a:br>
            <a:r>
              <a:rPr lang="en-GB" sz="2800" dirty="0">
                <a:solidFill>
                  <a:srgbClr val="FF0000"/>
                </a:solidFill>
              </a:rPr>
              <a:t>JN.1</a:t>
            </a:r>
            <a:r>
              <a:rPr lang="en-GB" sz="2800" dirty="0">
                <a:solidFill>
                  <a:schemeClr val="accent1">
                    <a:lumMod val="75000"/>
                  </a:schemeClr>
                </a:solidFill>
              </a:rPr>
              <a:t> 30mcg/dose </a:t>
            </a:r>
            <a:br>
              <a:rPr lang="en-GB" sz="2800" dirty="0">
                <a:solidFill>
                  <a:schemeClr val="accent1">
                    <a:lumMod val="75000"/>
                  </a:schemeClr>
                </a:solidFill>
              </a:rPr>
            </a:br>
            <a:r>
              <a:rPr lang="en-GB" sz="2800" b="0" u="sng" dirty="0">
                <a:solidFill>
                  <a:schemeClr val="accent1">
                    <a:lumMod val="75000"/>
                  </a:schemeClr>
                </a:solidFill>
              </a:rPr>
              <a:t>(12 to 17 year olds) and Over 18 in some settings</a:t>
            </a:r>
          </a:p>
        </p:txBody>
      </p:sp>
      <p:pic>
        <p:nvPicPr>
          <p:cNvPr id="4" name="Picture 3">
            <a:extLst>
              <a:ext uri="{FF2B5EF4-FFF2-40B4-BE49-F238E27FC236}">
                <a16:creationId xmlns:a16="http://schemas.microsoft.com/office/drawing/2014/main" id="{64A886E4-E729-4B4D-888D-B9BB45DA601E}"/>
              </a:ext>
            </a:extLst>
          </p:cNvPr>
          <p:cNvPicPr>
            <a:picLocks noChangeAspect="1"/>
          </p:cNvPicPr>
          <p:nvPr/>
        </p:nvPicPr>
        <p:blipFill>
          <a:blip r:embed="rId3"/>
          <a:stretch>
            <a:fillRect/>
          </a:stretch>
        </p:blipFill>
        <p:spPr>
          <a:xfrm>
            <a:off x="5940152" y="3645024"/>
            <a:ext cx="2818953" cy="2478377"/>
          </a:xfrm>
          <a:prstGeom prst="rect">
            <a:avLst/>
          </a:prstGeom>
        </p:spPr>
      </p:pic>
    </p:spTree>
    <p:extLst>
      <p:ext uri="{BB962C8B-B14F-4D97-AF65-F5344CB8AC3E}">
        <p14:creationId xmlns:p14="http://schemas.microsoft.com/office/powerpoint/2010/main" val="23939547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352928" cy="1008112"/>
          </a:xfrm>
        </p:spPr>
        <p:txBody>
          <a:bodyPr/>
          <a:lstStyle/>
          <a:p>
            <a:r>
              <a:rPr lang="en-GB" sz="2400" dirty="0">
                <a:solidFill>
                  <a:schemeClr val="accent1">
                    <a:lumMod val="75000"/>
                  </a:schemeClr>
                </a:solidFill>
              </a:rPr>
              <a:t>Comirnaty </a:t>
            </a:r>
            <a:r>
              <a:rPr lang="en-GB" sz="2400" dirty="0">
                <a:solidFill>
                  <a:srgbClr val="FF0000"/>
                </a:solidFill>
              </a:rPr>
              <a:t>JN.1 </a:t>
            </a:r>
            <a:r>
              <a:rPr lang="en-GB" sz="2400" dirty="0">
                <a:solidFill>
                  <a:schemeClr val="accent1">
                    <a:lumMod val="75000"/>
                  </a:schemeClr>
                </a:solidFill>
              </a:rPr>
              <a:t>30mcg/dose vaccine </a:t>
            </a:r>
            <a:br>
              <a:rPr lang="en-GB" sz="2400" dirty="0">
                <a:solidFill>
                  <a:schemeClr val="accent1">
                    <a:lumMod val="75000"/>
                  </a:schemeClr>
                </a:solidFill>
              </a:rPr>
            </a:br>
            <a:r>
              <a:rPr lang="en-GB" sz="2400" dirty="0">
                <a:solidFill>
                  <a:schemeClr val="accent1">
                    <a:lumMod val="75000"/>
                  </a:schemeClr>
                </a:solidFill>
              </a:rPr>
              <a:t>ingredients / excipients</a:t>
            </a:r>
          </a:p>
        </p:txBody>
      </p:sp>
      <p:sp>
        <p:nvSpPr>
          <p:cNvPr id="3" name="Content Placeholder 2"/>
          <p:cNvSpPr>
            <a:spLocks noGrp="1"/>
          </p:cNvSpPr>
          <p:nvPr>
            <p:ph idx="1"/>
          </p:nvPr>
        </p:nvSpPr>
        <p:spPr>
          <a:xfrm>
            <a:off x="395536" y="1196752"/>
            <a:ext cx="8496944" cy="4680520"/>
          </a:xfrm>
        </p:spPr>
        <p:txBody>
          <a:bodyPr/>
          <a:lstStyle/>
          <a:p>
            <a:pPr marL="4763" lvl="0" indent="-4763">
              <a:lnSpc>
                <a:spcPct val="114000"/>
              </a:lnSpc>
              <a:spcBef>
                <a:spcPts val="0"/>
              </a:spcBef>
              <a:buClrTx/>
              <a:buSzTx/>
            </a:pPr>
            <a:r>
              <a:rPr lang="en-GB" sz="1700" kern="1200" dirty="0">
                <a:latin typeface="Arial" pitchFamily="34" charset="0"/>
                <a:ea typeface="ヒラギノ角ゴ Pro W3" pitchFamily="84" charset="-128"/>
              </a:rPr>
              <a:t>In addition to the highly purified messenger RNA (Bretovameran</a:t>
            </a:r>
            <a:r>
              <a:rPr lang="en-GB" sz="1700" dirty="0"/>
              <a:t>*</a:t>
            </a:r>
            <a:r>
              <a:rPr lang="en-GB" sz="1700" kern="1200" dirty="0">
                <a:latin typeface="Arial" pitchFamily="34" charset="0"/>
                <a:ea typeface="ヒラギノ角ゴ Pro W3" pitchFamily="84" charset="-128"/>
              </a:rPr>
              <a:t>), the vaccine also contains:</a:t>
            </a:r>
          </a:p>
          <a:p>
            <a:pPr marL="4763" lvl="0" indent="-4763">
              <a:lnSpc>
                <a:spcPct val="114000"/>
              </a:lnSpc>
              <a:spcBef>
                <a:spcPts val="0"/>
              </a:spcBef>
              <a:buClrTx/>
              <a:buSzTx/>
            </a:pPr>
            <a:r>
              <a:rPr lang="en-GB" sz="1700" kern="1200" dirty="0">
                <a:latin typeface="Arial" pitchFamily="34" charset="0"/>
                <a:ea typeface="ヒラギノ角ゴ Pro W3" pitchFamily="84" charset="-128"/>
              </a:rPr>
              <a:t>ALC-0315 = (4-hydroxybutyl) </a:t>
            </a:r>
            <a:r>
              <a:rPr lang="en-GB" sz="1700" kern="1200" dirty="0" err="1">
                <a:latin typeface="Arial" pitchFamily="34" charset="0"/>
                <a:ea typeface="ヒラギノ角ゴ Pro W3" pitchFamily="84" charset="-128"/>
              </a:rPr>
              <a:t>azanediyl</a:t>
            </a:r>
            <a:r>
              <a:rPr lang="en-GB" sz="1700" kern="1200" dirty="0">
                <a:latin typeface="Arial" pitchFamily="34" charset="0"/>
                <a:ea typeface="ヒラギノ角ゴ Pro W3" pitchFamily="84" charset="-128"/>
              </a:rPr>
              <a:t>)</a:t>
            </a:r>
            <a:r>
              <a:rPr lang="en-GB" sz="1700" kern="1200" dirty="0" err="1">
                <a:latin typeface="Arial" pitchFamily="34" charset="0"/>
                <a:ea typeface="ヒラギノ角ゴ Pro W3" pitchFamily="84" charset="-128"/>
              </a:rPr>
              <a:t>bis</a:t>
            </a:r>
            <a:r>
              <a:rPr lang="en-GB" sz="1700" kern="1200" dirty="0">
                <a:latin typeface="Arial" pitchFamily="34" charset="0"/>
                <a:ea typeface="ヒラギノ角ゴ Pro W3" pitchFamily="84" charset="-128"/>
              </a:rPr>
              <a:t> (hexane-6,1-diyl)</a:t>
            </a:r>
            <a:r>
              <a:rPr lang="en-GB" sz="1700" kern="1200" dirty="0" err="1">
                <a:latin typeface="Arial" pitchFamily="34" charset="0"/>
                <a:ea typeface="ヒラギノ角ゴ Pro W3" pitchFamily="84" charset="-128"/>
              </a:rPr>
              <a:t>bis</a:t>
            </a:r>
            <a:r>
              <a:rPr lang="en-GB" sz="1700" kern="1200" dirty="0">
                <a:latin typeface="Arial" pitchFamily="34" charset="0"/>
                <a:ea typeface="ヒラギノ角ゴ Pro W3" pitchFamily="84" charset="-128"/>
              </a:rPr>
              <a:t>(2-hexyldecanoate)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ALC-0159 = 2-[(polyethylene glycol)-2000]-N,N-</a:t>
            </a:r>
            <a:r>
              <a:rPr lang="en-GB" sz="1700" kern="1200" dirty="0" err="1">
                <a:latin typeface="Arial" pitchFamily="34" charset="0"/>
                <a:ea typeface="ヒラギノ角ゴ Pro W3" pitchFamily="84" charset="-128"/>
              </a:rPr>
              <a:t>ditetradecylacetamide</a:t>
            </a:r>
            <a:endParaRPr lang="en-GB" sz="1700" kern="1200" dirty="0">
              <a:latin typeface="Arial" pitchFamily="34" charset="0"/>
              <a:ea typeface="ヒラギノ角ゴ Pro W3" pitchFamily="84" charset="-128"/>
            </a:endParaRPr>
          </a:p>
          <a:p>
            <a:pPr marL="4763" lvl="0" indent="-4763">
              <a:lnSpc>
                <a:spcPct val="114000"/>
              </a:lnSpc>
              <a:spcBef>
                <a:spcPts val="0"/>
              </a:spcBef>
              <a:buClrTx/>
              <a:buSzTx/>
            </a:pPr>
            <a:r>
              <a:rPr lang="en-GB" sz="1700" kern="1200" dirty="0">
                <a:latin typeface="Arial" pitchFamily="34" charset="0"/>
                <a:ea typeface="ヒラギノ角ゴ Pro W3" pitchFamily="84" charset="-128"/>
              </a:rPr>
              <a:t>1,2-Distearoyl-sn-glycero-3-phosphocholine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cholesterol</a:t>
            </a:r>
          </a:p>
          <a:p>
            <a:pPr marL="4763" lvl="0" indent="-4763">
              <a:lnSpc>
                <a:spcPct val="114000"/>
              </a:lnSpc>
              <a:spcBef>
                <a:spcPts val="0"/>
              </a:spcBef>
              <a:buClrTx/>
              <a:buSzTx/>
            </a:pPr>
            <a:r>
              <a:rPr lang="en-GB" sz="1700" kern="1200" dirty="0">
                <a:latin typeface="Arial" pitchFamily="34" charset="0"/>
                <a:ea typeface="ヒラギノ角ゴ Pro W3" pitchFamily="84" charset="-128"/>
              </a:rPr>
              <a:t>trometamol</a:t>
            </a:r>
          </a:p>
          <a:p>
            <a:pPr marL="4763" lvl="0" indent="-4763">
              <a:lnSpc>
                <a:spcPct val="114000"/>
              </a:lnSpc>
              <a:spcBef>
                <a:spcPts val="0"/>
              </a:spcBef>
              <a:buClrTx/>
              <a:buSzTx/>
            </a:pPr>
            <a:r>
              <a:rPr lang="en-GB" sz="1700" kern="1200" dirty="0">
                <a:latin typeface="Arial" pitchFamily="34" charset="0"/>
                <a:ea typeface="ヒラギノ角ゴ Pro W3" pitchFamily="84" charset="-128"/>
              </a:rPr>
              <a:t>trometamol hydrochloride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sucrose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water for injections</a:t>
            </a:r>
          </a:p>
          <a:p>
            <a:pPr marL="4763" lvl="0" indent="-4763">
              <a:lnSpc>
                <a:spcPct val="114000"/>
              </a:lnSpc>
              <a:spcBef>
                <a:spcPts val="0"/>
              </a:spcBef>
              <a:buClrTx/>
              <a:buSzTx/>
            </a:pPr>
            <a:endParaRPr lang="en-GB" sz="1700" kern="1200" dirty="0">
              <a:latin typeface="Arial" pitchFamily="34" charset="0"/>
              <a:ea typeface="ヒラギノ角ゴ Pro W3" pitchFamily="84" charset="-128"/>
            </a:endParaRPr>
          </a:p>
          <a:p>
            <a:pPr marL="4763" indent="-4763">
              <a:lnSpc>
                <a:spcPct val="114000"/>
              </a:lnSpc>
              <a:spcBef>
                <a:spcPts val="0"/>
              </a:spcBef>
              <a:buClrTx/>
              <a:buSzTx/>
            </a:pPr>
            <a:r>
              <a:rPr lang="en-GB" sz="1700" kern="1200" dirty="0"/>
              <a:t>Polyethylene glycol (PEG) is an allergen commonly found in medicines and also in household goods and cosmetics. Known allergy to PEG is extremely rare but would contraindicate receipt of this vaccine.</a:t>
            </a: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endParaRPr lang="en-GB" sz="1200" dirty="0"/>
          </a:p>
        </p:txBody>
      </p:sp>
    </p:spTree>
    <p:extLst>
      <p:ext uri="{BB962C8B-B14F-4D97-AF65-F5344CB8AC3E}">
        <p14:creationId xmlns:p14="http://schemas.microsoft.com/office/powerpoint/2010/main" val="6466537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0CE-B653-4776-89E4-56BD198147D7}"/>
              </a:ext>
            </a:extLst>
          </p:cNvPr>
          <p:cNvSpPr>
            <a:spLocks noGrp="1"/>
          </p:cNvSpPr>
          <p:nvPr>
            <p:ph type="title"/>
          </p:nvPr>
        </p:nvSpPr>
        <p:spPr>
          <a:xfrm>
            <a:off x="539552" y="116632"/>
            <a:ext cx="8208912" cy="1080120"/>
          </a:xfrm>
        </p:spPr>
        <p:txBody>
          <a:bodyPr>
            <a:noAutofit/>
          </a:bodyPr>
          <a:lstStyle/>
          <a:p>
            <a:r>
              <a:rPr lang="en-GB" sz="2200" dirty="0">
                <a:solidFill>
                  <a:schemeClr val="accent1">
                    <a:lumMod val="75000"/>
                  </a:schemeClr>
                </a:solidFill>
              </a:rPr>
              <a:t>Adverse reactions following Comirnaty </a:t>
            </a:r>
            <a:r>
              <a:rPr lang="en-GB" sz="2400" dirty="0">
                <a:solidFill>
                  <a:srgbClr val="FF0000"/>
                </a:solidFill>
              </a:rPr>
              <a:t>JN.1 </a:t>
            </a:r>
            <a:br>
              <a:rPr lang="en-GB" sz="2200" dirty="0">
                <a:solidFill>
                  <a:schemeClr val="accent1">
                    <a:lumMod val="75000"/>
                  </a:schemeClr>
                </a:solidFill>
              </a:rPr>
            </a:br>
            <a:r>
              <a:rPr lang="en-GB" sz="2200" dirty="0">
                <a:solidFill>
                  <a:schemeClr val="accent1">
                    <a:lumMod val="75000"/>
                  </a:schemeClr>
                </a:solidFill>
              </a:rPr>
              <a:t>30mcg/dose vaccine</a:t>
            </a:r>
          </a:p>
        </p:txBody>
      </p:sp>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685800" y="1196752"/>
            <a:ext cx="8278688" cy="4824536"/>
          </a:xfrm>
        </p:spPr>
        <p:txBody>
          <a:bodyPr/>
          <a:lstStyle/>
          <a:p>
            <a:r>
              <a:rPr lang="en-GB" sz="1400" b="1" dirty="0"/>
              <a:t>T</a:t>
            </a:r>
            <a:r>
              <a:rPr lang="en-GB" sz="1500" b="1" dirty="0"/>
              <a:t>he following reactions were reported by the vaccine clinical trial participants</a:t>
            </a:r>
          </a:p>
          <a:p>
            <a:r>
              <a:rPr lang="en-GB" sz="1500" b="1" dirty="0"/>
              <a:t>Local reactions</a:t>
            </a:r>
            <a:endParaRPr lang="en-GB" sz="1500" dirty="0"/>
          </a:p>
          <a:p>
            <a:r>
              <a:rPr lang="en-GB" sz="1500" dirty="0"/>
              <a:t>Over 80% reported pain at the injection site. Redness and swelling was also commonly reported</a:t>
            </a:r>
          </a:p>
          <a:p>
            <a:endParaRPr lang="en-GB" sz="1500" dirty="0">
              <a:solidFill>
                <a:srgbClr val="7030A0"/>
              </a:solidFill>
            </a:endParaRPr>
          </a:p>
          <a:p>
            <a:r>
              <a:rPr lang="en-GB" sz="1500" b="1" dirty="0"/>
              <a:t>Systemic reactions</a:t>
            </a:r>
            <a:endParaRPr lang="en-GB" sz="1500" dirty="0"/>
          </a:p>
          <a:p>
            <a:r>
              <a:rPr lang="en-GB" sz="1500" dirty="0"/>
              <a:t>The most frequently reported systemic reactions (reactions affecting the whole body) were</a:t>
            </a:r>
          </a:p>
          <a:p>
            <a:r>
              <a:rPr lang="en-GB" sz="1500" dirty="0"/>
              <a:t>tiredness (&gt; 60%) 		headache (&gt; 50%) </a:t>
            </a:r>
          </a:p>
          <a:p>
            <a:r>
              <a:rPr lang="en-GB" sz="1500" dirty="0"/>
              <a:t>muscle aches (&gt; 30%)	chills (&gt; 30%) </a:t>
            </a:r>
          </a:p>
          <a:p>
            <a:r>
              <a:rPr lang="en-GB" sz="1500" dirty="0"/>
              <a:t>joint pain (&gt; 20%) 		raised temperature (pyrexia)(&gt; 10%) </a:t>
            </a:r>
            <a:endParaRPr lang="en-GB" sz="1500" dirty="0">
              <a:solidFill>
                <a:srgbClr val="7030A0"/>
              </a:solidFill>
            </a:endParaRPr>
          </a:p>
          <a:p>
            <a:pPr marL="285750" indent="-285750">
              <a:buFont typeface="Arial" panose="020B0604020202020204" pitchFamily="34" charset="0"/>
              <a:buChar char="•"/>
            </a:pPr>
            <a:r>
              <a:rPr lang="en-GB" sz="1500" dirty="0"/>
              <a:t>these symptoms were usually mild or moderate in intensity and resolved within a few days after vaccination</a:t>
            </a:r>
          </a:p>
          <a:p>
            <a:pPr marL="285750" indent="-285750">
              <a:buFont typeface="Arial" panose="020B0604020202020204" pitchFamily="34" charset="0"/>
              <a:buChar char="•"/>
            </a:pPr>
            <a:r>
              <a:rPr lang="en-GB" sz="1500" dirty="0"/>
              <a:t>medicines such as paracetamol can be given for pain or fever if required</a:t>
            </a:r>
          </a:p>
          <a:p>
            <a:pPr marL="285750" indent="-285750">
              <a:buFont typeface="Arial" panose="020B0604020202020204" pitchFamily="34" charset="0"/>
              <a:buChar char="•"/>
            </a:pPr>
            <a:r>
              <a:rPr lang="en-GB" sz="1500" dirty="0"/>
              <a:t>inform vaccinees these symptoms normally last less than a week but if their symptoms get worse or they are concerned, they should speak to their GP </a:t>
            </a:r>
          </a:p>
          <a:p>
            <a:pPr marL="285750" indent="-285750">
              <a:buFont typeface="Arial" panose="020B0604020202020204" pitchFamily="34" charset="0"/>
              <a:buChar char="•"/>
            </a:pPr>
            <a:r>
              <a:rPr lang="en-GB" sz="1500" dirty="0"/>
              <a:t>all boosters led to short term local and systemic reactions, similar to those seen after the primary course, including local pain, fatigue, headache and muscle pain</a:t>
            </a:r>
            <a:endParaRPr lang="en-GB" sz="1500" dirty="0">
              <a:solidFill>
                <a:srgbClr val="7030A0"/>
              </a:solidFill>
            </a:endParaRPr>
          </a:p>
          <a:p>
            <a:endParaRPr lang="en-GB" sz="1400" dirty="0"/>
          </a:p>
        </p:txBody>
      </p:sp>
      <p:sp>
        <p:nvSpPr>
          <p:cNvPr id="4" name="Slide Number Placeholder 3">
            <a:extLst>
              <a:ext uri="{FF2B5EF4-FFF2-40B4-BE49-F238E27FC236}">
                <a16:creationId xmlns:a16="http://schemas.microsoft.com/office/drawing/2014/main" id="{598A579E-128D-432A-80CA-108A2498E546}"/>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smtClean="0">
                <a:solidFill>
                  <a:srgbClr val="FFFFFF"/>
                </a:solidFill>
              </a:rPr>
              <a:pPr marL="531813">
                <a:defRPr/>
              </a:pPr>
              <a:t>76</a:t>
            </a:fld>
            <a:endParaRPr lang="en-US" dirty="0">
              <a:solidFill>
                <a:srgbClr val="FFFFFF"/>
              </a:solidFill>
            </a:endParaRPr>
          </a:p>
        </p:txBody>
      </p:sp>
      <p:sp>
        <p:nvSpPr>
          <p:cNvPr id="5" name="Footer Placeholder 4">
            <a:extLst>
              <a:ext uri="{FF2B5EF4-FFF2-40B4-BE49-F238E27FC236}">
                <a16:creationId xmlns:a16="http://schemas.microsoft.com/office/drawing/2014/main" id="{D863D8BE-AB48-4710-9ED8-8E228E73DC3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a:solidFill>
                  <a:srgbClr val="FFFFFF"/>
                </a:solidFill>
              </a:rPr>
              <a:t>COVID-19 Vaccination programme: Core training slide set for healthcare practitioners 11 December 2020 </a:t>
            </a:r>
            <a:endParaRPr lang="en-US" dirty="0">
              <a:solidFill>
                <a:srgbClr val="FFFFFF"/>
              </a:solidFill>
            </a:endParaRPr>
          </a:p>
        </p:txBody>
      </p:sp>
    </p:spTree>
    <p:extLst>
      <p:ext uri="{BB962C8B-B14F-4D97-AF65-F5344CB8AC3E}">
        <p14:creationId xmlns:p14="http://schemas.microsoft.com/office/powerpoint/2010/main" val="23966104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151440" cy="936104"/>
          </a:xfrm>
        </p:spPr>
        <p:txBody>
          <a:bodyPr/>
          <a:lstStyle/>
          <a:p>
            <a:r>
              <a:rPr lang="en-GB" sz="2000" dirty="0" err="1">
                <a:solidFill>
                  <a:schemeClr val="accent1">
                    <a:lumMod val="75000"/>
                  </a:schemeClr>
                </a:solidFill>
              </a:rPr>
              <a:t>Comirnaty</a:t>
            </a:r>
            <a:r>
              <a:rPr lang="en-GB" sz="2000" dirty="0">
                <a:solidFill>
                  <a:schemeClr val="accent1">
                    <a:lumMod val="75000"/>
                  </a:schemeClr>
                </a:solidFill>
              </a:rPr>
              <a:t>  </a:t>
            </a:r>
            <a:r>
              <a:rPr lang="en-GB" sz="2000" dirty="0">
                <a:solidFill>
                  <a:srgbClr val="FF0000"/>
                </a:solidFill>
              </a:rPr>
              <a:t>JN.1 </a:t>
            </a:r>
            <a:r>
              <a:rPr lang="en-GB" sz="2000" dirty="0">
                <a:solidFill>
                  <a:schemeClr val="accent1">
                    <a:lumMod val="75000"/>
                  </a:schemeClr>
                </a:solidFill>
              </a:rPr>
              <a:t>30mcg/dose vaccine presentation, </a:t>
            </a:r>
            <a:br>
              <a:rPr lang="en-GB" sz="2000" dirty="0">
                <a:solidFill>
                  <a:schemeClr val="accent1">
                    <a:lumMod val="75000"/>
                  </a:schemeClr>
                </a:solidFill>
              </a:rPr>
            </a:br>
            <a:r>
              <a:rPr lang="en-GB" sz="2000" dirty="0">
                <a:solidFill>
                  <a:schemeClr val="accent1">
                    <a:lumMod val="75000"/>
                  </a:schemeClr>
                </a:solidFill>
              </a:rPr>
              <a:t>dose and schedule</a:t>
            </a:r>
          </a:p>
        </p:txBody>
      </p:sp>
      <p:sp>
        <p:nvSpPr>
          <p:cNvPr id="3" name="Content Placeholder 2"/>
          <p:cNvSpPr>
            <a:spLocks noGrp="1"/>
          </p:cNvSpPr>
          <p:nvPr>
            <p:ph idx="1"/>
          </p:nvPr>
        </p:nvSpPr>
        <p:spPr>
          <a:xfrm>
            <a:off x="827584" y="1124744"/>
            <a:ext cx="7935416" cy="4824536"/>
          </a:xfrm>
        </p:spPr>
        <p:txBody>
          <a:bodyPr/>
          <a:lstStyle/>
          <a:p>
            <a:pPr marL="285750" indent="-285750">
              <a:buFont typeface="Arial" panose="020B0604020202020204" pitchFamily="34" charset="0"/>
              <a:buChar char="•"/>
            </a:pPr>
            <a:r>
              <a:rPr lang="en-GB" sz="1700" dirty="0"/>
              <a:t>the vaccine packs contain </a:t>
            </a:r>
            <a:r>
              <a:rPr lang="en-GB" sz="1700" dirty="0">
                <a:solidFill>
                  <a:schemeClr val="accent6"/>
                </a:solidFill>
              </a:rPr>
              <a:t>10 multidose </a:t>
            </a:r>
            <a:r>
              <a:rPr lang="en-GB" sz="1700" dirty="0"/>
              <a:t>vials of vaccine</a:t>
            </a:r>
          </a:p>
          <a:p>
            <a:pPr marL="0" indent="0"/>
            <a:endParaRPr lang="en-GB" sz="1700" dirty="0"/>
          </a:p>
          <a:p>
            <a:pPr marL="285750" indent="-285750">
              <a:buFont typeface="Arial" panose="020B0604020202020204" pitchFamily="34" charset="0"/>
              <a:buChar char="•"/>
            </a:pPr>
            <a:r>
              <a:rPr lang="en-GB" sz="1700" dirty="0"/>
              <a:t>the vaccine is contained in a multidose clear glass vial. The vial has a rubber (synthetic </a:t>
            </a:r>
            <a:r>
              <a:rPr lang="en-GB" sz="1700" dirty="0" err="1"/>
              <a:t>bromobutyl</a:t>
            </a:r>
            <a:r>
              <a:rPr lang="en-GB" sz="1700" dirty="0"/>
              <a:t>) stopper, aluminium seal and a </a:t>
            </a:r>
            <a:r>
              <a:rPr lang="en-GB" sz="1700" b="1" dirty="0">
                <a:solidFill>
                  <a:schemeClr val="accent6"/>
                </a:solidFill>
              </a:rPr>
              <a:t>grey</a:t>
            </a:r>
            <a:r>
              <a:rPr lang="en-GB" sz="1700" b="1" dirty="0"/>
              <a:t> </a:t>
            </a:r>
            <a:r>
              <a:rPr lang="en-GB" sz="1700" dirty="0"/>
              <a:t>flip-off plastic cap</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solidFill>
                  <a:schemeClr val="accent6"/>
                </a:solidFill>
              </a:rPr>
              <a:t>a single dose is 0.3 ml</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the vaccine </a:t>
            </a:r>
            <a:r>
              <a:rPr lang="en-GB" sz="1700" b="1" dirty="0"/>
              <a:t>does not </a:t>
            </a:r>
            <a:r>
              <a:rPr lang="en-GB" sz="1700" dirty="0"/>
              <a:t>require dilution</a:t>
            </a:r>
          </a:p>
          <a:p>
            <a:pPr marL="0" indent="0"/>
            <a:endParaRPr lang="en-GB" sz="1700" dirty="0"/>
          </a:p>
          <a:p>
            <a:pPr marL="285750" indent="-285750">
              <a:buFont typeface="Arial" panose="020B0604020202020204" pitchFamily="34" charset="0"/>
              <a:buChar char="•"/>
            </a:pPr>
            <a:r>
              <a:rPr lang="en-GB" sz="1700" dirty="0"/>
              <a:t>if the dose-sparing needles and syringes are used, it should be possible to obtain at least </a:t>
            </a:r>
            <a:r>
              <a:rPr lang="en-GB" sz="1700" dirty="0">
                <a:solidFill>
                  <a:schemeClr val="accent6"/>
                </a:solidFill>
              </a:rPr>
              <a:t>6 full 0.3ml doses from the vial </a:t>
            </a:r>
          </a:p>
          <a:p>
            <a:pPr marL="0" indent="0"/>
            <a:endParaRPr lang="en-GB" sz="1700" dirty="0"/>
          </a:p>
          <a:p>
            <a:pPr marL="285750" indent="-285750">
              <a:buFont typeface="Arial" panose="020B0604020202020204" pitchFamily="34" charset="0"/>
              <a:buChar char="•"/>
            </a:pPr>
            <a:r>
              <a:rPr lang="en-GB" sz="1700" dirty="0"/>
              <a:t>for individuals who have previously been vaccinated, </a:t>
            </a:r>
            <a:r>
              <a:rPr lang="en-GB" sz="1700" dirty="0" err="1"/>
              <a:t>Comirnaty</a:t>
            </a:r>
            <a:r>
              <a:rPr lang="en-GB" sz="1700" dirty="0"/>
              <a:t>  </a:t>
            </a:r>
            <a:r>
              <a:rPr lang="en-GB" sz="1800" dirty="0">
                <a:solidFill>
                  <a:srgbClr val="FF0000"/>
                </a:solidFill>
              </a:rPr>
              <a:t>JN.1 </a:t>
            </a:r>
            <a:r>
              <a:rPr lang="en-GB" sz="1700" dirty="0"/>
              <a:t>30mcg/dose should be administered at least 3 months after the most recent dose of a COVID-19 vaccine</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2000" dirty="0"/>
          </a:p>
          <a:p>
            <a:endParaRPr lang="en-GB" dirty="0"/>
          </a:p>
        </p:txBody>
      </p:sp>
    </p:spTree>
    <p:extLst>
      <p:ext uri="{BB962C8B-B14F-4D97-AF65-F5344CB8AC3E}">
        <p14:creationId xmlns:p14="http://schemas.microsoft.com/office/powerpoint/2010/main" val="7398741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3448" cy="1152128"/>
          </a:xfrm>
        </p:spPr>
        <p:txBody>
          <a:bodyPr/>
          <a:lstStyle/>
          <a:p>
            <a:r>
              <a:rPr lang="en-GB" sz="2600" dirty="0">
                <a:solidFill>
                  <a:schemeClr val="accent1">
                    <a:lumMod val="75000"/>
                  </a:schemeClr>
                </a:solidFill>
              </a:rPr>
              <a:t>Comirnaty </a:t>
            </a:r>
            <a:r>
              <a:rPr lang="en-GB" sz="2800" dirty="0">
                <a:solidFill>
                  <a:srgbClr val="FF0000"/>
                </a:solidFill>
              </a:rPr>
              <a:t>JN.1 </a:t>
            </a:r>
            <a:r>
              <a:rPr lang="en-GB" sz="2600" dirty="0">
                <a:solidFill>
                  <a:schemeClr val="accent1">
                    <a:lumMod val="75000"/>
                  </a:schemeClr>
                </a:solidFill>
              </a:rPr>
              <a:t>30mcg/dose vaccine </a:t>
            </a:r>
            <a:br>
              <a:rPr lang="en-GB" sz="2600" dirty="0">
                <a:solidFill>
                  <a:schemeClr val="accent1">
                    <a:lumMod val="75000"/>
                  </a:schemeClr>
                </a:solidFill>
              </a:rPr>
            </a:br>
            <a:r>
              <a:rPr lang="en-GB" sz="2600" dirty="0">
                <a:solidFill>
                  <a:schemeClr val="accent1">
                    <a:lumMod val="75000"/>
                  </a:schemeClr>
                </a:solidFill>
              </a:rPr>
              <a:t>storage and use </a:t>
            </a:r>
          </a:p>
        </p:txBody>
      </p:sp>
      <p:sp>
        <p:nvSpPr>
          <p:cNvPr id="3" name="Content Placeholder 2"/>
          <p:cNvSpPr>
            <a:spLocks noGrp="1"/>
          </p:cNvSpPr>
          <p:nvPr>
            <p:ph idx="1"/>
          </p:nvPr>
        </p:nvSpPr>
        <p:spPr>
          <a:xfrm>
            <a:off x="685800" y="1340768"/>
            <a:ext cx="8077200" cy="4536504"/>
          </a:xfrm>
        </p:spPr>
        <p:txBody>
          <a:bodyPr/>
          <a:lstStyle/>
          <a:p>
            <a:pPr marL="285750" indent="-285750">
              <a:buFont typeface="Arial" panose="020B0604020202020204" pitchFamily="34" charset="0"/>
              <a:buChar char="•"/>
            </a:pPr>
            <a:r>
              <a:rPr lang="en-GB" sz="1800" dirty="0"/>
              <a:t>shelf-life of Comirnaty Omicron XBB 1.5 30mcg/dose is 18 months at -90ºC to -60ºC</a:t>
            </a:r>
          </a:p>
          <a:p>
            <a:pPr marL="285750" lvl="0" indent="-285750">
              <a:buFont typeface="Arial" panose="020B0604020202020204" pitchFamily="34" charset="0"/>
              <a:buChar char="•"/>
            </a:pPr>
            <a:r>
              <a:rPr lang="en-GB" sz="1800" dirty="0"/>
              <a:t>the vaccine may then be delivered to where it is going to be administered thawed but refrigerated between +2ºC and +8ºC</a:t>
            </a:r>
          </a:p>
          <a:p>
            <a:pPr marL="285750" lvl="0" indent="-285750">
              <a:buFont typeface="Arial" panose="020B0604020202020204" pitchFamily="34" charset="0"/>
              <a:buChar char="•"/>
            </a:pPr>
            <a:r>
              <a:rPr lang="en-GB" sz="1800" b="1" dirty="0"/>
              <a:t>thawed vaccine must be transferred immediately to a vaccine fridge on arrival and stored in a carefully monitored temperature range of +2ºC and +8ºC</a:t>
            </a:r>
          </a:p>
          <a:p>
            <a:pPr marL="285750" lvl="0" indent="-285750">
              <a:buFont typeface="Arial" panose="020B0604020202020204" pitchFamily="34" charset="0"/>
              <a:buChar char="•"/>
            </a:pPr>
            <a:r>
              <a:rPr lang="en-GB" sz="1800" dirty="0"/>
              <a:t>once thawed, the unopened vaccine may be stored refrigerated at +2ºC to +8ºC, protected from light, for up to 10 weeks</a:t>
            </a:r>
          </a:p>
          <a:p>
            <a:pPr marL="285750" indent="-285750">
              <a:buFont typeface="Arial" panose="020B0604020202020204" pitchFamily="34" charset="0"/>
              <a:buChar char="•"/>
            </a:pPr>
            <a:r>
              <a:rPr lang="en-GB" sz="1800" dirty="0"/>
              <a:t>the expiry date on the outer carton should have been updated to reflect the refrigerated expiry date and the original expiry date should have been crossed out</a:t>
            </a:r>
          </a:p>
          <a:p>
            <a:pPr marL="285750" indent="-285750">
              <a:buFont typeface="Arial" panose="020B0604020202020204" pitchFamily="34" charset="0"/>
              <a:buChar char="•"/>
            </a:pPr>
            <a:r>
              <a:rPr lang="en-GB" sz="1800" kern="1200" dirty="0"/>
              <a:t>prior to use, the unopened vials can be stored for up to 12 hours at temperatures between 8 °C and 30 °C</a:t>
            </a:r>
            <a:endParaRPr lang="en-GB" sz="1800" dirty="0"/>
          </a:p>
          <a:p>
            <a:pPr marL="28575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42550016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95456" cy="980728"/>
          </a:xfrm>
        </p:spPr>
        <p:txBody>
          <a:bodyPr/>
          <a:lstStyle/>
          <a:p>
            <a:r>
              <a:rPr lang="en-GB" sz="2000" dirty="0">
                <a:solidFill>
                  <a:schemeClr val="accent1">
                    <a:lumMod val="75000"/>
                  </a:schemeClr>
                </a:solidFill>
              </a:rPr>
              <a:t>Comirnaty </a:t>
            </a:r>
            <a:r>
              <a:rPr lang="en-GB" sz="2000" dirty="0">
                <a:solidFill>
                  <a:srgbClr val="FF0000"/>
                </a:solidFill>
              </a:rPr>
              <a:t>JN.1 </a:t>
            </a:r>
            <a:r>
              <a:rPr lang="en-GB" sz="2000" dirty="0">
                <a:solidFill>
                  <a:schemeClr val="accent1">
                    <a:lumMod val="75000"/>
                  </a:schemeClr>
                </a:solidFill>
              </a:rPr>
              <a:t>30mcg/dose vaccine preparation (1)</a:t>
            </a:r>
          </a:p>
        </p:txBody>
      </p:sp>
      <p:sp>
        <p:nvSpPr>
          <p:cNvPr id="3" name="Content Placeholder 2"/>
          <p:cNvSpPr>
            <a:spLocks noGrp="1"/>
          </p:cNvSpPr>
          <p:nvPr>
            <p:ph idx="1"/>
          </p:nvPr>
        </p:nvSpPr>
        <p:spPr>
          <a:xfrm>
            <a:off x="685800" y="764704"/>
            <a:ext cx="8077200" cy="5112568"/>
          </a:xfrm>
        </p:spPr>
        <p:txBody>
          <a:bodyPr/>
          <a:lstStyle/>
          <a:p>
            <a:pPr marL="285750" indent="-285750">
              <a:buFont typeface="Arial" panose="020B0604020202020204" pitchFamily="34" charset="0"/>
              <a:buChar char="•"/>
            </a:pPr>
            <a:r>
              <a:rPr lang="en-GB" sz="1400" dirty="0"/>
              <a:t>Comirnaty Omicron JN.1  30mcg/dose </a:t>
            </a:r>
            <a:r>
              <a:rPr lang="en-GB" sz="1400" b="1" dirty="0"/>
              <a:t>vaccine does not require dilution</a:t>
            </a:r>
          </a:p>
          <a:p>
            <a:pPr marL="0" indent="0"/>
            <a:endParaRPr lang="en-GB" sz="1400" dirty="0"/>
          </a:p>
          <a:p>
            <a:pPr marL="285750" indent="-285750">
              <a:buFont typeface="Arial" panose="020B0604020202020204" pitchFamily="34" charset="0"/>
              <a:buChar char="•"/>
            </a:pPr>
            <a:r>
              <a:rPr lang="en-GB" sz="1400" dirty="0"/>
              <a:t>before drawing up a dose of vaccine from the multidose vial, clean hands with alcohol-based gel or soap and water </a:t>
            </a:r>
          </a:p>
          <a:p>
            <a:pPr marL="0" indent="0"/>
            <a:endParaRPr lang="en-GB" sz="1400" dirty="0"/>
          </a:p>
          <a:p>
            <a:pPr marL="285750" indent="-285750">
              <a:buFont typeface="Arial" panose="020B0604020202020204" pitchFamily="34" charset="0"/>
              <a:buChar char="•"/>
            </a:pPr>
            <a:r>
              <a:rPr lang="en-GB" sz="1400" dirty="0"/>
              <a:t>each multidose vial should be clearly labelled with the date and time of expiry (which will be 12 hours from when it was first punctured). Ideally product should be used as soon as possible</a:t>
            </a:r>
          </a:p>
          <a:p>
            <a:pPr marL="0" indent="0"/>
            <a:endParaRPr lang="en-GB" sz="1400" dirty="0"/>
          </a:p>
          <a:p>
            <a:pPr marL="285750" indent="-285750">
              <a:buFont typeface="Arial" panose="020B0604020202020204" pitchFamily="34" charset="0"/>
              <a:buChar char="•"/>
            </a:pPr>
            <a:r>
              <a:rPr lang="en-GB" sz="1400" dirty="0"/>
              <a:t>do not use the vaccine if the time of first puncture was more than 12 hours previously </a:t>
            </a:r>
          </a:p>
          <a:p>
            <a:pPr marL="0" indent="0"/>
            <a:endParaRPr lang="en-GB" sz="1400" dirty="0"/>
          </a:p>
          <a:p>
            <a:pPr marL="285750" indent="-285750">
              <a:buFont typeface="Arial" panose="020B0604020202020204" pitchFamily="34" charset="0"/>
              <a:buChar char="•"/>
            </a:pPr>
            <a:r>
              <a:rPr lang="en-GB" sz="1400" dirty="0"/>
              <a:t>check the appearance of the vaccine. It should be white to off-white and may contain white or translucent product-related particulates. Discard the vaccine if particulates or discolouration are present. </a:t>
            </a:r>
          </a:p>
          <a:p>
            <a:endParaRPr lang="en-GB" sz="1400" dirty="0"/>
          </a:p>
          <a:p>
            <a:pPr marL="285750" indent="-285750">
              <a:buFont typeface="Arial" panose="020B0604020202020204" pitchFamily="34" charset="0"/>
              <a:buChar char="•"/>
            </a:pPr>
            <a:r>
              <a:rPr lang="en-GB" sz="1400" dirty="0"/>
              <a:t>gently mix by inverting vials 10 times prior to use. </a:t>
            </a:r>
            <a:r>
              <a:rPr lang="en-GB" sz="1400" b="1" dirty="0"/>
              <a:t>Do not shake the vaccine vial</a:t>
            </a:r>
          </a:p>
          <a:p>
            <a:pPr marL="0" indent="0"/>
            <a:endParaRPr lang="en-GB" sz="1400" dirty="0"/>
          </a:p>
          <a:p>
            <a:pPr marL="285750" indent="-285750">
              <a:buFont typeface="Arial" panose="020B0604020202020204" pitchFamily="34" charset="0"/>
              <a:buChar char="•"/>
            </a:pPr>
            <a:r>
              <a:rPr lang="en-GB" sz="1400" dirty="0"/>
              <a:t>the vial bung should be wiped with an alcohol swab and allowed to air-dry fully</a:t>
            </a:r>
          </a:p>
          <a:p>
            <a:endParaRPr lang="en-GB" dirty="0"/>
          </a:p>
        </p:txBody>
      </p:sp>
    </p:spTree>
    <p:extLst>
      <p:ext uri="{BB962C8B-B14F-4D97-AF65-F5344CB8AC3E}">
        <p14:creationId xmlns:p14="http://schemas.microsoft.com/office/powerpoint/2010/main" val="974643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DED3D-FC53-472E-812E-DEE1A1BEF5D2}"/>
              </a:ext>
            </a:extLst>
          </p:cNvPr>
          <p:cNvSpPr>
            <a:spLocks noGrp="1"/>
          </p:cNvSpPr>
          <p:nvPr>
            <p:ph type="title"/>
          </p:nvPr>
        </p:nvSpPr>
        <p:spPr>
          <a:xfrm>
            <a:off x="685800" y="260648"/>
            <a:ext cx="8077200" cy="1034752"/>
          </a:xfrm>
        </p:spPr>
        <p:txBody>
          <a:bodyPr/>
          <a:lstStyle/>
          <a:p>
            <a:r>
              <a:rPr lang="en-GB" sz="3200" dirty="0">
                <a:solidFill>
                  <a:schemeClr val="accent1">
                    <a:lumMod val="75000"/>
                  </a:schemeClr>
                </a:solidFill>
              </a:rPr>
              <a:t>COVID–19 timeline in the UK and </a:t>
            </a:r>
            <a:br>
              <a:rPr lang="en-GB" sz="3200" dirty="0">
                <a:solidFill>
                  <a:schemeClr val="accent1">
                    <a:lumMod val="75000"/>
                  </a:schemeClr>
                </a:solidFill>
              </a:rPr>
            </a:br>
            <a:r>
              <a:rPr lang="en-GB" sz="3200" dirty="0">
                <a:solidFill>
                  <a:schemeClr val="accent1">
                    <a:lumMod val="75000"/>
                  </a:schemeClr>
                </a:solidFill>
              </a:rPr>
              <a:t>Northern Ireland</a:t>
            </a:r>
          </a:p>
        </p:txBody>
      </p:sp>
      <p:sp>
        <p:nvSpPr>
          <p:cNvPr id="3" name="Content Placeholder 2">
            <a:extLst>
              <a:ext uri="{FF2B5EF4-FFF2-40B4-BE49-F238E27FC236}">
                <a16:creationId xmlns:a16="http://schemas.microsoft.com/office/drawing/2014/main" id="{075A3F8C-8697-4F99-B45F-BED1E83F9391}"/>
              </a:ext>
            </a:extLst>
          </p:cNvPr>
          <p:cNvSpPr>
            <a:spLocks noGrp="1"/>
          </p:cNvSpPr>
          <p:nvPr>
            <p:ph idx="1"/>
          </p:nvPr>
        </p:nvSpPr>
        <p:spPr>
          <a:xfrm>
            <a:off x="685800" y="1484784"/>
            <a:ext cx="8077200" cy="4248472"/>
          </a:xfrm>
        </p:spPr>
        <p:txBody>
          <a:bodyPr/>
          <a:lstStyle/>
          <a:p>
            <a:pPr marL="378900">
              <a:buFont typeface="Arial" panose="020B0604020202020204" pitchFamily="34" charset="0"/>
              <a:buChar char="•"/>
            </a:pPr>
            <a:r>
              <a:rPr lang="en-GB" sz="2000" dirty="0"/>
              <a:t>the first COVID-19 cases were initially detected in the United Kingdom (UK) in January 2020, with further cases being detected in February</a:t>
            </a:r>
          </a:p>
          <a:p>
            <a:pPr marL="378900">
              <a:buFont typeface="Arial" panose="020B0604020202020204" pitchFamily="34" charset="0"/>
              <a:buChar char="•"/>
            </a:pPr>
            <a:endParaRPr lang="en-GB" sz="2000" dirty="0"/>
          </a:p>
          <a:p>
            <a:pPr marL="378900">
              <a:buFont typeface="Arial" panose="020B0604020202020204" pitchFamily="34" charset="0"/>
              <a:buChar char="•"/>
            </a:pPr>
            <a:r>
              <a:rPr lang="en-GB" sz="2000" dirty="0"/>
              <a:t>cases continued to rise in the UK throughout March until a national lockdown was introduced on 23 March 2020</a:t>
            </a:r>
          </a:p>
          <a:p>
            <a:pPr marL="378900">
              <a:buFont typeface="Arial" panose="020B0604020202020204" pitchFamily="34" charset="0"/>
              <a:buChar char="•"/>
            </a:pPr>
            <a:endParaRPr lang="en-GB" sz="2000" dirty="0"/>
          </a:p>
          <a:p>
            <a:pPr marL="378900">
              <a:buFont typeface="Arial" panose="020B0604020202020204" pitchFamily="34" charset="0"/>
              <a:buChar char="•"/>
            </a:pPr>
            <a:r>
              <a:rPr lang="en-GB" sz="2000" dirty="0"/>
              <a:t>the date of the first positive COVID-19 case in Northern Ireland (NI) was 26/02/2020</a:t>
            </a:r>
          </a:p>
          <a:p>
            <a:pPr marL="378900">
              <a:buFont typeface="Arial" panose="020B0604020202020204" pitchFamily="34" charset="0"/>
              <a:buChar char="•"/>
            </a:pPr>
            <a:endParaRPr lang="en-GB" sz="2000" dirty="0"/>
          </a:p>
          <a:p>
            <a:pPr marL="378900">
              <a:buFont typeface="Arial" panose="020B0604020202020204" pitchFamily="34" charset="0"/>
              <a:buChar char="•"/>
            </a:pPr>
            <a:r>
              <a:rPr lang="en-GB" sz="2000" dirty="0"/>
              <a:t>the date of the first COVID -19 death in NI (as reported on the mortality reporting system) was 18/03/2020</a:t>
            </a:r>
          </a:p>
          <a:p>
            <a:pPr marL="378900">
              <a:buFont typeface="Arial" panose="020B0604020202020204" pitchFamily="34" charset="0"/>
              <a:buChar char="•"/>
            </a:pPr>
            <a:endParaRPr lang="en-GB" sz="2000" dirty="0"/>
          </a:p>
          <a:p>
            <a:endParaRPr lang="en-GB" dirty="0"/>
          </a:p>
        </p:txBody>
      </p:sp>
    </p:spTree>
    <p:extLst>
      <p:ext uri="{BB962C8B-B14F-4D97-AF65-F5344CB8AC3E}">
        <p14:creationId xmlns:p14="http://schemas.microsoft.com/office/powerpoint/2010/main" val="23689617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936104"/>
          </a:xfrm>
        </p:spPr>
        <p:txBody>
          <a:bodyPr/>
          <a:lstStyle/>
          <a:p>
            <a:r>
              <a:rPr lang="en-GB" sz="2300" dirty="0">
                <a:solidFill>
                  <a:schemeClr val="accent1">
                    <a:lumMod val="75000"/>
                  </a:schemeClr>
                </a:solidFill>
              </a:rPr>
              <a:t>Comirnaty </a:t>
            </a:r>
            <a:r>
              <a:rPr lang="en-GB" sz="2400" dirty="0">
                <a:solidFill>
                  <a:srgbClr val="FF0000"/>
                </a:solidFill>
              </a:rPr>
              <a:t>JN.1 </a:t>
            </a:r>
            <a:r>
              <a:rPr lang="en-GB" sz="2300" dirty="0">
                <a:solidFill>
                  <a:schemeClr val="accent1">
                    <a:lumMod val="75000"/>
                  </a:schemeClr>
                </a:solidFill>
              </a:rPr>
              <a:t>30mcg/dose preparation (2)</a:t>
            </a:r>
          </a:p>
        </p:txBody>
      </p:sp>
      <p:sp>
        <p:nvSpPr>
          <p:cNvPr id="3" name="Content Placeholder 2"/>
          <p:cNvSpPr>
            <a:spLocks noGrp="1"/>
          </p:cNvSpPr>
          <p:nvPr>
            <p:ph idx="1"/>
          </p:nvPr>
        </p:nvSpPr>
        <p:spPr>
          <a:xfrm>
            <a:off x="685800" y="1196752"/>
            <a:ext cx="8077200" cy="4365848"/>
          </a:xfrm>
        </p:spPr>
        <p:txBody>
          <a:bodyPr/>
          <a:lstStyle/>
          <a:p>
            <a:pPr marL="285750" indent="-285750">
              <a:buFont typeface="Arial" panose="020B0604020202020204" pitchFamily="34" charset="0"/>
              <a:buChar char="•"/>
            </a:pPr>
            <a:r>
              <a:rPr lang="en-GB" sz="1900" dirty="0"/>
              <a:t>a 1 ml dose-sparing syringe with a 23g, 25mm fixed-needle should be used to draw up and administer the vaccine</a:t>
            </a:r>
          </a:p>
          <a:p>
            <a:pPr marL="285750" indent="-285750">
              <a:buFont typeface="Arial" panose="020B0604020202020204" pitchFamily="34" charset="0"/>
              <a:buChar char="•"/>
            </a:pPr>
            <a:endParaRPr lang="en-GB" sz="1900" dirty="0"/>
          </a:p>
          <a:p>
            <a:pPr marL="285750" indent="-285750">
              <a:buFont typeface="Arial" panose="020B0604020202020204" pitchFamily="34" charset="0"/>
              <a:buChar char="•"/>
            </a:pPr>
            <a:r>
              <a:rPr lang="en-GB" sz="1900" dirty="0"/>
              <a:t>separate 38mm length needles and syringes should be used for morbidly obese patients to ensure the vaccine can be injected into the muscle</a:t>
            </a:r>
          </a:p>
          <a:p>
            <a:pPr marL="0" indent="0"/>
            <a:endParaRPr lang="en-GB" sz="1900" dirty="0"/>
          </a:p>
          <a:p>
            <a:pPr marL="285750" indent="-285750">
              <a:buFont typeface="Arial" panose="020B0604020202020204" pitchFamily="34" charset="0"/>
              <a:buChar char="•"/>
            </a:pPr>
            <a:r>
              <a:rPr lang="en-GB" sz="1900" dirty="0"/>
              <a:t>withdraw a dose of 0.3 ml for each vaccination. </a:t>
            </a:r>
            <a:r>
              <a:rPr lang="en-GB" sz="1900" b="1" dirty="0"/>
              <a:t>Take particular care to ensure the correct dose is drawn up as a partial dose may not provide protection</a:t>
            </a:r>
          </a:p>
          <a:p>
            <a:pPr marL="0" indent="0"/>
            <a:endParaRPr lang="en-GB" sz="1900" b="1" dirty="0"/>
          </a:p>
          <a:p>
            <a:pPr marL="285750" indent="-285750">
              <a:buFont typeface="Arial" panose="020B0604020202020204" pitchFamily="34" charset="0"/>
              <a:buChar char="•"/>
            </a:pPr>
            <a:r>
              <a:rPr lang="en-GB" sz="1900" dirty="0"/>
              <a:t>any air bubbles should be removed before removing the needle from the vial in order to avoid losing any of the vaccine dose </a:t>
            </a:r>
          </a:p>
          <a:p>
            <a:endParaRPr lang="en-GB" dirty="0"/>
          </a:p>
        </p:txBody>
      </p:sp>
    </p:spTree>
    <p:extLst>
      <p:ext uri="{BB962C8B-B14F-4D97-AF65-F5344CB8AC3E}">
        <p14:creationId xmlns:p14="http://schemas.microsoft.com/office/powerpoint/2010/main" val="33040605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8077200" cy="720080"/>
          </a:xfrm>
        </p:spPr>
        <p:txBody>
          <a:bodyPr/>
          <a:lstStyle/>
          <a:p>
            <a:r>
              <a:rPr lang="en-GB" sz="2400" dirty="0">
                <a:solidFill>
                  <a:schemeClr val="accent1">
                    <a:lumMod val="75000"/>
                  </a:schemeClr>
                </a:solidFill>
              </a:rPr>
              <a:t>Guidance on handling </a:t>
            </a:r>
            <a:r>
              <a:rPr lang="en-GB" sz="2400" dirty="0">
                <a:solidFill>
                  <a:schemeClr val="accent6"/>
                </a:solidFill>
              </a:rPr>
              <a:t>multiple COVID-19 </a:t>
            </a:r>
            <a:r>
              <a:rPr lang="en-GB" sz="2400" dirty="0">
                <a:solidFill>
                  <a:schemeClr val="accent1">
                    <a:lumMod val="75000"/>
                  </a:schemeClr>
                </a:solidFill>
              </a:rPr>
              <a:t>vaccines </a:t>
            </a:r>
          </a:p>
        </p:txBody>
      </p:sp>
      <p:sp>
        <p:nvSpPr>
          <p:cNvPr id="3" name="Content Placeholder 2"/>
          <p:cNvSpPr>
            <a:spLocks noGrp="1"/>
          </p:cNvSpPr>
          <p:nvPr>
            <p:ph idx="1"/>
          </p:nvPr>
        </p:nvSpPr>
        <p:spPr>
          <a:xfrm>
            <a:off x="685800" y="1124744"/>
            <a:ext cx="4678288" cy="4680520"/>
          </a:xfrm>
        </p:spPr>
        <p:txBody>
          <a:bodyPr/>
          <a:lstStyle/>
          <a:p>
            <a:pPr marL="0" indent="0"/>
            <a:r>
              <a:rPr lang="en-GB" sz="1400" dirty="0"/>
              <a:t>As more COVID-19 vaccines become available, it is important to ensure there are procedures in place to make certain that each person gets the </a:t>
            </a:r>
          </a:p>
          <a:p>
            <a:pPr marL="0" indent="0"/>
            <a:r>
              <a:rPr lang="en-GB" sz="1400" b="1" dirty="0"/>
              <a:t>right dose of the right vaccine at the right time </a:t>
            </a:r>
          </a:p>
          <a:p>
            <a:pPr marL="0" indent="0"/>
            <a:r>
              <a:rPr lang="en-GB" sz="1400" dirty="0"/>
              <a:t>and that the vaccine has been stored and handled as specified in the product’s authorisation documentation.</a:t>
            </a:r>
          </a:p>
          <a:p>
            <a:pPr marL="0" indent="0"/>
            <a:r>
              <a:rPr lang="en-GB" sz="1400" dirty="0"/>
              <a:t> </a:t>
            </a:r>
          </a:p>
          <a:p>
            <a:pPr marL="0" indent="0"/>
            <a:r>
              <a:rPr lang="en-GB" sz="1400" dirty="0"/>
              <a:t>The different COVID-19 vaccines have different storage, handling and preparation requirements and different dosages. There may also be differences in the contraindications for each vaccine and in the advice that should be given about possible anticipated side effects.</a:t>
            </a:r>
          </a:p>
          <a:p>
            <a:pPr marL="0" indent="0"/>
            <a:r>
              <a:rPr lang="en-GB" sz="1400" dirty="0"/>
              <a:t> </a:t>
            </a:r>
          </a:p>
          <a:p>
            <a:pPr marL="0" indent="0"/>
            <a:r>
              <a:rPr lang="en-GB" sz="1400" dirty="0"/>
              <a:t>Ensure you know what these are in order to minimise the risk of errors where multiple vaccines are available. </a:t>
            </a:r>
          </a:p>
          <a:p>
            <a:pPr marL="0" indent="0"/>
            <a:endParaRPr lang="en-GB" sz="1400" dirty="0"/>
          </a:p>
          <a:p>
            <a:r>
              <a:rPr lang="en-GB" sz="1400" dirty="0">
                <a:hlinkClick r:id="rId3"/>
              </a:rPr>
              <a:t>https://www.gov.uk/government/publications/covid-19-vaccination-vaccine-product-information-poster</a:t>
            </a:r>
            <a:endParaRPr lang="en-GB" sz="1400" dirty="0"/>
          </a:p>
        </p:txBody>
      </p:sp>
      <p:pic>
        <p:nvPicPr>
          <p:cNvPr id="4" name="Picture 3">
            <a:extLst>
              <a:ext uri="{FF2B5EF4-FFF2-40B4-BE49-F238E27FC236}">
                <a16:creationId xmlns:a16="http://schemas.microsoft.com/office/drawing/2014/main" id="{2F074C9E-24AF-428F-A222-64BA45AF0F25}"/>
              </a:ext>
            </a:extLst>
          </p:cNvPr>
          <p:cNvPicPr>
            <a:picLocks noChangeAspect="1"/>
          </p:cNvPicPr>
          <p:nvPr/>
        </p:nvPicPr>
        <p:blipFill>
          <a:blip r:embed="rId4"/>
          <a:stretch>
            <a:fillRect/>
          </a:stretch>
        </p:blipFill>
        <p:spPr>
          <a:xfrm>
            <a:off x="5384678" y="1378936"/>
            <a:ext cx="3378322" cy="2086068"/>
          </a:xfrm>
          <a:prstGeom prst="rect">
            <a:avLst/>
          </a:prstGeom>
        </p:spPr>
      </p:pic>
    </p:spTree>
    <p:extLst>
      <p:ext uri="{BB962C8B-B14F-4D97-AF65-F5344CB8AC3E}">
        <p14:creationId xmlns:p14="http://schemas.microsoft.com/office/powerpoint/2010/main" val="42390583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319" y="260648"/>
            <a:ext cx="8077200" cy="1143000"/>
          </a:xfrm>
        </p:spPr>
        <p:txBody>
          <a:bodyPr/>
          <a:lstStyle/>
          <a:p>
            <a:r>
              <a:rPr lang="en-GB" dirty="0">
                <a:solidFill>
                  <a:schemeClr val="accent1">
                    <a:lumMod val="75000"/>
                  </a:schemeClr>
                </a:solidFill>
              </a:rPr>
              <a:t>Reporting adverse reactions</a:t>
            </a:r>
          </a:p>
        </p:txBody>
      </p:sp>
      <p:sp>
        <p:nvSpPr>
          <p:cNvPr id="3" name="Content Placeholder 2"/>
          <p:cNvSpPr>
            <a:spLocks noGrp="1"/>
          </p:cNvSpPr>
          <p:nvPr>
            <p:ph idx="1"/>
          </p:nvPr>
        </p:nvSpPr>
        <p:spPr>
          <a:xfrm>
            <a:off x="685800" y="1524000"/>
            <a:ext cx="4102224" cy="4038600"/>
          </a:xfrm>
        </p:spPr>
        <p:txBody>
          <a:bodyPr/>
          <a:lstStyle/>
          <a:p>
            <a:pPr marL="36000" indent="0"/>
            <a:r>
              <a:rPr lang="en-GB" sz="1600" dirty="0"/>
              <a:t>Suspected adverse reactions or suspected side effects should be reported to the MHRA through the online </a:t>
            </a:r>
            <a:r>
              <a:rPr lang="en-GB" sz="1600" dirty="0">
                <a:hlinkClick r:id="rId3"/>
              </a:rPr>
              <a:t>Yellow Card | Making medicines and medical devices safer (mhra.gov.uk) </a:t>
            </a:r>
            <a:r>
              <a:rPr lang="en-GB" sz="1600" dirty="0"/>
              <a:t>or</a:t>
            </a:r>
            <a:r>
              <a:rPr lang="en-GB" sz="1600" dirty="0">
                <a:solidFill>
                  <a:srgbClr val="FF0000"/>
                </a:solidFill>
              </a:rPr>
              <a:t> </a:t>
            </a:r>
            <a:r>
              <a:rPr lang="en-GB" sz="1600" dirty="0"/>
              <a:t>the Yellow Card app</a:t>
            </a:r>
          </a:p>
          <a:p>
            <a:pPr marL="36000" indent="0"/>
            <a:endParaRPr lang="en-GB" sz="1600" dirty="0"/>
          </a:p>
          <a:p>
            <a:pPr marL="36000" indent="0"/>
            <a:r>
              <a:rPr lang="en-GB" altLang="en-US" sz="1600" dirty="0">
                <a:ea typeface="Source Sans Pro"/>
              </a:rPr>
              <a:t>Anyone (patients and health care workers) can make a Yellow Card report, even if they are uncertain as to whether a vaccine caused the condition</a:t>
            </a:r>
          </a:p>
          <a:p>
            <a:endParaRPr lang="en-GB" dirty="0"/>
          </a:p>
          <a:p>
            <a:endParaRPr lang="en-GB" dirty="0"/>
          </a:p>
          <a:p>
            <a:endParaRPr lang="en-GB" dirty="0"/>
          </a:p>
          <a:p>
            <a:endParaRPr lang="en-GB" dirty="0"/>
          </a:p>
          <a:p>
            <a:endParaRPr lang="en-GB" dirty="0"/>
          </a:p>
          <a:p>
            <a:endParaRPr lang="en-GB" dirty="0"/>
          </a:p>
          <a:p>
            <a:endParaRPr lang="en-GB"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3" y="4397098"/>
            <a:ext cx="2334033" cy="1285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502E4B1B-695C-44AD-989C-34E4EEF00D17}"/>
              </a:ext>
            </a:extLst>
          </p:cNvPr>
          <p:cNvPicPr>
            <a:picLocks noChangeAspect="1"/>
          </p:cNvPicPr>
          <p:nvPr/>
        </p:nvPicPr>
        <p:blipFill>
          <a:blip r:embed="rId5"/>
          <a:stretch>
            <a:fillRect/>
          </a:stretch>
        </p:blipFill>
        <p:spPr>
          <a:xfrm>
            <a:off x="6263071" y="1403648"/>
            <a:ext cx="2016224" cy="2241375"/>
          </a:xfrm>
          <a:prstGeom prst="rect">
            <a:avLst/>
          </a:prstGeom>
        </p:spPr>
      </p:pic>
      <p:sp>
        <p:nvSpPr>
          <p:cNvPr id="4" name="Rectangle 3">
            <a:extLst>
              <a:ext uri="{FF2B5EF4-FFF2-40B4-BE49-F238E27FC236}">
                <a16:creationId xmlns:a16="http://schemas.microsoft.com/office/drawing/2014/main" id="{F5929762-01EB-42C9-B575-269477B035A2}"/>
              </a:ext>
            </a:extLst>
          </p:cNvPr>
          <p:cNvSpPr/>
          <p:nvPr/>
        </p:nvSpPr>
        <p:spPr>
          <a:xfrm>
            <a:off x="6084168" y="3933054"/>
            <a:ext cx="2374031" cy="1477328"/>
          </a:xfrm>
          <a:prstGeom prst="rect">
            <a:avLst/>
          </a:prstGeom>
        </p:spPr>
        <p:txBody>
          <a:bodyPr wrap="square">
            <a:spAutoFit/>
          </a:bodyPr>
          <a:lstStyle/>
          <a:p>
            <a:r>
              <a:rPr lang="en-GB" dirty="0">
                <a:solidFill>
                  <a:schemeClr val="bg2"/>
                </a:solidFill>
              </a:rPr>
              <a:t>The QR code can be used for quick and easy access to the Yellow Card reporting site</a:t>
            </a:r>
          </a:p>
        </p:txBody>
      </p:sp>
    </p:spTree>
    <p:extLst>
      <p:ext uri="{BB962C8B-B14F-4D97-AF65-F5344CB8AC3E}">
        <p14:creationId xmlns:p14="http://schemas.microsoft.com/office/powerpoint/2010/main" val="22727900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1080120"/>
          </a:xfrm>
        </p:spPr>
        <p:txBody>
          <a:bodyPr/>
          <a:lstStyle/>
          <a:p>
            <a:r>
              <a:rPr lang="en-GB" dirty="0">
                <a:solidFill>
                  <a:schemeClr val="accent1">
                    <a:lumMod val="75000"/>
                  </a:schemeClr>
                </a:solidFill>
              </a:rPr>
              <a:t>Further information</a:t>
            </a:r>
          </a:p>
        </p:txBody>
      </p:sp>
      <p:sp>
        <p:nvSpPr>
          <p:cNvPr id="3" name="Content Placeholder 2"/>
          <p:cNvSpPr>
            <a:spLocks noGrp="1"/>
          </p:cNvSpPr>
          <p:nvPr>
            <p:ph idx="1"/>
          </p:nvPr>
        </p:nvSpPr>
        <p:spPr>
          <a:xfrm>
            <a:off x="685800" y="1268760"/>
            <a:ext cx="8077200" cy="4293840"/>
          </a:xfrm>
        </p:spPr>
        <p:txBody>
          <a:bodyPr/>
          <a:lstStyle/>
          <a:p>
            <a:pPr>
              <a:buFontTx/>
              <a:buNone/>
            </a:pPr>
            <a:r>
              <a:rPr lang="en-GB" altLang="en-US" sz="1600" dirty="0"/>
              <a:t>UK vaccine policy can be found in the online publication commonly referred to as the </a:t>
            </a:r>
          </a:p>
          <a:p>
            <a:pPr>
              <a:buFontTx/>
              <a:buNone/>
            </a:pPr>
            <a:r>
              <a:rPr lang="en-GB" altLang="en-US" sz="1600" dirty="0">
                <a:hlinkClick r:id="rId3"/>
              </a:rPr>
              <a:t>"</a:t>
            </a:r>
            <a:r>
              <a:rPr lang="en-GB" altLang="en-US" sz="1600" b="1" dirty="0">
                <a:hlinkClick r:id="rId3"/>
              </a:rPr>
              <a:t>Green Book</a:t>
            </a:r>
            <a:r>
              <a:rPr lang="en-GB" altLang="en-US" sz="1600" dirty="0">
                <a:hlinkClick r:id="rId3"/>
              </a:rPr>
              <a:t>"</a:t>
            </a:r>
            <a:r>
              <a:rPr lang="en-GB" altLang="en-US" sz="1600" dirty="0"/>
              <a:t> . This can be found on the </a:t>
            </a:r>
            <a:r>
              <a:rPr lang="en-GB" altLang="en-US" sz="1600" dirty="0">
                <a:hlinkClick r:id="rId4"/>
              </a:rPr>
              <a:t>Immunisation page</a:t>
            </a:r>
            <a:r>
              <a:rPr lang="en-GB" altLang="en-US" sz="1600" dirty="0"/>
              <a:t> of the GOV.UK website</a:t>
            </a:r>
          </a:p>
          <a:p>
            <a:pPr>
              <a:buFontTx/>
              <a:buNone/>
            </a:pPr>
            <a:endParaRPr lang="en-GB" altLang="en-US" sz="1600" dirty="0"/>
          </a:p>
          <a:p>
            <a:pPr>
              <a:buFontTx/>
              <a:buNone/>
            </a:pPr>
            <a:r>
              <a:rPr lang="en-GB" altLang="en-US" sz="1600" dirty="0"/>
              <a:t>Green Book recommendations are based upon JCVI’s expert opinion and should </a:t>
            </a:r>
          </a:p>
          <a:p>
            <a:pPr>
              <a:buFontTx/>
              <a:buNone/>
            </a:pPr>
            <a:r>
              <a:rPr lang="en-GB" altLang="en-US" sz="1600" dirty="0"/>
              <a:t>always be followed, even when they differ from those made by the vaccine </a:t>
            </a:r>
          </a:p>
          <a:p>
            <a:pPr>
              <a:buFontTx/>
              <a:buNone/>
            </a:pPr>
            <a:r>
              <a:rPr lang="en-GB" altLang="en-US" sz="1600" dirty="0"/>
              <a:t>manufacturer.</a:t>
            </a:r>
          </a:p>
          <a:p>
            <a:pPr>
              <a:buFontTx/>
              <a:buNone/>
            </a:pPr>
            <a:endParaRPr lang="en-GB" altLang="en-US" sz="1600" dirty="0"/>
          </a:p>
          <a:p>
            <a:pPr marL="36000" indent="0"/>
            <a:r>
              <a:rPr lang="en-GB" altLang="en-US" sz="1600" u="sng" dirty="0">
                <a:solidFill>
                  <a:srgbClr val="FF0000"/>
                </a:solidFill>
              </a:rPr>
              <a:t>UKHSA</a:t>
            </a:r>
            <a:r>
              <a:rPr lang="en-GB" altLang="en-US" sz="1600" u="sng" dirty="0"/>
              <a:t> </a:t>
            </a:r>
            <a:r>
              <a:rPr lang="en-GB" sz="1600" dirty="0">
                <a:hlinkClick r:id="rId5"/>
              </a:rPr>
              <a:t>COVID-19 vaccination: information for healthcare practitioners - GOV.UK (www.gov.uk)</a:t>
            </a:r>
            <a:endParaRPr lang="en-GB" sz="1600" dirty="0"/>
          </a:p>
          <a:p>
            <a:pPr>
              <a:buFontTx/>
              <a:buNone/>
            </a:pPr>
            <a:r>
              <a:rPr lang="en-GB" altLang="en-US" sz="1600" dirty="0"/>
              <a:t>This document provides additional information, answers to frequently asked questions </a:t>
            </a:r>
          </a:p>
          <a:p>
            <a:pPr>
              <a:buFontTx/>
              <a:buNone/>
            </a:pPr>
            <a:r>
              <a:rPr lang="en-GB" altLang="en-US" sz="1600" dirty="0"/>
              <a:t>and actions to take in the event of inadvertent errors. </a:t>
            </a:r>
          </a:p>
          <a:p>
            <a:pPr>
              <a:buFontTx/>
              <a:buNone/>
            </a:pPr>
            <a:r>
              <a:rPr lang="en-GB" altLang="en-US" sz="1600" dirty="0"/>
              <a:t>It is important to read this document before you start vaccinating and also to refer to the </a:t>
            </a:r>
          </a:p>
          <a:p>
            <a:pPr>
              <a:buFontTx/>
              <a:buNone/>
            </a:pPr>
            <a:r>
              <a:rPr lang="en-GB" altLang="en-US" sz="1600" dirty="0"/>
              <a:t>online version regularly as it will be updated as more information becomes available </a:t>
            </a:r>
          </a:p>
          <a:p>
            <a:pPr>
              <a:buFontTx/>
              <a:buNone/>
            </a:pPr>
            <a:r>
              <a:rPr lang="en-GB" altLang="en-US" sz="1600" dirty="0"/>
              <a:t>and to address any issues or frequently arising questions as COVID-19 vaccines are </a:t>
            </a:r>
          </a:p>
          <a:p>
            <a:pPr>
              <a:buFontTx/>
              <a:buNone/>
            </a:pPr>
            <a:r>
              <a:rPr lang="en-GB" altLang="en-US" sz="1600" dirty="0"/>
              <a:t>delivered more widely. </a:t>
            </a:r>
            <a:endParaRPr lang="en-GB" altLang="en-US" sz="2000" dirty="0"/>
          </a:p>
          <a:p>
            <a:endParaRPr lang="en-GB" dirty="0"/>
          </a:p>
        </p:txBody>
      </p:sp>
    </p:spTree>
    <p:extLst>
      <p:ext uri="{BB962C8B-B14F-4D97-AF65-F5344CB8AC3E}">
        <p14:creationId xmlns:p14="http://schemas.microsoft.com/office/powerpoint/2010/main" val="16573011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38450-4735-4540-A7ED-4165E587B5C3}"/>
              </a:ext>
            </a:extLst>
          </p:cNvPr>
          <p:cNvSpPr>
            <a:spLocks noGrp="1"/>
          </p:cNvSpPr>
          <p:nvPr>
            <p:ph type="title"/>
          </p:nvPr>
        </p:nvSpPr>
        <p:spPr>
          <a:xfrm>
            <a:off x="685800" y="260648"/>
            <a:ext cx="8077200" cy="720080"/>
          </a:xfrm>
        </p:spPr>
        <p:txBody>
          <a:bodyPr/>
          <a:lstStyle/>
          <a:p>
            <a:r>
              <a:rPr lang="en-GB" dirty="0">
                <a:solidFill>
                  <a:schemeClr val="accent1">
                    <a:lumMod val="75000"/>
                  </a:schemeClr>
                </a:solidFill>
              </a:rPr>
              <a:t>Further information (continued)</a:t>
            </a:r>
          </a:p>
        </p:txBody>
      </p:sp>
      <p:sp>
        <p:nvSpPr>
          <p:cNvPr id="3" name="Content Placeholder 2">
            <a:extLst>
              <a:ext uri="{FF2B5EF4-FFF2-40B4-BE49-F238E27FC236}">
                <a16:creationId xmlns:a16="http://schemas.microsoft.com/office/drawing/2014/main" id="{F27E0BB3-77EE-4059-BCA0-47DC65A82376}"/>
              </a:ext>
            </a:extLst>
          </p:cNvPr>
          <p:cNvSpPr>
            <a:spLocks noGrp="1"/>
          </p:cNvSpPr>
          <p:nvPr>
            <p:ph idx="1"/>
          </p:nvPr>
        </p:nvSpPr>
        <p:spPr>
          <a:xfrm>
            <a:off x="685800" y="1124744"/>
            <a:ext cx="8077200" cy="4968552"/>
          </a:xfrm>
        </p:spPr>
        <p:txBody>
          <a:bodyPr/>
          <a:lstStyle/>
          <a:p>
            <a:pPr marL="36000" indent="0"/>
            <a:r>
              <a:rPr lang="en-GB" sz="2200" dirty="0"/>
              <a:t>E learning resources: </a:t>
            </a:r>
            <a:r>
              <a:rPr lang="en-GB" sz="2200" dirty="0">
                <a:hlinkClick r:id="rId3"/>
              </a:rPr>
              <a:t>NHSE </a:t>
            </a:r>
            <a:r>
              <a:rPr lang="en-GB" sz="2200" dirty="0" err="1">
                <a:hlinkClick r:id="rId3"/>
              </a:rPr>
              <a:t>elfh</a:t>
            </a:r>
            <a:r>
              <a:rPr lang="en-GB" sz="2200" dirty="0">
                <a:hlinkClick r:id="rId3"/>
              </a:rPr>
              <a:t> Hub (e-lfh.org.uk)</a:t>
            </a:r>
            <a:endParaRPr lang="en-GB" sz="2200" dirty="0"/>
          </a:p>
          <a:p>
            <a:pPr marL="36000" indent="0"/>
            <a:endParaRPr lang="en-GB" sz="2200" dirty="0"/>
          </a:p>
          <a:p>
            <a:pPr marL="36000" indent="0"/>
            <a:r>
              <a:rPr lang="en-GB" sz="2200" dirty="0">
                <a:hlinkClick r:id="rId4"/>
              </a:rPr>
              <a:t>Professional information | HSC Public Health Agency (hscni.net)</a:t>
            </a:r>
            <a:endParaRPr lang="en-GB" sz="2200" dirty="0"/>
          </a:p>
          <a:p>
            <a:pPr marL="36000" indent="0"/>
            <a:endParaRPr lang="en-GB" sz="2200" dirty="0"/>
          </a:p>
          <a:p>
            <a:pPr marL="36000" indent="0"/>
            <a:r>
              <a:rPr lang="en-GB" sz="2200" dirty="0"/>
              <a:t>Northern Ireland policy letter 2024: </a:t>
            </a:r>
            <a:r>
              <a:rPr lang="en-GB" sz="2400" dirty="0">
                <a:hlinkClick r:id="rId5"/>
              </a:rPr>
              <a:t>doh-hss-md-34-2024.pdf (health-ni.gov.uk)</a:t>
            </a:r>
            <a:endParaRPr lang="en-GB" sz="2200" dirty="0">
              <a:highlight>
                <a:srgbClr val="FFFF00"/>
              </a:highlight>
            </a:endParaRPr>
          </a:p>
          <a:p>
            <a:pPr marL="36000" indent="0"/>
            <a:endParaRPr lang="en-GB" sz="2200" dirty="0"/>
          </a:p>
          <a:p>
            <a:pPr marL="36000" indent="0"/>
            <a:r>
              <a:rPr lang="en-GB" sz="2200" dirty="0">
                <a:hlinkClick r:id="rId6"/>
              </a:rPr>
              <a:t>COVID-19: vaccinator competency assessment tool - GOV.UK (www.gov.uk)</a:t>
            </a:r>
          </a:p>
          <a:p>
            <a:pPr marL="36000" indent="0"/>
            <a:endParaRPr lang="en-GB" sz="2200" dirty="0"/>
          </a:p>
          <a:p>
            <a:pPr marL="36000" indent="0"/>
            <a:r>
              <a:rPr lang="en-GB" sz="2200" dirty="0">
                <a:hlinkClick r:id="rId7"/>
              </a:rPr>
              <a:t>COVID-19 vaccination programme - GOV.UK (www.gov.uk)</a:t>
            </a:r>
            <a:endParaRPr lang="en-GB" sz="2200" dirty="0"/>
          </a:p>
        </p:txBody>
      </p:sp>
    </p:spTree>
    <p:extLst>
      <p:ext uri="{BB962C8B-B14F-4D97-AF65-F5344CB8AC3E}">
        <p14:creationId xmlns:p14="http://schemas.microsoft.com/office/powerpoint/2010/main" val="2093987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8077200" cy="792088"/>
          </a:xfrm>
        </p:spPr>
        <p:txBody>
          <a:bodyPr/>
          <a:lstStyle/>
          <a:p>
            <a:r>
              <a:rPr lang="en-GB" dirty="0">
                <a:solidFill>
                  <a:schemeClr val="accent1">
                    <a:lumMod val="75000"/>
                  </a:schemeClr>
                </a:solidFill>
              </a:rPr>
              <a:t>COVID-19 and Coronavirus</a:t>
            </a:r>
            <a:br>
              <a:rPr lang="en-GB" dirty="0"/>
            </a:br>
            <a:endParaRPr lang="en-GB" dirty="0"/>
          </a:p>
        </p:txBody>
      </p:sp>
      <p:sp>
        <p:nvSpPr>
          <p:cNvPr id="3" name="Content Placeholder 2"/>
          <p:cNvSpPr>
            <a:spLocks noGrp="1"/>
          </p:cNvSpPr>
          <p:nvPr>
            <p:ph idx="1"/>
          </p:nvPr>
        </p:nvSpPr>
        <p:spPr>
          <a:xfrm>
            <a:off x="683568" y="980728"/>
            <a:ext cx="8077200" cy="4326632"/>
          </a:xfrm>
        </p:spPr>
        <p:txBody>
          <a:bodyPr/>
          <a:lstStyle/>
          <a:p>
            <a:pPr marL="285750" indent="-285750">
              <a:buFont typeface="Arial" panose="020B0604020202020204" pitchFamily="34" charset="0"/>
              <a:buChar char="•"/>
            </a:pPr>
            <a:r>
              <a:rPr lang="en-GB" sz="1500" dirty="0"/>
              <a:t>COVID-19 is the disease that is caused by infection with the SARS-CoV-2 virus which belongs to the Coronavirus family</a:t>
            </a:r>
          </a:p>
          <a:p>
            <a:pPr marL="792162" lvl="3" indent="-171450"/>
            <a:r>
              <a:rPr lang="en-GB" sz="1500" dirty="0"/>
              <a:t> - SARS-CoV-2 stands for Severe Acute Respiratory Syndrome (SARS) and </a:t>
            </a:r>
            <a:r>
              <a:rPr lang="en-GB" sz="1500" dirty="0" err="1"/>
              <a:t>CoV</a:t>
            </a:r>
            <a:r>
              <a:rPr lang="en-GB" sz="1500" dirty="0"/>
              <a:t> for coronavirus</a:t>
            </a:r>
          </a:p>
          <a:p>
            <a:pPr marL="792162" lvl="3" indent="-171450"/>
            <a:r>
              <a:rPr lang="en-GB" sz="1500" dirty="0"/>
              <a:t> - COVID-19 stands for </a:t>
            </a:r>
            <a:r>
              <a:rPr lang="en-GB" sz="1500" u="sng" dirty="0"/>
              <a:t>Co</a:t>
            </a:r>
            <a:r>
              <a:rPr lang="en-GB" sz="1500" dirty="0"/>
              <a:t>rona</a:t>
            </a:r>
            <a:r>
              <a:rPr lang="en-GB" sz="1500" u="sng" dirty="0"/>
              <a:t>vi</a:t>
            </a:r>
            <a:r>
              <a:rPr lang="en-GB" sz="1500" dirty="0"/>
              <a:t>rus </a:t>
            </a:r>
            <a:r>
              <a:rPr lang="en-GB" sz="1500" u="sng" dirty="0"/>
              <a:t>D</a:t>
            </a:r>
            <a:r>
              <a:rPr lang="en-GB" sz="1500" dirty="0"/>
              <a:t>isease and </a:t>
            </a:r>
            <a:r>
              <a:rPr lang="en-GB" sz="1500" u="sng" dirty="0"/>
              <a:t>19</a:t>
            </a:r>
            <a:r>
              <a:rPr lang="en-GB" sz="1500" dirty="0"/>
              <a:t> is from the year 2019 when it was first seen</a:t>
            </a:r>
          </a:p>
          <a:p>
            <a:pPr marL="0" indent="0"/>
            <a:endParaRPr lang="en-GB" sz="1500" dirty="0"/>
          </a:p>
          <a:p>
            <a:pPr marL="285750" indent="-285750">
              <a:buFont typeface="Arial" panose="020B0604020202020204" pitchFamily="34" charset="0"/>
              <a:buChar char="•"/>
            </a:pPr>
            <a:r>
              <a:rPr lang="en-GB" sz="1500" dirty="0"/>
              <a:t>Coronaviruses may cause illness in animals or humans and they are responsible for causing infections ranging from the common cold to more severe disease such as Severe Acute Respiratory Syndrome (SARS) and Middle East Respiratory Syndrome (MERS) which have been responsible for two outbreaks during the last twenty years</a:t>
            </a:r>
          </a:p>
          <a:p>
            <a:pPr marL="0" indent="0"/>
            <a:endParaRPr lang="en-GB" sz="1500" dirty="0"/>
          </a:p>
          <a:p>
            <a:pPr marL="285750" indent="-285750">
              <a:buFont typeface="Arial" panose="020B0604020202020204" pitchFamily="34" charset="0"/>
              <a:buChar char="•"/>
            </a:pPr>
            <a:r>
              <a:rPr lang="en-GB" sz="1500" dirty="0"/>
              <a:t>SARS-CoV-2 virus is the most recently discovered coronavirus and has now affected many countries globally</a:t>
            </a:r>
          </a:p>
          <a:p>
            <a:pPr marL="0" indent="0"/>
            <a:endParaRPr lang="en-GB" sz="1500" dirty="0"/>
          </a:p>
          <a:p>
            <a:pPr marL="285750" indent="-285750">
              <a:buFont typeface="Arial" panose="020B0604020202020204" pitchFamily="34" charset="0"/>
              <a:buChar char="•"/>
            </a:pPr>
            <a:r>
              <a:rPr lang="en-GB" sz="1500" dirty="0"/>
              <a:t>because of the global spread and the substantial number of people affected, the World Health Organisation (WHO) declared COVID-19 as a pandemic on 11/03/2020 (Pan (all) demos (people))</a:t>
            </a:r>
          </a:p>
          <a:p>
            <a:endParaRPr lang="en-GB" dirty="0"/>
          </a:p>
        </p:txBody>
      </p:sp>
    </p:spTree>
    <p:extLst>
      <p:ext uri="{BB962C8B-B14F-4D97-AF65-F5344CB8AC3E}">
        <p14:creationId xmlns:p14="http://schemas.microsoft.com/office/powerpoint/2010/main" val="1446710378"/>
      </p:ext>
    </p:extLst>
  </p:cSld>
  <p:clrMapOvr>
    <a:masterClrMapping/>
  </p:clrMapOvr>
</p:sld>
</file>

<file path=ppt/theme/theme1.xml><?xml version="1.0" encoding="utf-8"?>
<a:theme xmlns:a="http://schemas.openxmlformats.org/drawingml/2006/main" name="2_BHSCT_white">
  <a:themeElements>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15339</TotalTime>
  <Words>12762</Words>
  <Application>Microsoft Office PowerPoint</Application>
  <PresentationFormat>On-screen Show (4:3)</PresentationFormat>
  <Paragraphs>952</Paragraphs>
  <Slides>84</Slides>
  <Notes>77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84</vt:i4>
      </vt:variant>
    </vt:vector>
  </HeadingPairs>
  <TitlesOfParts>
    <vt:vector size="92" baseType="lpstr">
      <vt:lpstr>Arial</vt:lpstr>
      <vt:lpstr>Calibri</vt:lpstr>
      <vt:lpstr>Source Sans Pro</vt:lpstr>
      <vt:lpstr>Symbol</vt:lpstr>
      <vt:lpstr>Times New Roman</vt:lpstr>
      <vt:lpstr>Wingdings</vt:lpstr>
      <vt:lpstr>ヒラギノ角ゴ Pro W3</vt:lpstr>
      <vt:lpstr>2_BHSCT_white</vt:lpstr>
      <vt:lpstr>     COVID-19 vaccination   programme for adults        Acknowledgments to UKHSA, PHW and PHS for use of information from their  training slides  Provisional – Subject to revision – Use latest version link: x </vt:lpstr>
      <vt:lpstr>Note to immunisers</vt:lpstr>
      <vt:lpstr>Content</vt:lpstr>
      <vt:lpstr>Learning objectives</vt:lpstr>
      <vt:lpstr>Pre-requisites to administering COVID-19 vaccine</vt:lpstr>
      <vt:lpstr>Key messages</vt:lpstr>
      <vt:lpstr>Introduction</vt:lpstr>
      <vt:lpstr>COVID–19 timeline in the UK and  Northern Ireland</vt:lpstr>
      <vt:lpstr>COVID-19 and Coronavirus </vt:lpstr>
      <vt:lpstr>Viral infection</vt:lpstr>
      <vt:lpstr>Coronavirus structure</vt:lpstr>
      <vt:lpstr>COVID-19 variants</vt:lpstr>
      <vt:lpstr>Transmission of COVID-19 infection</vt:lpstr>
      <vt:lpstr>COVID-19 symptoms</vt:lpstr>
      <vt:lpstr>COVID-19 symptom progression and  complications</vt:lpstr>
      <vt:lpstr>COVID-19 complications in pregnancy (1)</vt:lpstr>
      <vt:lpstr>COVID-19 complications in pregnancy (2)</vt:lpstr>
      <vt:lpstr>Long COVID</vt:lpstr>
      <vt:lpstr>Symptoms of Long COVID</vt:lpstr>
      <vt:lpstr>COVID-19 vaccine development and safety</vt:lpstr>
      <vt:lpstr>COVID-19 vaccine safety (continued)</vt:lpstr>
      <vt:lpstr>COVID-19 vaccine effectiveness (1)</vt:lpstr>
      <vt:lpstr>COVID-19 vaccine effectiveness (2)</vt:lpstr>
      <vt:lpstr>COVID-19 vaccines (adults)</vt:lpstr>
      <vt:lpstr>COVID-19 mRNA vaccines (Pifzer BioNTech and Moderna)</vt:lpstr>
      <vt:lpstr>Variant vaccines</vt:lpstr>
      <vt:lpstr>mRNA variant COVID-19 vaccines</vt:lpstr>
      <vt:lpstr>Additional COVID-19 vaccines</vt:lpstr>
      <vt:lpstr>Vaccine interchangeability</vt:lpstr>
      <vt:lpstr>Interval between COVID-19 vaccines and COVID-19  infection</vt:lpstr>
      <vt:lpstr>Administering COVID-19 vaccine at the same time as  Abrysvo® (RSV)</vt:lpstr>
      <vt:lpstr>Co-administration of COVID-19 and other  vaccines (1)</vt:lpstr>
      <vt:lpstr>Co-administration of COVID-19 and other vaccines (2)</vt:lpstr>
      <vt:lpstr>Pregnancy </vt:lpstr>
      <vt:lpstr>Breastfeeding</vt:lpstr>
      <vt:lpstr>Contraindications to COVID-19 vaccines</vt:lpstr>
      <vt:lpstr>Precautions to COVID-19 vaccines (1)</vt:lpstr>
      <vt:lpstr>Precautions to COVID-19 vaccines (2)</vt:lpstr>
      <vt:lpstr>Myocarditis and pericarditis </vt:lpstr>
      <vt:lpstr>Guillain-Barré syndrome (GBS)</vt:lpstr>
      <vt:lpstr>Capillary leak syndrome</vt:lpstr>
      <vt:lpstr>Immune thrombocytopenia (ITP)</vt:lpstr>
      <vt:lpstr>Menstrual disorders and unexpected vaginal bleeding</vt:lpstr>
      <vt:lpstr>Local reactions at the vaccination site</vt:lpstr>
      <vt:lpstr>Bell’s Palsy</vt:lpstr>
      <vt:lpstr>COVID-19 vaccination programme considerations</vt:lpstr>
      <vt:lpstr>Resident in a care home</vt:lpstr>
      <vt:lpstr>Older adults</vt:lpstr>
      <vt:lpstr>Clinical risk groups (1)</vt:lpstr>
      <vt:lpstr>Clinical risk groups (2)</vt:lpstr>
      <vt:lpstr>Clinical risk groups (3)</vt:lpstr>
      <vt:lpstr>Pregnancy </vt:lpstr>
      <vt:lpstr>Health and Social care Workers</vt:lpstr>
      <vt:lpstr>Other high risk groups</vt:lpstr>
      <vt:lpstr>Deprivation and ethnicity</vt:lpstr>
      <vt:lpstr>PowerPoint Presentation</vt:lpstr>
      <vt:lpstr>Autumn 2024</vt:lpstr>
      <vt:lpstr>Autumn booster 2024</vt:lpstr>
      <vt:lpstr>Primary COVID-19 vaccination</vt:lpstr>
      <vt:lpstr>Reinforcing vaccination</vt:lpstr>
      <vt:lpstr>Reinforcing vaccination (continued)</vt:lpstr>
      <vt:lpstr>COVID-19 vaccine: autumn 2024 booster</vt:lpstr>
      <vt:lpstr>Severely immunosuppressed (1)</vt:lpstr>
      <vt:lpstr>Severely immunosuppressed (2)</vt:lpstr>
      <vt:lpstr>Long term COVID-19 vaccination programme</vt:lpstr>
      <vt:lpstr>COVID-19 vaccine Moderna  Spikevax JN.1 Over 18 in some settings</vt:lpstr>
      <vt:lpstr>COVID-19 Spikevax JN.1 vaccine ingredients / excipients</vt:lpstr>
      <vt:lpstr>Adverse reactions to Spikevax JN.1 vaccine </vt:lpstr>
      <vt:lpstr>COVID-19 Spikevax JN.1 presentation, dose and  schedule</vt:lpstr>
      <vt:lpstr>COVID-19 Spikevax JN.1 vaccine storage and use </vt:lpstr>
      <vt:lpstr>PowerPoint Presentation</vt:lpstr>
      <vt:lpstr>COVID-19 Spikevax JN.1 vaccine preparation (1)</vt:lpstr>
      <vt:lpstr>COVID-19 Spikevax JN.1 vaccine preparation (2)</vt:lpstr>
      <vt:lpstr>COVID-19 vaccine Pfizer  BioNTech Comirnaty  JN.1 30mcg/dose  (12 to 17 year olds) and Over 18 in some settings</vt:lpstr>
      <vt:lpstr>Comirnaty JN.1 30mcg/dose vaccine  ingredients / excipients</vt:lpstr>
      <vt:lpstr>Adverse reactions following Comirnaty JN.1  30mcg/dose vaccine</vt:lpstr>
      <vt:lpstr>Comirnaty  JN.1 30mcg/dose vaccine presentation,  dose and schedule</vt:lpstr>
      <vt:lpstr>Comirnaty JN.1 30mcg/dose vaccine  storage and use </vt:lpstr>
      <vt:lpstr>Comirnaty JN.1 30mcg/dose vaccine preparation (1)</vt:lpstr>
      <vt:lpstr>Comirnaty JN.1 30mcg/dose preparation (2)</vt:lpstr>
      <vt:lpstr>Guidance on handling multiple COVID-19 vaccines </vt:lpstr>
      <vt:lpstr>Reporting adverse reactions</vt:lpstr>
      <vt:lpstr>Further information</vt:lpstr>
      <vt:lpstr>Further information (continued)</vt:lpstr>
    </vt:vector>
  </TitlesOfParts>
  <Company>BSO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Grainne McKeown</dc:creator>
  <cp:lastModifiedBy>Paul Cavanagh (PHA)</cp:lastModifiedBy>
  <cp:revision>782</cp:revision>
  <dcterms:created xsi:type="dcterms:W3CDTF">2020-12-04T16:12:05Z</dcterms:created>
  <dcterms:modified xsi:type="dcterms:W3CDTF">2024-09-27T11:54:35Z</dcterms:modified>
</cp:coreProperties>
</file>