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6"/>
  </p:notesMasterIdLst>
  <p:sldIdLst>
    <p:sldId id="263" r:id="rId2"/>
    <p:sldId id="299" r:id="rId3"/>
    <p:sldId id="290" r:id="rId4"/>
    <p:sldId id="295" r:id="rId5"/>
    <p:sldId id="260" r:id="rId6"/>
    <p:sldId id="281" r:id="rId7"/>
    <p:sldId id="280" r:id="rId8"/>
    <p:sldId id="291" r:id="rId9"/>
    <p:sldId id="270" r:id="rId10"/>
    <p:sldId id="293" r:id="rId11"/>
    <p:sldId id="294" r:id="rId12"/>
    <p:sldId id="302" r:id="rId13"/>
    <p:sldId id="273" r:id="rId14"/>
    <p:sldId id="287" r:id="rId15"/>
    <p:sldId id="288" r:id="rId16"/>
    <p:sldId id="274" r:id="rId17"/>
    <p:sldId id="298" r:id="rId18"/>
    <p:sldId id="276" r:id="rId19"/>
    <p:sldId id="289" r:id="rId20"/>
    <p:sldId id="277" r:id="rId21"/>
    <p:sldId id="303" r:id="rId22"/>
    <p:sldId id="278" r:id="rId23"/>
    <p:sldId id="286" r:id="rId24"/>
    <p:sldId id="300" r:id="rId25"/>
  </p:sldIdLst>
  <p:sldSz cx="9144000" cy="6858000" type="screen4x3"/>
  <p:notesSz cx="6808788" cy="9940925"/>
  <p:defaultTextStyle>
    <a:defPPr>
      <a:defRPr lang="en-US"/>
    </a:defPPr>
    <a:lvl1pPr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1pPr>
    <a:lvl2pPr marL="457200"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2pPr>
    <a:lvl3pPr marL="914400"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3pPr>
    <a:lvl4pPr marL="1371600"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4pPr>
    <a:lvl5pPr marL="1828800"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5pPr>
    <a:lvl6pPr marL="2286000" algn="l" defTabSz="914400" rtl="0" eaLnBrk="1" latinLnBrk="0" hangingPunct="1">
      <a:defRPr sz="4000" kern="1200">
        <a:solidFill>
          <a:schemeClr val="bg2"/>
        </a:solidFill>
        <a:latin typeface="Arial" panose="020B0604020202020204" pitchFamily="34" charset="0"/>
        <a:ea typeface="+mn-ea"/>
        <a:cs typeface="+mn-cs"/>
      </a:defRPr>
    </a:lvl6pPr>
    <a:lvl7pPr marL="2743200" algn="l" defTabSz="914400" rtl="0" eaLnBrk="1" latinLnBrk="0" hangingPunct="1">
      <a:defRPr sz="4000" kern="1200">
        <a:solidFill>
          <a:schemeClr val="bg2"/>
        </a:solidFill>
        <a:latin typeface="Arial" panose="020B0604020202020204" pitchFamily="34" charset="0"/>
        <a:ea typeface="+mn-ea"/>
        <a:cs typeface="+mn-cs"/>
      </a:defRPr>
    </a:lvl7pPr>
    <a:lvl8pPr marL="3200400" algn="l" defTabSz="914400" rtl="0" eaLnBrk="1" latinLnBrk="0" hangingPunct="1">
      <a:defRPr sz="4000" kern="1200">
        <a:solidFill>
          <a:schemeClr val="bg2"/>
        </a:solidFill>
        <a:latin typeface="Arial" panose="020B0604020202020204" pitchFamily="34" charset="0"/>
        <a:ea typeface="+mn-ea"/>
        <a:cs typeface="+mn-cs"/>
      </a:defRPr>
    </a:lvl8pPr>
    <a:lvl9pPr marL="3657600" algn="l" defTabSz="914400" rtl="0" eaLnBrk="1" latinLnBrk="0" hangingPunct="1">
      <a:defRPr sz="4000" kern="1200">
        <a:solidFill>
          <a:schemeClr val="bg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1" d="100"/>
          <a:sy n="131" d="100"/>
        </p:scale>
        <p:origin x="-3624" y="-12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461612B-31A4-41B9-B387-521401363582}"/>
              </a:ext>
            </a:extLst>
          </p:cNvPr>
          <p:cNvSpPr>
            <a:spLocks noGrp="1" noChangeArrowheads="1"/>
          </p:cNvSpPr>
          <p:nvPr>
            <p:ph type="hdr" sz="quarter"/>
          </p:nvPr>
        </p:nvSpPr>
        <p:spPr bwMode="auto">
          <a:xfrm>
            <a:off x="1285875" y="1325563"/>
            <a:ext cx="2874963" cy="414337"/>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eaLnBrk="1" hangingPunct="1">
              <a:spcBef>
                <a:spcPct val="0"/>
              </a:spcBef>
              <a:buClrTx/>
              <a:defRPr sz="1200">
                <a:solidFill>
                  <a:schemeClr val="tx1"/>
                </a:solidFill>
                <a:latin typeface="Times New Roman" pitchFamily="84" charset="0"/>
              </a:defRPr>
            </a:lvl1pPr>
          </a:lstStyle>
          <a:p>
            <a:pPr>
              <a:defRPr/>
            </a:pPr>
            <a:endParaRPr lang="en-US"/>
          </a:p>
        </p:txBody>
      </p:sp>
      <p:sp>
        <p:nvSpPr>
          <p:cNvPr id="20483" name="Rectangle 3">
            <a:extLst>
              <a:ext uri="{FF2B5EF4-FFF2-40B4-BE49-F238E27FC236}">
                <a16:creationId xmlns:a16="http://schemas.microsoft.com/office/drawing/2014/main" id="{ED6200BC-0414-4075-804E-9AA31804302E}"/>
              </a:ext>
            </a:extLst>
          </p:cNvPr>
          <p:cNvSpPr>
            <a:spLocks noGrp="1" noChangeArrowheads="1"/>
          </p:cNvSpPr>
          <p:nvPr>
            <p:ph type="dt" idx="1"/>
          </p:nvPr>
        </p:nvSpPr>
        <p:spPr bwMode="auto">
          <a:xfrm>
            <a:off x="3857625" y="0"/>
            <a:ext cx="2951163" cy="496888"/>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eaLnBrk="1" hangingPunct="1">
              <a:spcBef>
                <a:spcPct val="0"/>
              </a:spcBef>
              <a:buClrTx/>
              <a:defRPr sz="1200">
                <a:solidFill>
                  <a:schemeClr val="tx1"/>
                </a:solidFill>
                <a:latin typeface="Times New Roman" pitchFamily="84" charset="0"/>
              </a:defRPr>
            </a:lvl1pPr>
          </a:lstStyle>
          <a:p>
            <a:pPr>
              <a:defRPr/>
            </a:pPr>
            <a:endParaRPr lang="en-US"/>
          </a:p>
        </p:txBody>
      </p:sp>
      <p:sp>
        <p:nvSpPr>
          <p:cNvPr id="2052" name="Rectangle 4">
            <a:extLst>
              <a:ext uri="{FF2B5EF4-FFF2-40B4-BE49-F238E27FC236}">
                <a16:creationId xmlns:a16="http://schemas.microsoft.com/office/drawing/2014/main" id="{8D08A833-0671-4E63-B1FC-CF91F163C78D}"/>
              </a:ext>
            </a:extLst>
          </p:cNvPr>
          <p:cNvSpPr>
            <a:spLocks noGrp="1" noRot="1" noChangeAspect="1" noChangeArrowheads="1" noTextEdit="1"/>
          </p:cNvSpPr>
          <p:nvPr>
            <p:ph type="sldImg" idx="2"/>
          </p:nvPr>
        </p:nvSpPr>
        <p:spPr bwMode="auto">
          <a:xfrm>
            <a:off x="920750" y="496888"/>
            <a:ext cx="4967288"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a:extLst>
              <a:ext uri="{FF2B5EF4-FFF2-40B4-BE49-F238E27FC236}">
                <a16:creationId xmlns:a16="http://schemas.microsoft.com/office/drawing/2014/main" id="{85E703BF-FAAF-4C7F-B1C9-7AC04C10F486}"/>
              </a:ext>
            </a:extLst>
          </p:cNvPr>
          <p:cNvSpPr>
            <a:spLocks noGrp="1" noChangeArrowheads="1"/>
          </p:cNvSpPr>
          <p:nvPr>
            <p:ph type="body" sz="quarter" idx="3"/>
          </p:nvPr>
        </p:nvSpPr>
        <p:spPr bwMode="auto">
          <a:xfrm>
            <a:off x="908050" y="4721225"/>
            <a:ext cx="4992688" cy="447357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a:extLst>
              <a:ext uri="{FF2B5EF4-FFF2-40B4-BE49-F238E27FC236}">
                <a16:creationId xmlns:a16="http://schemas.microsoft.com/office/drawing/2014/main" id="{A314E46F-FDF2-4EB3-8243-A9D9369ADA8A}"/>
              </a:ext>
            </a:extLst>
          </p:cNvPr>
          <p:cNvSpPr>
            <a:spLocks noGrp="1" noChangeArrowheads="1"/>
          </p:cNvSpPr>
          <p:nvPr>
            <p:ph type="ftr" sz="quarter" idx="4"/>
          </p:nvPr>
        </p:nvSpPr>
        <p:spPr bwMode="auto">
          <a:xfrm>
            <a:off x="0" y="9444038"/>
            <a:ext cx="2951163" cy="49688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eaLnBrk="1" hangingPunct="1">
              <a:spcBef>
                <a:spcPct val="0"/>
              </a:spcBef>
              <a:buClrTx/>
              <a:defRPr sz="1200">
                <a:solidFill>
                  <a:schemeClr val="tx1"/>
                </a:solidFill>
                <a:latin typeface="Times New Roman" pitchFamily="84" charset="0"/>
              </a:defRPr>
            </a:lvl1pPr>
          </a:lstStyle>
          <a:p>
            <a:pPr>
              <a:defRPr/>
            </a:pPr>
            <a:endParaRPr lang="en-US"/>
          </a:p>
        </p:txBody>
      </p:sp>
      <p:sp>
        <p:nvSpPr>
          <p:cNvPr id="20487" name="Rectangle 7">
            <a:extLst>
              <a:ext uri="{FF2B5EF4-FFF2-40B4-BE49-F238E27FC236}">
                <a16:creationId xmlns:a16="http://schemas.microsoft.com/office/drawing/2014/main" id="{7CD789A8-E97A-4DE3-982B-FFA523282C36}"/>
              </a:ext>
            </a:extLst>
          </p:cNvPr>
          <p:cNvSpPr>
            <a:spLocks noGrp="1" noChangeArrowheads="1"/>
          </p:cNvSpPr>
          <p:nvPr>
            <p:ph type="sldNum" sz="quarter" idx="5"/>
          </p:nvPr>
        </p:nvSpPr>
        <p:spPr bwMode="auto">
          <a:xfrm>
            <a:off x="3857625" y="9444038"/>
            <a:ext cx="2951163" cy="49688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1" hangingPunct="1">
              <a:spcBef>
                <a:spcPct val="0"/>
              </a:spcBef>
              <a:buClrTx/>
              <a:defRPr sz="1200">
                <a:solidFill>
                  <a:schemeClr val="tx1"/>
                </a:solidFill>
                <a:latin typeface="Times New Roman" panose="02020603050405020304" pitchFamily="18" charset="0"/>
              </a:defRPr>
            </a:lvl1pPr>
          </a:lstStyle>
          <a:p>
            <a:pPr>
              <a:defRPr/>
            </a:pPr>
            <a:fld id="{C952DE68-D438-42EF-85CE-0048BA45EE6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90500" algn="l" rtl="0" eaLnBrk="0" fontAlgn="base" hangingPunct="0">
      <a:spcBef>
        <a:spcPct val="30000"/>
      </a:spcBef>
      <a:spcAft>
        <a:spcPct val="0"/>
      </a:spcAft>
      <a:defRPr sz="1200" kern="1200">
        <a:solidFill>
          <a:schemeClr val="tx1"/>
        </a:solidFill>
        <a:latin typeface="Arial" charset="0"/>
        <a:ea typeface="+mn-ea"/>
        <a:cs typeface="+mn-cs"/>
      </a:defRPr>
    </a:lvl2pPr>
    <a:lvl3pPr marL="381000" algn="l" rtl="0" eaLnBrk="0" fontAlgn="base" hangingPunct="0">
      <a:spcBef>
        <a:spcPct val="30000"/>
      </a:spcBef>
      <a:spcAft>
        <a:spcPct val="0"/>
      </a:spcAft>
      <a:defRPr sz="1200" kern="1200">
        <a:solidFill>
          <a:schemeClr val="tx1"/>
        </a:solidFill>
        <a:latin typeface="Arial" charset="0"/>
        <a:ea typeface="+mn-ea"/>
        <a:cs typeface="+mn-cs"/>
      </a:defRPr>
    </a:lvl3pPr>
    <a:lvl4pPr marL="571500" algn="l" rtl="0" eaLnBrk="0" fontAlgn="base" hangingPunct="0">
      <a:spcBef>
        <a:spcPct val="30000"/>
      </a:spcBef>
      <a:spcAft>
        <a:spcPct val="0"/>
      </a:spcAft>
      <a:defRPr sz="1200" kern="1200">
        <a:solidFill>
          <a:schemeClr val="tx1"/>
        </a:solidFill>
        <a:latin typeface="Arial" charset="0"/>
        <a:ea typeface="+mn-ea"/>
        <a:cs typeface="+mn-cs"/>
      </a:defRPr>
    </a:lvl4pPr>
    <a:lvl5pPr marL="7620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00960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69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759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210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0496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673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561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93378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20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4029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8485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a:extLst>
              <a:ext uri="{FF2B5EF4-FFF2-40B4-BE49-F238E27FC236}">
                <a16:creationId xmlns:a16="http://schemas.microsoft.com/office/drawing/2014/main" id="{99014AE1-B6EB-436C-9F8F-FC5DFFAA4F6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a:extLst>
              <a:ext uri="{FF2B5EF4-FFF2-40B4-BE49-F238E27FC236}">
                <a16:creationId xmlns:a16="http://schemas.microsoft.com/office/drawing/2014/main" id="{F5EC2242-A9DA-4D28-AE40-35120642DA2F}"/>
              </a:ext>
            </a:extLst>
          </p:cNvPr>
          <p:cNvSpPr>
            <a:spLocks noGrp="1" noChangeArrowheads="1"/>
          </p:cNvSpPr>
          <p:nvPr>
            <p:ph type="body" idx="1"/>
          </p:nvPr>
        </p:nvSpPr>
        <p:spPr bwMode="auto">
          <a:xfrm>
            <a:off x="685800" y="1524000"/>
            <a:ext cx="807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a:extLst>
              <a:ext uri="{FF2B5EF4-FFF2-40B4-BE49-F238E27FC236}">
                <a16:creationId xmlns:a16="http://schemas.microsoft.com/office/drawing/2014/main" id="{F9093622-BCF2-4C4A-B64B-D87025B2D9DB}"/>
              </a:ext>
            </a:extLst>
          </p:cNvPr>
          <p:cNvSpPr>
            <a:spLocks noGrp="1" noChangeArrowheads="1"/>
          </p:cNvSpPr>
          <p:nvPr>
            <p:ph type="title"/>
          </p:nvPr>
        </p:nvSpPr>
        <p:spPr bwMode="auto">
          <a:xfrm>
            <a:off x="685800" y="6096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a:extLst>
              <a:ext uri="{FF2B5EF4-FFF2-40B4-BE49-F238E27FC236}">
                <a16:creationId xmlns:a16="http://schemas.microsoft.com/office/drawing/2014/main" id="{AF296F03-3512-4890-AB21-84AA06A3206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a:extLst>
              <a:ext uri="{FF2B5EF4-FFF2-40B4-BE49-F238E27FC236}">
                <a16:creationId xmlns:a16="http://schemas.microsoft.com/office/drawing/2014/main" id="{D5B6B0EA-8FB7-4914-ACA4-6F2B58D9BC1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anose="05000000000000000000"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publichealth.hscni.net/"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estimates/datasets/vitalstatisticspopulationandhealthreferencetables" TargetMode="External"/><Relationship Id="rId2" Type="http://schemas.openxmlformats.org/officeDocument/2006/relationships/hyperlink" Target="https://www.nisra.gov.uk/statistics/births-deaths-and-marriages/births"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data.cso.i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nisra.gov.uk/statistics/births-deaths-and-marriages/births"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nisra.gov.uk/statistics/births-deaths-and-marriages/birth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nisra.gov.uk/statistics/births-deaths-and-marriag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E8B03EFF-942A-4FE0-99C7-D7EC139D236A}"/>
              </a:ext>
            </a:extLst>
          </p:cNvPr>
          <p:cNvSpPr>
            <a:spLocks noGrp="1" noChangeArrowheads="1"/>
          </p:cNvSpPr>
          <p:nvPr>
            <p:ph type="ctrTitle"/>
          </p:nvPr>
        </p:nvSpPr>
        <p:spPr>
          <a:xfrm>
            <a:off x="0" y="1628775"/>
            <a:ext cx="9144000" cy="1470025"/>
          </a:xfrm>
        </p:spPr>
        <p:txBody>
          <a:bodyPr/>
          <a:lstStyle/>
          <a:p>
            <a:pPr algn="ctr"/>
            <a:r>
              <a:rPr lang="en-GB" altLang="en-US" sz="4800"/>
              <a:t>Children’s Health in </a:t>
            </a:r>
            <a:br>
              <a:rPr lang="en-GB" altLang="en-US" sz="4800"/>
            </a:br>
            <a:r>
              <a:rPr lang="en-GB" altLang="en-US" sz="4800"/>
              <a:t>Northern Ireland</a:t>
            </a:r>
          </a:p>
        </p:txBody>
      </p:sp>
      <p:sp>
        <p:nvSpPr>
          <p:cNvPr id="3075" name="Subtitle 2">
            <a:extLst>
              <a:ext uri="{FF2B5EF4-FFF2-40B4-BE49-F238E27FC236}">
                <a16:creationId xmlns:a16="http://schemas.microsoft.com/office/drawing/2014/main" id="{2D3DB1D5-8792-464A-A59D-833B52E165ED}"/>
              </a:ext>
            </a:extLst>
          </p:cNvPr>
          <p:cNvSpPr>
            <a:spLocks noGrp="1" noChangeArrowheads="1"/>
          </p:cNvSpPr>
          <p:nvPr>
            <p:ph type="subTitle" idx="1"/>
          </p:nvPr>
        </p:nvSpPr>
        <p:spPr>
          <a:xfrm>
            <a:off x="0" y="3573463"/>
            <a:ext cx="9144000" cy="1752600"/>
          </a:xfrm>
        </p:spPr>
        <p:txBody>
          <a:bodyPr/>
          <a:lstStyle/>
          <a:p>
            <a:r>
              <a:rPr lang="en-GB" altLang="en-US" sz="3600" b="1" dirty="0"/>
              <a:t>Summary</a:t>
            </a:r>
          </a:p>
          <a:p>
            <a:r>
              <a:rPr lang="en-GB" altLang="en-US" sz="3600" b="1" dirty="0"/>
              <a:t>2022/23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E9942DC-F3B8-4E44-9E2C-6CC666627152}"/>
              </a:ext>
            </a:extLst>
          </p:cNvPr>
          <p:cNvSpPr>
            <a:spLocks noGrp="1" noChangeArrowheads="1"/>
          </p:cNvSpPr>
          <p:nvPr>
            <p:ph type="title"/>
          </p:nvPr>
        </p:nvSpPr>
        <p:spPr>
          <a:xfrm>
            <a:off x="0" y="0"/>
            <a:ext cx="9144000" cy="1143000"/>
          </a:xfrm>
        </p:spPr>
        <p:txBody>
          <a:bodyPr/>
          <a:lstStyle/>
          <a:p>
            <a:pPr algn="ctr"/>
            <a:r>
              <a:rPr lang="en-GB" altLang="en-US" sz="3600"/>
              <a:t>Multiple Births</a:t>
            </a:r>
          </a:p>
        </p:txBody>
      </p:sp>
      <p:sp>
        <p:nvSpPr>
          <p:cNvPr id="5" name="Content Placeholder 2">
            <a:extLst>
              <a:ext uri="{FF2B5EF4-FFF2-40B4-BE49-F238E27FC236}">
                <a16:creationId xmlns:a16="http://schemas.microsoft.com/office/drawing/2014/main" id="{FC59A8B1-D030-4105-8AF8-3C7FD122B635}"/>
              </a:ext>
            </a:extLst>
          </p:cNvPr>
          <p:cNvSpPr>
            <a:spLocks noGrp="1"/>
          </p:cNvSpPr>
          <p:nvPr>
            <p:ph idx="1"/>
          </p:nvPr>
        </p:nvSpPr>
        <p:spPr>
          <a:xfrm>
            <a:off x="395289" y="1052513"/>
            <a:ext cx="2558368" cy="4608512"/>
          </a:xfrm>
          <a:extLst/>
        </p:spPr>
        <p:txBody>
          <a:bodyPr/>
          <a:lstStyle/>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2022/23:</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The proportion of infants born as part of a multiple birth pregnancy increased in general with mother’s age (2.3% of those aged under 20 years who gave birth in 2022/23, compared to 4.2% of those aged 40+ years)</a:t>
            </a:r>
          </a:p>
          <a:p>
            <a:pPr marL="285750" indent="-285750">
              <a:spcBef>
                <a:spcPct val="0"/>
              </a:spcBef>
              <a:buFont typeface="Arial" panose="020B0604020202020204" pitchFamily="34" charset="0"/>
              <a:buChar char="•"/>
              <a:defRPr/>
            </a:pPr>
            <a:endParaRPr lang="en-GB" altLang="en-US" sz="1350" dirty="0">
              <a:solidFill>
                <a:srgbClr val="002060"/>
              </a:solidFill>
              <a:latin typeface="Calibri" panose="020F0502020204030204" pitchFamily="34" charset="0"/>
              <a:cs typeface="Calibri" panose="020F0502020204030204" pitchFamily="34" charset="0"/>
            </a:endParaRP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There was little difference in the proportion of infants born as a multiple when considering ethnic group of mother, Trust of residence of mother or deprivation status (NIMDM 2017).</a:t>
            </a:r>
          </a:p>
          <a:p>
            <a:pPr marL="285750" indent="-285750">
              <a:spcBef>
                <a:spcPct val="0"/>
              </a:spcBef>
              <a:buFont typeface="Arial" panose="020B0604020202020204" pitchFamily="34" charset="0"/>
              <a:buChar char="•"/>
              <a:defRPr/>
            </a:pPr>
            <a:endParaRPr lang="en-GB" altLang="en-US" sz="1400" dirty="0">
              <a:solidFill>
                <a:srgbClr val="002060"/>
              </a:solidFill>
              <a:latin typeface="Calibri" pitchFamily="34" charset="0"/>
              <a:cs typeface="Calibri" pitchFamily="34" charset="0"/>
            </a:endParaRPr>
          </a:p>
          <a:p>
            <a:pPr marL="0" indent="0">
              <a:spcBef>
                <a:spcPct val="0"/>
              </a:spcBef>
              <a:buFont typeface="Wingdings" pitchFamily="84" charset="2"/>
              <a:buNone/>
              <a:defRPr/>
            </a:pPr>
            <a:r>
              <a:rPr lang="en-GB" sz="800" b="1" dirty="0">
                <a:solidFill>
                  <a:srgbClr val="002060"/>
                </a:solidFill>
                <a:latin typeface="Calibri" pitchFamily="34" charset="0"/>
                <a:cs typeface="Calibri" pitchFamily="34" charset="0"/>
              </a:rPr>
              <a:t>Report – Table 4.2</a:t>
            </a:r>
          </a:p>
          <a:p>
            <a:pPr marL="0" indent="0">
              <a:spcBef>
                <a:spcPct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defRPr/>
            </a:pPr>
            <a:endParaRPr lang="en-GB" altLang="en-US" sz="800" dirty="0">
              <a:solidFill>
                <a:schemeClr val="bg1"/>
              </a:solidFill>
              <a:latin typeface="Calibri" pitchFamily="34" charset="0"/>
              <a:cs typeface="Calibri" pitchFamily="34" charset="0"/>
            </a:endParaRPr>
          </a:p>
          <a:p>
            <a:pPr marL="0" indent="0">
              <a:spcBef>
                <a:spcPct val="0"/>
              </a:spcBef>
              <a:buFont typeface="Wingdings" pitchFamily="84" charset="2"/>
              <a:buNone/>
              <a:defRPr/>
            </a:pPr>
            <a:endParaRPr lang="en-GB" altLang="en-US" sz="800" b="1" dirty="0">
              <a:solidFill>
                <a:srgbClr val="002060"/>
              </a:solidFill>
              <a:latin typeface="Calibri" pitchFamily="34" charset="0"/>
              <a:cs typeface="Calibri" pitchFamily="34" charset="0"/>
            </a:endParaRPr>
          </a:p>
        </p:txBody>
      </p:sp>
      <p:pic>
        <p:nvPicPr>
          <p:cNvPr id="2" name="Picture 1">
            <a:extLst>
              <a:ext uri="{FF2B5EF4-FFF2-40B4-BE49-F238E27FC236}">
                <a16:creationId xmlns:a16="http://schemas.microsoft.com/office/drawing/2014/main" id="{3D291CB3-A3B4-4D6A-AC88-DCDFB452A786}"/>
              </a:ext>
            </a:extLst>
          </p:cNvPr>
          <p:cNvPicPr>
            <a:picLocks noChangeAspect="1"/>
          </p:cNvPicPr>
          <p:nvPr/>
        </p:nvPicPr>
        <p:blipFill>
          <a:blip r:embed="rId3"/>
          <a:stretch>
            <a:fillRect/>
          </a:stretch>
        </p:blipFill>
        <p:spPr>
          <a:xfrm>
            <a:off x="2953656" y="1164385"/>
            <a:ext cx="5753918" cy="276867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4F2407D-0654-4AA5-AE0B-E88E80F1EFF4}"/>
              </a:ext>
            </a:extLst>
          </p:cNvPr>
          <p:cNvSpPr>
            <a:spLocks noGrp="1" noChangeArrowheads="1"/>
          </p:cNvSpPr>
          <p:nvPr>
            <p:ph type="title"/>
          </p:nvPr>
        </p:nvSpPr>
        <p:spPr>
          <a:xfrm>
            <a:off x="28575" y="0"/>
            <a:ext cx="9115425" cy="1143000"/>
          </a:xfrm>
        </p:spPr>
        <p:txBody>
          <a:bodyPr/>
          <a:lstStyle/>
          <a:p>
            <a:pPr algn="ctr"/>
            <a:r>
              <a:rPr lang="en-GB" altLang="en-US" sz="3600" dirty="0"/>
              <a:t>Infant Gestation - Booking</a:t>
            </a:r>
          </a:p>
        </p:txBody>
      </p:sp>
      <p:sp>
        <p:nvSpPr>
          <p:cNvPr id="4" name="Content Placeholder 2">
            <a:extLst>
              <a:ext uri="{FF2B5EF4-FFF2-40B4-BE49-F238E27FC236}">
                <a16:creationId xmlns:a16="http://schemas.microsoft.com/office/drawing/2014/main" id="{52226859-2A0D-4C33-98F0-8DECEEC6FDEC}"/>
              </a:ext>
            </a:extLst>
          </p:cNvPr>
          <p:cNvSpPr>
            <a:spLocks noGrp="1"/>
          </p:cNvSpPr>
          <p:nvPr>
            <p:ph idx="1"/>
          </p:nvPr>
        </p:nvSpPr>
        <p:spPr>
          <a:xfrm>
            <a:off x="468313" y="4500563"/>
            <a:ext cx="7920037" cy="1427162"/>
          </a:xfrm>
          <a:extLst/>
        </p:spPr>
        <p:txBody>
          <a:bodyPr/>
          <a:lstStyle/>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2022/23:</a:t>
            </a:r>
          </a:p>
          <a:p>
            <a:pPr marL="285750" indent="-285750">
              <a:spcBef>
                <a:spcPct val="0"/>
              </a:spcBef>
              <a:buFont typeface="Arial" panose="020B0604020202020204" pitchFamily="34" charset="0"/>
              <a:buChar char="•"/>
              <a:defRPr/>
            </a:pPr>
            <a:r>
              <a:rPr lang="en-GB" sz="1350" dirty="0">
                <a:solidFill>
                  <a:srgbClr val="002060"/>
                </a:solidFill>
                <a:latin typeface="Calibri" panose="020F0502020204030204" pitchFamily="34" charset="0"/>
                <a:cs typeface="Calibri" panose="020F0502020204030204" pitchFamily="34" charset="0"/>
              </a:rPr>
              <a:t>The proportion of infants born to mothers booking for antenatal care at 15 or more weeks varies by Health Trust, ranging from 4.5% of mothers living in Western Trust to 11.3% of mothers in Belfast Trust.</a:t>
            </a:r>
          </a:p>
          <a:p>
            <a:pPr marL="285750" indent="-285750">
              <a:spcBef>
                <a:spcPct val="0"/>
              </a:spcBef>
              <a:buFont typeface="Arial" panose="020B0604020202020204" pitchFamily="34" charset="0"/>
              <a:buChar char="•"/>
              <a:defRPr/>
            </a:pPr>
            <a:r>
              <a:rPr lang="en-GB" sz="1350" dirty="0">
                <a:solidFill>
                  <a:srgbClr val="002060"/>
                </a:solidFill>
                <a:latin typeface="Calibri" panose="020F0502020204030204" pitchFamily="34" charset="0"/>
                <a:cs typeface="Calibri" panose="020F0502020204030204" pitchFamily="34" charset="0"/>
              </a:rPr>
              <a:t>There are substantial differences in the timescales of when mothers book by ethnic group. </a:t>
            </a:r>
          </a:p>
          <a:p>
            <a:pPr marL="0" indent="0">
              <a:spcBef>
                <a:spcPct val="0"/>
              </a:spcBef>
              <a:defRPr/>
            </a:pPr>
            <a:r>
              <a:rPr lang="en-GB" sz="800" b="1" dirty="0">
                <a:solidFill>
                  <a:srgbClr val="002060"/>
                </a:solidFill>
                <a:latin typeface="Calibri" pitchFamily="34" charset="0"/>
                <a:cs typeface="Calibri" pitchFamily="34" charset="0"/>
              </a:rPr>
              <a:t>Report – Table 5.2</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p>
          <a:p>
            <a:pPr marL="0" indent="0">
              <a:spcBef>
                <a:spcPct val="0"/>
              </a:spcBef>
              <a:defRPr/>
            </a:pP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buFont typeface="Wingdings" pitchFamily="84" charset="2"/>
              <a:buNone/>
              <a:defRPr/>
            </a:pPr>
            <a:endParaRPr lang="en-GB" altLang="en-US" sz="800" b="1" dirty="0">
              <a:solidFill>
                <a:srgbClr val="002060"/>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702C65EF-5F95-4A33-A35D-C9AAFDEFA4A3}"/>
              </a:ext>
            </a:extLst>
          </p:cNvPr>
          <p:cNvPicPr>
            <a:picLocks noChangeAspect="1"/>
          </p:cNvPicPr>
          <p:nvPr/>
        </p:nvPicPr>
        <p:blipFill>
          <a:blip r:embed="rId3"/>
          <a:stretch>
            <a:fillRect/>
          </a:stretch>
        </p:blipFill>
        <p:spPr>
          <a:xfrm>
            <a:off x="1439999" y="869917"/>
            <a:ext cx="5976664" cy="363064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6BE3986-9E9D-4698-B974-D6FD7077C742}"/>
              </a:ext>
            </a:extLst>
          </p:cNvPr>
          <p:cNvSpPr>
            <a:spLocks noGrp="1" noChangeArrowheads="1"/>
          </p:cNvSpPr>
          <p:nvPr>
            <p:ph type="title"/>
          </p:nvPr>
        </p:nvSpPr>
        <p:spPr>
          <a:xfrm>
            <a:off x="28575" y="0"/>
            <a:ext cx="9115425" cy="1143000"/>
          </a:xfrm>
        </p:spPr>
        <p:txBody>
          <a:bodyPr/>
          <a:lstStyle/>
          <a:p>
            <a:pPr algn="ctr"/>
            <a:r>
              <a:rPr lang="en-GB" altLang="en-US" sz="3600"/>
              <a:t>Infant Gestation - Delivery</a:t>
            </a:r>
          </a:p>
        </p:txBody>
      </p:sp>
      <p:sp>
        <p:nvSpPr>
          <p:cNvPr id="4" name="Content Placeholder 2">
            <a:extLst>
              <a:ext uri="{FF2B5EF4-FFF2-40B4-BE49-F238E27FC236}">
                <a16:creationId xmlns:a16="http://schemas.microsoft.com/office/drawing/2014/main" id="{52226859-2A0D-4C33-98F0-8DECEEC6FDEC}"/>
              </a:ext>
            </a:extLst>
          </p:cNvPr>
          <p:cNvSpPr>
            <a:spLocks noGrp="1"/>
          </p:cNvSpPr>
          <p:nvPr>
            <p:ph idx="1"/>
          </p:nvPr>
        </p:nvSpPr>
        <p:spPr>
          <a:xfrm>
            <a:off x="468313" y="4500563"/>
            <a:ext cx="7920037" cy="1427162"/>
          </a:xfrm>
          <a:extLst/>
        </p:spPr>
        <p:txBody>
          <a:bodyPr/>
          <a:lstStyle/>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2022/23:</a:t>
            </a:r>
          </a:p>
          <a:p>
            <a:pPr marL="285750" indent="-285750">
              <a:spcBef>
                <a:spcPct val="0"/>
              </a:spcBef>
              <a:buFont typeface="Arial" panose="020B0604020202020204" pitchFamily="34" charset="0"/>
              <a:buChar char="•"/>
              <a:defRPr/>
            </a:pPr>
            <a:r>
              <a:rPr lang="en-GB" sz="1350" dirty="0">
                <a:solidFill>
                  <a:srgbClr val="002060"/>
                </a:solidFill>
                <a:latin typeface="Calibri" panose="020F0502020204030204" pitchFamily="34" charset="0"/>
                <a:cs typeface="Calibri" panose="020F0502020204030204" pitchFamily="34" charset="0"/>
              </a:rPr>
              <a:t>Higher proportion of infants born still or as part of a multiple birth born pre-term.</a:t>
            </a:r>
          </a:p>
          <a:p>
            <a:pPr marL="285750" indent="-285750">
              <a:spcBef>
                <a:spcPct val="0"/>
              </a:spcBef>
              <a:buFont typeface="Arial" panose="020B0604020202020204" pitchFamily="34" charset="0"/>
              <a:buChar char="•"/>
              <a:defRPr/>
            </a:pPr>
            <a:r>
              <a:rPr lang="en-GB" sz="1350" dirty="0">
                <a:solidFill>
                  <a:srgbClr val="002060"/>
                </a:solidFill>
                <a:latin typeface="Calibri" panose="020F0502020204030204" pitchFamily="34" charset="0"/>
                <a:cs typeface="Calibri" panose="020F0502020204030204" pitchFamily="34" charset="0"/>
              </a:rPr>
              <a:t>Slight differences by deprivation quintile – slightly higher proportion of infants born pre-term to those mothers living in the most deprived areas (8.4%) compared to those in areas with less deprivation (6.1%).</a:t>
            </a:r>
          </a:p>
          <a:p>
            <a:pPr marL="0" indent="0">
              <a:spcBef>
                <a:spcPct val="0"/>
              </a:spcBef>
              <a:defRPr/>
            </a:pPr>
            <a:r>
              <a:rPr lang="en-GB" sz="800" b="1" dirty="0">
                <a:solidFill>
                  <a:srgbClr val="002060"/>
                </a:solidFill>
                <a:latin typeface="Calibri" pitchFamily="34" charset="0"/>
                <a:cs typeface="Calibri" pitchFamily="34" charset="0"/>
              </a:rPr>
              <a:t>Report – Table 5.4</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p>
          <a:p>
            <a:pPr marL="0" indent="0">
              <a:spcBef>
                <a:spcPct val="0"/>
              </a:spcBef>
              <a:defRPr/>
            </a:pP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buFont typeface="Wingdings" pitchFamily="84" charset="2"/>
              <a:buNone/>
              <a:defRPr/>
            </a:pPr>
            <a:endParaRPr lang="en-GB" altLang="en-US" sz="800" b="1" dirty="0">
              <a:solidFill>
                <a:srgbClr val="002060"/>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A8E439F7-3A0E-4144-97C3-76B78E7FF659}"/>
              </a:ext>
            </a:extLst>
          </p:cNvPr>
          <p:cNvPicPr>
            <a:picLocks noChangeAspect="1"/>
          </p:cNvPicPr>
          <p:nvPr/>
        </p:nvPicPr>
        <p:blipFill>
          <a:blip r:embed="rId3"/>
          <a:stretch>
            <a:fillRect/>
          </a:stretch>
        </p:blipFill>
        <p:spPr>
          <a:xfrm>
            <a:off x="1261244" y="930275"/>
            <a:ext cx="6621511" cy="37001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0A5E473-CDFA-4D03-8866-7FEC58DF27FC}"/>
              </a:ext>
            </a:extLst>
          </p:cNvPr>
          <p:cNvSpPr>
            <a:spLocks noGrp="1" noChangeArrowheads="1"/>
          </p:cNvSpPr>
          <p:nvPr>
            <p:ph type="title"/>
          </p:nvPr>
        </p:nvSpPr>
        <p:spPr>
          <a:xfrm>
            <a:off x="0" y="260350"/>
            <a:ext cx="9144000" cy="647700"/>
          </a:xfrm>
        </p:spPr>
        <p:txBody>
          <a:bodyPr/>
          <a:lstStyle/>
          <a:p>
            <a:pPr algn="ctr"/>
            <a:r>
              <a:rPr lang="en-GB" altLang="en-US" sz="3600" dirty="0"/>
              <a:t>Maternal risk factors</a:t>
            </a:r>
          </a:p>
        </p:txBody>
      </p:sp>
      <p:sp>
        <p:nvSpPr>
          <p:cNvPr id="9219" name="Content Placeholder 2">
            <a:extLst>
              <a:ext uri="{FF2B5EF4-FFF2-40B4-BE49-F238E27FC236}">
                <a16:creationId xmlns:a16="http://schemas.microsoft.com/office/drawing/2014/main" id="{8CD5A414-F018-4337-B844-926AB6068056}"/>
              </a:ext>
            </a:extLst>
          </p:cNvPr>
          <p:cNvSpPr>
            <a:spLocks noGrp="1"/>
          </p:cNvSpPr>
          <p:nvPr>
            <p:ph idx="1"/>
          </p:nvPr>
        </p:nvSpPr>
        <p:spPr>
          <a:xfrm>
            <a:off x="619125" y="4232489"/>
            <a:ext cx="7905750" cy="1498600"/>
          </a:xfrm>
          <a:extLst/>
        </p:spPr>
        <p:txBody>
          <a:bodyPr/>
          <a:lstStyle/>
          <a:p>
            <a:pPr marL="285750" indent="-285750">
              <a:spcBef>
                <a:spcPts val="0"/>
              </a:spcBef>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In 2022/23, 10.6% of mothers smoked (2010/11 = 15.5%)</a:t>
            </a:r>
          </a:p>
          <a:p>
            <a:pPr marL="285750" indent="-285750">
              <a:spcBef>
                <a:spcPts val="0"/>
              </a:spcBef>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In 2022/23, 4.9% had pregnancy induced hypertension (2010/11 = 4.5%)</a:t>
            </a:r>
          </a:p>
          <a:p>
            <a:pPr marL="285750" indent="-285750">
              <a:spcBef>
                <a:spcPts val="0"/>
              </a:spcBef>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In 2022/23, 12.6% of mothers had diabetes (2010/11 = 1.8%) </a:t>
            </a:r>
          </a:p>
          <a:p>
            <a:pPr marL="0" indent="0">
              <a:spcBef>
                <a:spcPts val="0"/>
              </a:spcBef>
              <a:defRPr/>
            </a:pPr>
            <a:endParaRPr lang="en-GB" altLang="en-US" sz="1400" dirty="0">
              <a:solidFill>
                <a:srgbClr val="002060"/>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r>
              <a:rPr lang="en-GB" sz="800" b="1" dirty="0">
                <a:solidFill>
                  <a:srgbClr val="002060"/>
                </a:solidFill>
                <a:latin typeface="Calibri" pitchFamily="34" charset="0"/>
                <a:cs typeface="Calibri" pitchFamily="34" charset="0"/>
              </a:rPr>
              <a:t>Report – Table 6.1</a:t>
            </a:r>
          </a:p>
          <a:p>
            <a:pPr marL="0" indent="0">
              <a:spcBef>
                <a:spcPts val="0"/>
              </a:spcBef>
              <a:defRPr/>
            </a:pPr>
            <a:r>
              <a:rPr lang="en-GB" altLang="en-US" sz="800" b="1" dirty="0">
                <a:solidFill>
                  <a:srgbClr val="002060"/>
                </a:solidFill>
                <a:latin typeface="Calibri" pitchFamily="34" charset="0"/>
                <a:cs typeface="Calibri" pitchFamily="34" charset="0"/>
              </a:rPr>
              <a:t>Source: </a:t>
            </a:r>
            <a:r>
              <a:rPr lang="en-US" altLang="en-US" sz="800" b="1" dirty="0">
                <a:solidFill>
                  <a:srgbClr val="002060"/>
                </a:solidFill>
                <a:latin typeface="Calibri" pitchFamily="34" charset="0"/>
                <a:cs typeface="Calibri" pitchFamily="34" charset="0"/>
              </a:rPr>
              <a:t>Child Health System (2010/11 - 2016/17), </a:t>
            </a:r>
            <a:r>
              <a:rPr lang="en-GB" altLang="en-US" sz="800" b="1" dirty="0">
                <a:solidFill>
                  <a:srgbClr val="002060"/>
                </a:solidFill>
                <a:latin typeface="Calibri" pitchFamily="34" charset="0"/>
                <a:cs typeface="Calibri" pitchFamily="34" charset="0"/>
              </a:rPr>
              <a:t>NI Maternity System </a:t>
            </a:r>
            <a:r>
              <a:rPr lang="en-US" altLang="en-US" sz="800" b="1" dirty="0">
                <a:solidFill>
                  <a:srgbClr val="002060"/>
                </a:solidFill>
                <a:latin typeface="Calibri" pitchFamily="34" charset="0"/>
                <a:cs typeface="Calibri" pitchFamily="34" charset="0"/>
              </a:rPr>
              <a:t>(2017/18 onwards)</a:t>
            </a:r>
          </a:p>
          <a:p>
            <a:pPr marL="0" indent="0">
              <a:spcBef>
                <a:spcPts val="0"/>
              </a:spcBef>
              <a:defRPr/>
            </a:pPr>
            <a:r>
              <a:rPr lang="en-GB" sz="800" b="1" dirty="0">
                <a:solidFill>
                  <a:srgbClr val="002060"/>
                </a:solidFill>
                <a:latin typeface="Calibri" panose="020F0502020204030204" pitchFamily="34" charset="0"/>
                <a:cs typeface="Calibri" pitchFamily="34" charset="0"/>
              </a:rPr>
              <a:t>DIABETES - </a:t>
            </a:r>
            <a:r>
              <a:rPr lang="en-GB" altLang="en-US" sz="800" b="1" dirty="0">
                <a:solidFill>
                  <a:srgbClr val="002060"/>
                </a:solidFill>
                <a:latin typeface="Calibri" panose="020F0502020204030204" pitchFamily="34" charset="0"/>
                <a:cs typeface="Calibri" panose="020F0502020204030204" pitchFamily="34" charset="0"/>
              </a:rPr>
              <a:t>During 2022 and 2023, a validation exercise was completed on data being recorded on NIMATS for women with diabetes.  As a result, data sourced from NIMATS has been amended and is still considered provisional at this time.</a:t>
            </a:r>
          </a:p>
          <a:p>
            <a:pPr marL="0" indent="0">
              <a:spcBef>
                <a:spcPts val="0"/>
              </a:spcBef>
              <a:defRPr/>
            </a:pPr>
            <a:endParaRPr lang="en-GB" altLang="en-US" sz="1400" dirty="0">
              <a:solidFill>
                <a:srgbClr val="002060"/>
              </a:solidFill>
              <a:latin typeface="Calibri" pitchFamily="34" charset="0"/>
              <a:cs typeface="Calibri" pitchFamily="34" charset="0"/>
            </a:endParaRPr>
          </a:p>
        </p:txBody>
      </p:sp>
      <p:pic>
        <p:nvPicPr>
          <p:cNvPr id="2" name="Picture 1">
            <a:extLst>
              <a:ext uri="{FF2B5EF4-FFF2-40B4-BE49-F238E27FC236}">
                <a16:creationId xmlns:a16="http://schemas.microsoft.com/office/drawing/2014/main" id="{9DC3ED58-B92C-4238-A063-E1CDEDF01FCF}"/>
              </a:ext>
            </a:extLst>
          </p:cNvPr>
          <p:cNvPicPr>
            <a:picLocks noChangeAspect="1"/>
          </p:cNvPicPr>
          <p:nvPr/>
        </p:nvPicPr>
        <p:blipFill>
          <a:blip r:embed="rId2"/>
          <a:stretch>
            <a:fillRect/>
          </a:stretch>
        </p:blipFill>
        <p:spPr>
          <a:xfrm>
            <a:off x="845840" y="1111604"/>
            <a:ext cx="7452320" cy="28934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F6A3964-7017-4297-B8EA-64C16AF1197A}"/>
              </a:ext>
            </a:extLst>
          </p:cNvPr>
          <p:cNvSpPr>
            <a:spLocks noGrp="1" noChangeArrowheads="1"/>
          </p:cNvSpPr>
          <p:nvPr>
            <p:ph type="title"/>
          </p:nvPr>
        </p:nvSpPr>
        <p:spPr>
          <a:xfrm>
            <a:off x="0" y="333375"/>
            <a:ext cx="9144000" cy="647700"/>
          </a:xfrm>
        </p:spPr>
        <p:txBody>
          <a:bodyPr/>
          <a:lstStyle/>
          <a:p>
            <a:pPr algn="ctr"/>
            <a:r>
              <a:rPr lang="en-GB" altLang="en-US" sz="3600"/>
              <a:t>Maternal risk factors - Smoking</a:t>
            </a:r>
          </a:p>
        </p:txBody>
      </p:sp>
      <p:sp>
        <p:nvSpPr>
          <p:cNvPr id="9219" name="Content Placeholder 2">
            <a:extLst>
              <a:ext uri="{FF2B5EF4-FFF2-40B4-BE49-F238E27FC236}">
                <a16:creationId xmlns:a16="http://schemas.microsoft.com/office/drawing/2014/main" id="{3B508DFA-78C8-4764-A19B-4292C488C74B}"/>
              </a:ext>
            </a:extLst>
          </p:cNvPr>
          <p:cNvSpPr>
            <a:spLocks noGrp="1"/>
          </p:cNvSpPr>
          <p:nvPr>
            <p:ph idx="1"/>
          </p:nvPr>
        </p:nvSpPr>
        <p:spPr>
          <a:xfrm>
            <a:off x="468313" y="4257675"/>
            <a:ext cx="8351837" cy="1655763"/>
          </a:xfrm>
          <a:extLst/>
        </p:spPr>
        <p:txBody>
          <a:bodyPr/>
          <a:lstStyle/>
          <a:p>
            <a:pPr marL="0" indent="0">
              <a:spcBef>
                <a:spcPts val="0"/>
              </a:spcBef>
              <a:buFont typeface="Wingdings" pitchFamily="84" charset="2"/>
              <a:buNone/>
              <a:defRPr/>
            </a:pPr>
            <a:r>
              <a:rPr lang="en-GB" altLang="en-US" sz="1300" dirty="0">
                <a:solidFill>
                  <a:srgbClr val="002060"/>
                </a:solidFill>
                <a:latin typeface="Calibri" panose="020F0502020204030204" pitchFamily="34" charset="0"/>
                <a:cs typeface="Calibri" panose="020F0502020204030204" pitchFamily="34" charset="0"/>
              </a:rPr>
              <a:t>2022/23:</a:t>
            </a:r>
          </a:p>
          <a:p>
            <a:pPr marL="285750" indent="-285750">
              <a:spcBef>
                <a:spcPts val="0"/>
              </a:spcBef>
              <a:buFont typeface="Arial" panose="020B0604020202020204" pitchFamily="34" charset="0"/>
              <a:buChar char="•"/>
              <a:defRPr/>
            </a:pPr>
            <a:r>
              <a:rPr lang="en-GB" altLang="en-US" sz="1300" dirty="0">
                <a:solidFill>
                  <a:srgbClr val="002060"/>
                </a:solidFill>
                <a:latin typeface="Calibri" panose="020F0502020204030204" pitchFamily="34" charset="0"/>
                <a:cs typeface="Calibri" panose="020F0502020204030204" pitchFamily="34" charset="0"/>
              </a:rPr>
              <a:t>% mothers who smoked at booking decreased in general with age.</a:t>
            </a:r>
          </a:p>
          <a:p>
            <a:pPr marL="285750" indent="-285750">
              <a:spcBef>
                <a:spcPts val="0"/>
              </a:spcBef>
              <a:buFont typeface="Arial" panose="020B0604020202020204" pitchFamily="34" charset="0"/>
              <a:buChar char="•"/>
              <a:defRPr/>
            </a:pPr>
            <a:r>
              <a:rPr lang="en-GB" altLang="en-US" sz="1300" dirty="0">
                <a:solidFill>
                  <a:srgbClr val="002060"/>
                </a:solidFill>
                <a:latin typeface="Calibri" panose="020F0502020204030204" pitchFamily="34" charset="0"/>
                <a:cs typeface="Calibri" panose="020F0502020204030204" pitchFamily="34" charset="0"/>
              </a:rPr>
              <a:t>A smaller proportion of first time mothers smoked (7.9%), compared to those who were pregnant before (11.8%).</a:t>
            </a:r>
          </a:p>
          <a:p>
            <a:pPr marL="285750" indent="-285750">
              <a:spcBef>
                <a:spcPts val="0"/>
              </a:spcBef>
              <a:buFont typeface="Arial" panose="020B0604020202020204" pitchFamily="34" charset="0"/>
              <a:buChar char="•"/>
              <a:defRPr/>
            </a:pPr>
            <a:r>
              <a:rPr lang="en-GB" altLang="en-US" sz="1300" dirty="0">
                <a:solidFill>
                  <a:srgbClr val="002060"/>
                </a:solidFill>
                <a:latin typeface="Calibri" panose="020F0502020204030204" pitchFamily="34" charset="0"/>
                <a:cs typeface="Calibri" panose="020F0502020204030204" pitchFamily="34" charset="0"/>
              </a:rPr>
              <a:t>Almost 14% of mothers living in Belfast Health and Social Care Trust area smoked, compared to just less than 9% of those living in Southern HSCT (NI=10.6%).</a:t>
            </a:r>
          </a:p>
          <a:p>
            <a:pPr marL="285750" indent="-285750">
              <a:spcBef>
                <a:spcPts val="0"/>
              </a:spcBef>
              <a:buFont typeface="Arial" panose="020B0604020202020204" pitchFamily="34" charset="0"/>
              <a:buChar char="•"/>
              <a:defRPr/>
            </a:pPr>
            <a:r>
              <a:rPr lang="en-GB" altLang="en-US" sz="1300" dirty="0">
                <a:solidFill>
                  <a:srgbClr val="002060"/>
                </a:solidFill>
                <a:latin typeface="Calibri" panose="020F0502020204030204" pitchFamily="34" charset="0"/>
                <a:cs typeface="Calibri" panose="020F0502020204030204" pitchFamily="34" charset="0"/>
              </a:rPr>
              <a:t>In the most deprived areas (NIMDM 2017), 20.7% of mothers smoked, compared to 4.0% in the least deprived areas. </a:t>
            </a:r>
          </a:p>
          <a:p>
            <a:pPr marL="0" indent="0">
              <a:spcBef>
                <a:spcPct val="0"/>
              </a:spcBef>
              <a:buFont typeface="Wingdings" pitchFamily="84" charset="2"/>
              <a:buNone/>
              <a:defRPr/>
            </a:pPr>
            <a:r>
              <a:rPr lang="en-GB" sz="800" b="1" dirty="0">
                <a:solidFill>
                  <a:srgbClr val="002060"/>
                </a:solidFill>
                <a:latin typeface="Calibri" pitchFamily="34" charset="0"/>
                <a:cs typeface="Calibri" pitchFamily="34" charset="0"/>
              </a:rPr>
              <a:t>Report – Table 6.2</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ct val="0"/>
              </a:spcBef>
              <a:defRPr/>
            </a:pPr>
            <a:r>
              <a:rPr lang="en-GB" altLang="en-US" sz="800" b="1" dirty="0">
                <a:solidFill>
                  <a:srgbClr val="002060"/>
                </a:solidFill>
                <a:latin typeface="Calibri" pitchFamily="34" charset="0"/>
                <a:cs typeface="Calibri" pitchFamily="34" charset="0"/>
              </a:rPr>
              <a:t>Source: NISRA,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buFont typeface="Wingdings" pitchFamily="84" charset="2"/>
              <a:buNone/>
              <a:defRPr/>
            </a:pPr>
            <a:endParaRPr lang="en-GB" altLang="en-US" sz="800" dirty="0">
              <a:solidFill>
                <a:schemeClr val="bg1"/>
              </a:solidFill>
              <a:latin typeface="Calibri" pitchFamily="34" charset="0"/>
              <a:cs typeface="Calibri" pitchFamily="34" charset="0"/>
            </a:endParaRPr>
          </a:p>
          <a:p>
            <a:pPr marL="0" indent="0">
              <a:buFont typeface="Wingdings" pitchFamily="84" charset="2"/>
              <a:buNone/>
              <a:defRPr/>
            </a:pPr>
            <a:endParaRPr lang="en-GB" altLang="en-US" sz="1400" dirty="0">
              <a:solidFill>
                <a:srgbClr val="002060"/>
              </a:solidFill>
              <a:latin typeface="Calibri" pitchFamily="34" charset="0"/>
              <a:cs typeface="Calibri" pitchFamily="34" charset="0"/>
            </a:endParaRPr>
          </a:p>
        </p:txBody>
      </p:sp>
      <p:pic>
        <p:nvPicPr>
          <p:cNvPr id="2" name="Picture 1">
            <a:extLst>
              <a:ext uri="{FF2B5EF4-FFF2-40B4-BE49-F238E27FC236}">
                <a16:creationId xmlns:a16="http://schemas.microsoft.com/office/drawing/2014/main" id="{C39449B5-CC76-4473-B81F-98B68B6D126C}"/>
              </a:ext>
            </a:extLst>
          </p:cNvPr>
          <p:cNvPicPr>
            <a:picLocks noChangeAspect="1"/>
          </p:cNvPicPr>
          <p:nvPr/>
        </p:nvPicPr>
        <p:blipFill>
          <a:blip r:embed="rId3"/>
          <a:stretch>
            <a:fillRect/>
          </a:stretch>
        </p:blipFill>
        <p:spPr>
          <a:xfrm>
            <a:off x="1016259" y="963824"/>
            <a:ext cx="7111481" cy="329778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C3A47EC-45C8-45D2-B253-9D0406EA84DD}"/>
              </a:ext>
            </a:extLst>
          </p:cNvPr>
          <p:cNvSpPr>
            <a:spLocks noGrp="1" noChangeArrowheads="1"/>
          </p:cNvSpPr>
          <p:nvPr>
            <p:ph type="title"/>
          </p:nvPr>
        </p:nvSpPr>
        <p:spPr>
          <a:xfrm>
            <a:off x="0" y="333375"/>
            <a:ext cx="9144000" cy="647700"/>
          </a:xfrm>
        </p:spPr>
        <p:txBody>
          <a:bodyPr/>
          <a:lstStyle/>
          <a:p>
            <a:pPr algn="ctr"/>
            <a:r>
              <a:rPr lang="en-GB" altLang="en-US" sz="3600" dirty="0"/>
              <a:t>Maternal risk factors - Diabetes</a:t>
            </a:r>
          </a:p>
        </p:txBody>
      </p:sp>
      <p:sp>
        <p:nvSpPr>
          <p:cNvPr id="9219" name="Content Placeholder 2">
            <a:extLst>
              <a:ext uri="{FF2B5EF4-FFF2-40B4-BE49-F238E27FC236}">
                <a16:creationId xmlns:a16="http://schemas.microsoft.com/office/drawing/2014/main" id="{F2185584-123F-42C3-ACC1-66BC17DD4E28}"/>
              </a:ext>
            </a:extLst>
          </p:cNvPr>
          <p:cNvSpPr>
            <a:spLocks noGrp="1"/>
          </p:cNvSpPr>
          <p:nvPr>
            <p:ph idx="1"/>
          </p:nvPr>
        </p:nvSpPr>
        <p:spPr>
          <a:xfrm>
            <a:off x="6372225" y="1196974"/>
            <a:ext cx="2376239" cy="4896322"/>
          </a:xfrm>
          <a:extLst/>
        </p:spPr>
        <p:txBody>
          <a:bodyPr/>
          <a:lstStyle/>
          <a:p>
            <a:pPr marL="0" indent="0">
              <a:buFont typeface="Wingdings" pitchFamily="84" charset="2"/>
              <a:buNone/>
              <a:defRPr/>
            </a:pPr>
            <a:r>
              <a:rPr lang="en-GB" altLang="en-US" sz="1400" u="sng" dirty="0">
                <a:solidFill>
                  <a:srgbClr val="002060"/>
                </a:solidFill>
                <a:latin typeface="Calibri" panose="020F0502020204030204" pitchFamily="34" charset="0"/>
                <a:cs typeface="Calibri" panose="020F0502020204030204" pitchFamily="34" charset="0"/>
              </a:rPr>
              <a:t>2022/23</a:t>
            </a:r>
            <a:r>
              <a:rPr lang="en-GB" altLang="en-US" sz="1400" dirty="0">
                <a:solidFill>
                  <a:srgbClr val="002060"/>
                </a:solidFill>
                <a:latin typeface="Calibri" panose="020F0502020204030204" pitchFamily="34" charset="0"/>
                <a:cs typeface="Calibri" panose="020F0502020204030204" pitchFamily="34" charset="0"/>
              </a:rPr>
              <a:t>:</a:t>
            </a:r>
          </a:p>
          <a:p>
            <a:pPr marL="285750" indent="-285750">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 mothers with diabetes increased with age – 6.6% of those aged less than 20 years, rising to 21.6% of those aged 40+.  (All mothers = 12.6%).</a:t>
            </a:r>
          </a:p>
          <a:p>
            <a:pPr marL="0" indent="0">
              <a:defRPr/>
            </a:pPr>
            <a:endParaRPr lang="en-GB" altLang="en-US" sz="1400" dirty="0">
              <a:solidFill>
                <a:srgbClr val="0020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Slightly higher proportion of mothers with diabetes living in more deprived areas of Northern Ireland (15.0%).  Least deprived = 12.3% (NIMDM 2017).</a:t>
            </a:r>
          </a:p>
          <a:p>
            <a:pPr marL="285750" indent="-285750">
              <a:buFont typeface="Arial" panose="020B0604020202020204" pitchFamily="34" charset="0"/>
              <a:buChar char="•"/>
              <a:defRPr/>
            </a:pPr>
            <a:endParaRPr lang="en-GB" altLang="en-US" sz="400" dirty="0">
              <a:solidFill>
                <a:srgbClr val="002060"/>
              </a:solidFill>
              <a:latin typeface="Calibri" pitchFamily="34" charset="0"/>
              <a:cs typeface="Calibri" pitchFamily="34" charset="0"/>
            </a:endParaRPr>
          </a:p>
          <a:p>
            <a:pPr marL="0" indent="0">
              <a:spcBef>
                <a:spcPct val="0"/>
              </a:spcBef>
              <a:buFont typeface="Wingdings" pitchFamily="84" charset="2"/>
              <a:buNone/>
              <a:defRPr/>
            </a:pPr>
            <a:r>
              <a:rPr lang="en-GB" sz="800" b="1" dirty="0">
                <a:solidFill>
                  <a:srgbClr val="002060"/>
                </a:solidFill>
                <a:latin typeface="Calibri" pitchFamily="34" charset="0"/>
                <a:cs typeface="Calibri" pitchFamily="34" charset="0"/>
              </a:rPr>
              <a:t>Report – Table 6.3</a:t>
            </a:r>
          </a:p>
          <a:p>
            <a:pPr marL="0" indent="0">
              <a:spcBef>
                <a:spcPts val="0"/>
              </a:spcBef>
              <a:defRPr/>
            </a:pPr>
            <a:r>
              <a:rPr lang="en-GB" altLang="en-US" sz="800" b="1" dirty="0">
                <a:solidFill>
                  <a:srgbClr val="002060"/>
                </a:solidFill>
                <a:latin typeface="Calibri" pitchFamily="34" charset="0"/>
                <a:cs typeface="Calibri" pitchFamily="34" charset="0"/>
              </a:rPr>
              <a:t>Source: NI Maternity System</a:t>
            </a:r>
          </a:p>
          <a:p>
            <a:pPr marL="0" indent="0">
              <a:spcBef>
                <a:spcPts val="0"/>
              </a:spcBef>
              <a:defRPr/>
            </a:pPr>
            <a:r>
              <a:rPr lang="en-GB" sz="800" b="1" dirty="0">
                <a:solidFill>
                  <a:srgbClr val="002060"/>
                </a:solidFill>
                <a:latin typeface="Calibri" panose="020F0502020204030204" pitchFamily="34" charset="0"/>
                <a:cs typeface="Calibri" pitchFamily="34" charset="0"/>
              </a:rPr>
              <a:t>DIABETES - </a:t>
            </a:r>
            <a:r>
              <a:rPr lang="en-GB" altLang="en-US" sz="800" b="1" dirty="0">
                <a:solidFill>
                  <a:srgbClr val="002060"/>
                </a:solidFill>
                <a:latin typeface="Calibri" pitchFamily="34" charset="0"/>
                <a:cs typeface="Calibri" pitchFamily="34" charset="0"/>
              </a:rPr>
              <a:t>During 2022 and 2023, a validation exercise was completed on data being recorded on NIMATS for women with diabetes.  As a result, data sourced from NIMATS has been amended and is still considered provisional at this time.</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anose="020F0502020204030204" pitchFamily="34" charset="0"/>
                <a:cs typeface="Calibri" pitchFamily="34" charset="0"/>
              </a:rPr>
              <a:t>Northern Ireland Statistics and Research Agency</a:t>
            </a:r>
            <a:r>
              <a:rPr lang="en-GB" altLang="en-US" sz="800" b="1" dirty="0">
                <a:solidFill>
                  <a:srgbClr val="002060"/>
                </a:solidFill>
                <a:latin typeface="Calibri" panose="020F0502020204030204" pitchFamily="34" charset="0"/>
                <a:cs typeface="Calibri" pitchFamily="34" charset="0"/>
              </a:rPr>
              <a:t>,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buFont typeface="Wingdings" pitchFamily="84" charset="2"/>
              <a:buNone/>
              <a:defRPr/>
            </a:pPr>
            <a:endParaRPr lang="en-GB" altLang="en-US" sz="800" b="1" dirty="0">
              <a:solidFill>
                <a:schemeClr val="bg1"/>
              </a:solidFill>
              <a:latin typeface="Calibri" panose="020F0502020204030204" pitchFamily="34" charset="0"/>
              <a:cs typeface="Calibri" pitchFamily="34" charset="0"/>
            </a:endParaRPr>
          </a:p>
        </p:txBody>
      </p:sp>
      <p:pic>
        <p:nvPicPr>
          <p:cNvPr id="2" name="Picture 1">
            <a:extLst>
              <a:ext uri="{FF2B5EF4-FFF2-40B4-BE49-F238E27FC236}">
                <a16:creationId xmlns:a16="http://schemas.microsoft.com/office/drawing/2014/main" id="{4F99D259-673D-46F1-88C7-475200250120}"/>
              </a:ext>
            </a:extLst>
          </p:cNvPr>
          <p:cNvPicPr>
            <a:picLocks noChangeAspect="1"/>
          </p:cNvPicPr>
          <p:nvPr/>
        </p:nvPicPr>
        <p:blipFill>
          <a:blip r:embed="rId3"/>
          <a:stretch>
            <a:fillRect/>
          </a:stretch>
        </p:blipFill>
        <p:spPr>
          <a:xfrm>
            <a:off x="575117" y="1268760"/>
            <a:ext cx="5798027" cy="303922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F4C5BB1-31FB-45C4-945D-5DD1AC87E9C9}"/>
              </a:ext>
            </a:extLst>
          </p:cNvPr>
          <p:cNvSpPr>
            <a:spLocks noGrp="1" noChangeArrowheads="1"/>
          </p:cNvSpPr>
          <p:nvPr>
            <p:ph type="title"/>
          </p:nvPr>
        </p:nvSpPr>
        <p:spPr>
          <a:xfrm>
            <a:off x="0" y="254885"/>
            <a:ext cx="9144000" cy="647700"/>
          </a:xfrm>
        </p:spPr>
        <p:txBody>
          <a:bodyPr/>
          <a:lstStyle/>
          <a:p>
            <a:pPr algn="ctr"/>
            <a:r>
              <a:rPr lang="en-GB" altLang="en-US" sz="3600" dirty="0"/>
              <a:t>Maternal Body Mass Index (BMI)</a:t>
            </a:r>
          </a:p>
        </p:txBody>
      </p:sp>
      <p:sp>
        <p:nvSpPr>
          <p:cNvPr id="12291" name="Content Placeholder 2">
            <a:extLst>
              <a:ext uri="{FF2B5EF4-FFF2-40B4-BE49-F238E27FC236}">
                <a16:creationId xmlns:a16="http://schemas.microsoft.com/office/drawing/2014/main" id="{1EA7FF8D-7E57-4A8C-ADCD-FA725BCEE4EA}"/>
              </a:ext>
            </a:extLst>
          </p:cNvPr>
          <p:cNvSpPr>
            <a:spLocks noGrp="1"/>
          </p:cNvSpPr>
          <p:nvPr>
            <p:ph idx="1"/>
          </p:nvPr>
        </p:nvSpPr>
        <p:spPr>
          <a:xfrm>
            <a:off x="485391" y="4725144"/>
            <a:ext cx="8461250" cy="1170974"/>
          </a:xfrm>
          <a:extLst/>
        </p:spPr>
        <p:txBody>
          <a:bodyPr/>
          <a:lstStyle/>
          <a:p>
            <a:pPr marL="0" indent="0">
              <a:spcBef>
                <a:spcPts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2022/23 (at antenatal booking appointment):</a:t>
            </a:r>
          </a:p>
          <a:p>
            <a:pPr marL="285750" indent="-285750">
              <a:spcBef>
                <a:spcPts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58.7% of mothers giving birth were measured as pre-obese (overweight) or obese. 30.6% pre-obese, 28.1% obese.</a:t>
            </a:r>
          </a:p>
          <a:p>
            <a:pPr marL="285750" indent="-285750">
              <a:spcBef>
                <a:spcPts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31.8% of mothers from most deprived areas were classified as obese, 23.9% from least deprived areas. </a:t>
            </a:r>
          </a:p>
          <a:p>
            <a:pPr marL="0" indent="0">
              <a:spcBef>
                <a:spcPts val="0"/>
              </a:spcBef>
              <a:defRPr/>
            </a:pPr>
            <a:r>
              <a:rPr lang="en-GB" sz="800" b="1" dirty="0">
                <a:solidFill>
                  <a:srgbClr val="002060"/>
                </a:solidFill>
                <a:latin typeface="Calibri" pitchFamily="34" charset="0"/>
                <a:cs typeface="Calibri" pitchFamily="34" charset="0"/>
              </a:rPr>
              <a:t>Report – Tables 7.1 and 7.2</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p>
          <a:p>
            <a:pPr marL="0" indent="0">
              <a:spcBef>
                <a:spcPct val="0"/>
              </a:spcBef>
              <a:defRPr/>
            </a:pP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722BDCCB-944A-4280-BACD-86581CB1D04E}"/>
              </a:ext>
            </a:extLst>
          </p:cNvPr>
          <p:cNvPicPr>
            <a:picLocks noChangeAspect="1"/>
          </p:cNvPicPr>
          <p:nvPr/>
        </p:nvPicPr>
        <p:blipFill>
          <a:blip r:embed="rId3"/>
          <a:stretch>
            <a:fillRect/>
          </a:stretch>
        </p:blipFill>
        <p:spPr>
          <a:xfrm>
            <a:off x="737828" y="1079986"/>
            <a:ext cx="7956376" cy="36266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6A9BF4E-A49E-4210-9B98-5315AC10F910}"/>
              </a:ext>
            </a:extLst>
          </p:cNvPr>
          <p:cNvSpPr>
            <a:spLocks noGrp="1" noChangeArrowheads="1"/>
          </p:cNvSpPr>
          <p:nvPr>
            <p:ph type="title"/>
          </p:nvPr>
        </p:nvSpPr>
        <p:spPr>
          <a:xfrm>
            <a:off x="0" y="333375"/>
            <a:ext cx="9144000" cy="647700"/>
          </a:xfrm>
        </p:spPr>
        <p:txBody>
          <a:bodyPr/>
          <a:lstStyle/>
          <a:p>
            <a:pPr algn="ctr"/>
            <a:r>
              <a:rPr lang="en-GB" altLang="en-US" sz="3600"/>
              <a:t>Maternal Body Mass Index (BMI)</a:t>
            </a:r>
          </a:p>
        </p:txBody>
      </p:sp>
      <p:sp>
        <p:nvSpPr>
          <p:cNvPr id="12291" name="Content Placeholder 2">
            <a:extLst>
              <a:ext uri="{FF2B5EF4-FFF2-40B4-BE49-F238E27FC236}">
                <a16:creationId xmlns:a16="http://schemas.microsoft.com/office/drawing/2014/main" id="{1A3F27EA-14BC-48F0-A60C-17EE68906B05}"/>
              </a:ext>
            </a:extLst>
          </p:cNvPr>
          <p:cNvSpPr>
            <a:spLocks noGrp="1"/>
          </p:cNvSpPr>
          <p:nvPr>
            <p:ph idx="1"/>
          </p:nvPr>
        </p:nvSpPr>
        <p:spPr>
          <a:xfrm>
            <a:off x="6804025" y="1268412"/>
            <a:ext cx="1944688" cy="4608859"/>
          </a:xfrm>
          <a:extLst/>
        </p:spPr>
        <p:txBody>
          <a:bodyPr/>
          <a:lstStyle/>
          <a:p>
            <a:pPr marL="0" indent="0">
              <a:spcBef>
                <a:spcPts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2018/19 – 2022/23:</a:t>
            </a:r>
          </a:p>
          <a:p>
            <a:pPr marL="285750" indent="-285750">
              <a:spcBef>
                <a:spcPts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Figures show that a larger proportion of women (who booked at ≤ 14 weeks gestation) with a higher BMI; were more likely to have a larger baby, deliver by Caesarean Section and were less likely to breastfeed.</a:t>
            </a:r>
          </a:p>
          <a:p>
            <a:pPr marL="285750" indent="-285750">
              <a:spcBef>
                <a:spcPts val="0"/>
              </a:spcBef>
              <a:buFont typeface="Arial" panose="020B0604020202020204" pitchFamily="34" charset="0"/>
              <a:buChar char="•"/>
              <a:defRPr/>
            </a:pPr>
            <a:endParaRPr lang="en-GB" altLang="en-US" sz="1350" dirty="0">
              <a:solidFill>
                <a:srgbClr val="00206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A higher proportion of women who smoke were more likely to be underweight.</a:t>
            </a:r>
          </a:p>
          <a:p>
            <a:pPr marL="0" indent="0">
              <a:spcBef>
                <a:spcPts val="0"/>
              </a:spcBef>
              <a:buFont typeface="Wingdings" pitchFamily="84" charset="2"/>
              <a:buNone/>
              <a:defRPr/>
            </a:pPr>
            <a:endParaRPr lang="en-GB" sz="800" b="1" dirty="0">
              <a:solidFill>
                <a:srgbClr val="002060"/>
              </a:solidFill>
              <a:latin typeface="Calibri" panose="020F0502020204030204" pitchFamily="34" charset="0"/>
              <a:cs typeface="Calibri" panose="020F0502020204030204" pitchFamily="34" charset="0"/>
            </a:endParaRPr>
          </a:p>
          <a:p>
            <a:pPr marL="0" indent="0">
              <a:spcBef>
                <a:spcPts val="0"/>
              </a:spcBef>
              <a:defRPr/>
            </a:pPr>
            <a:r>
              <a:rPr lang="en-GB" sz="800" b="1" dirty="0">
                <a:solidFill>
                  <a:srgbClr val="002060"/>
                </a:solidFill>
                <a:latin typeface="Calibri" panose="020F0502020204030204" pitchFamily="34" charset="0"/>
                <a:cs typeface="Calibri" panose="020F0502020204030204" pitchFamily="34" charset="0"/>
              </a:rPr>
              <a:t>Report – Table 7.4</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p:txBody>
      </p:sp>
      <p:pic>
        <p:nvPicPr>
          <p:cNvPr id="2" name="Picture 1">
            <a:extLst>
              <a:ext uri="{FF2B5EF4-FFF2-40B4-BE49-F238E27FC236}">
                <a16:creationId xmlns:a16="http://schemas.microsoft.com/office/drawing/2014/main" id="{F160A08C-80E7-409B-9CE9-4087B92E6ADF}"/>
              </a:ext>
            </a:extLst>
          </p:cNvPr>
          <p:cNvPicPr>
            <a:picLocks noChangeAspect="1"/>
          </p:cNvPicPr>
          <p:nvPr/>
        </p:nvPicPr>
        <p:blipFill>
          <a:blip r:embed="rId2"/>
          <a:stretch>
            <a:fillRect/>
          </a:stretch>
        </p:blipFill>
        <p:spPr>
          <a:xfrm>
            <a:off x="395287" y="1250304"/>
            <a:ext cx="6383904" cy="433893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C575023-DA23-46C7-9A05-1FF9294462CE}"/>
              </a:ext>
            </a:extLst>
          </p:cNvPr>
          <p:cNvSpPr>
            <a:spLocks noGrp="1" noChangeArrowheads="1"/>
          </p:cNvSpPr>
          <p:nvPr>
            <p:ph type="title"/>
          </p:nvPr>
        </p:nvSpPr>
        <p:spPr>
          <a:xfrm>
            <a:off x="0" y="333375"/>
            <a:ext cx="9144000" cy="647700"/>
          </a:xfrm>
        </p:spPr>
        <p:txBody>
          <a:bodyPr/>
          <a:lstStyle/>
          <a:p>
            <a:pPr algn="ctr"/>
            <a:r>
              <a:rPr lang="en-GB" altLang="en-US" sz="3600" dirty="0"/>
              <a:t>Method of Delivery</a:t>
            </a:r>
          </a:p>
        </p:txBody>
      </p:sp>
      <p:sp>
        <p:nvSpPr>
          <p:cNvPr id="13315" name="Content Placeholder 2">
            <a:extLst>
              <a:ext uri="{FF2B5EF4-FFF2-40B4-BE49-F238E27FC236}">
                <a16:creationId xmlns:a16="http://schemas.microsoft.com/office/drawing/2014/main" id="{EFDE9070-B7E9-41AC-A660-B67C0840AFA7}"/>
              </a:ext>
            </a:extLst>
          </p:cNvPr>
          <p:cNvSpPr>
            <a:spLocks noGrp="1"/>
          </p:cNvSpPr>
          <p:nvPr>
            <p:ph idx="1"/>
          </p:nvPr>
        </p:nvSpPr>
        <p:spPr>
          <a:xfrm>
            <a:off x="539750" y="3613150"/>
            <a:ext cx="2808288" cy="2344738"/>
          </a:xfrm>
          <a:extLst/>
        </p:spPr>
        <p:txBody>
          <a:bodyPr/>
          <a:lstStyle/>
          <a:p>
            <a:pPr marL="0" indent="0">
              <a:spcBef>
                <a:spcPts val="0"/>
              </a:spcBef>
              <a:buFont typeface="Wingdings" pitchFamily="84" charset="2"/>
              <a:buNone/>
              <a:defRPr/>
            </a:pPr>
            <a:r>
              <a:rPr lang="en-GB" altLang="en-US" sz="1350" dirty="0">
                <a:solidFill>
                  <a:srgbClr val="002060"/>
                </a:solidFill>
                <a:latin typeface="Calibri" pitchFamily="34" charset="0"/>
                <a:cs typeface="Calibri" pitchFamily="34" charset="0"/>
              </a:rPr>
              <a:t>2022/23:</a:t>
            </a:r>
          </a:p>
          <a:p>
            <a:pPr marL="285750" indent="-285750">
              <a:spcBef>
                <a:spcPts val="0"/>
              </a:spcBef>
              <a:buFont typeface="Arial" panose="020B0604020202020204" pitchFamily="34" charset="0"/>
              <a:buChar char="•"/>
              <a:defRPr/>
            </a:pPr>
            <a:r>
              <a:rPr lang="en-GB" altLang="en-US" sz="1350" dirty="0">
                <a:solidFill>
                  <a:srgbClr val="002060"/>
                </a:solidFill>
                <a:latin typeface="Calibri" pitchFamily="34" charset="0"/>
                <a:cs typeface="Calibri" pitchFamily="34" charset="0"/>
              </a:rPr>
              <a:t>% infants (single, live) born by CS increased with age of mother from 17.8% of those aged under 20 years to 55.7% of those aged 40+.</a:t>
            </a:r>
          </a:p>
          <a:p>
            <a:pPr marL="0" indent="0">
              <a:spcBef>
                <a:spcPts val="0"/>
              </a:spcBef>
              <a:buFont typeface="Wingdings" pitchFamily="84" charset="2"/>
              <a:buNone/>
              <a:defRPr/>
            </a:pPr>
            <a:endParaRPr lang="en-GB" altLang="en-US" sz="800" b="1" dirty="0">
              <a:solidFill>
                <a:srgbClr val="002060"/>
              </a:solidFill>
              <a:latin typeface="Calibri" pitchFamily="34" charset="0"/>
              <a:cs typeface="Calibri" pitchFamily="34" charset="0"/>
            </a:endParaRPr>
          </a:p>
          <a:p>
            <a:pPr marL="0" indent="0">
              <a:spcBef>
                <a:spcPts val="0"/>
              </a:spcBef>
              <a:defRPr/>
            </a:pPr>
            <a:r>
              <a:rPr lang="en-GB" sz="800" b="1" dirty="0">
                <a:solidFill>
                  <a:srgbClr val="002060"/>
                </a:solidFill>
                <a:latin typeface="Calibri" pitchFamily="34" charset="0"/>
                <a:cs typeface="Calibri" pitchFamily="34" charset="0"/>
              </a:rPr>
              <a:t>Report – Table 8.2</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400" dirty="0">
              <a:solidFill>
                <a:srgbClr val="002060"/>
              </a:solidFill>
            </a:endParaRPr>
          </a:p>
        </p:txBody>
      </p:sp>
      <p:sp>
        <p:nvSpPr>
          <p:cNvPr id="6" name="Content Placeholder 2">
            <a:extLst>
              <a:ext uri="{FF2B5EF4-FFF2-40B4-BE49-F238E27FC236}">
                <a16:creationId xmlns:a16="http://schemas.microsoft.com/office/drawing/2014/main" id="{80A7AFF9-41B4-4A1D-8ECA-9FF5F4E8F6F8}"/>
              </a:ext>
            </a:extLst>
          </p:cNvPr>
          <p:cNvSpPr txBox="1">
            <a:spLocks/>
          </p:cNvSpPr>
          <p:nvPr/>
        </p:nvSpPr>
        <p:spPr bwMode="auto">
          <a:xfrm>
            <a:off x="5148064" y="982662"/>
            <a:ext cx="3672408" cy="259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A8CA"/>
              </a:buClr>
              <a:buSzPct val="65000"/>
              <a:buFont typeface="Wingdings" panose="05000000000000000000"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a:lstStyle>
          <a:p>
            <a:pPr marL="0" indent="0">
              <a:spcBef>
                <a:spcPts val="0"/>
              </a:spcBef>
              <a:buFont typeface="Wingdings" pitchFamily="84" charset="2"/>
              <a:buNone/>
              <a:defRPr/>
            </a:pPr>
            <a:r>
              <a:rPr lang="en-GB" altLang="en-US" sz="1350" kern="0" dirty="0">
                <a:solidFill>
                  <a:srgbClr val="002060"/>
                </a:solidFill>
                <a:latin typeface="Calibri" pitchFamily="34" charset="0"/>
                <a:cs typeface="Calibri" pitchFamily="34" charset="0"/>
              </a:rPr>
              <a:t>2022/23:</a:t>
            </a:r>
          </a:p>
          <a:p>
            <a:pPr marL="285750" indent="-285750">
              <a:spcBef>
                <a:spcPts val="0"/>
              </a:spcBef>
              <a:buFont typeface="Arial" panose="020B0604020202020204" pitchFamily="34" charset="0"/>
              <a:buChar char="•"/>
              <a:defRPr/>
            </a:pPr>
            <a:r>
              <a:rPr lang="en-GB" altLang="en-US" sz="1350" kern="0" dirty="0">
                <a:solidFill>
                  <a:srgbClr val="002060"/>
                </a:solidFill>
                <a:latin typeface="Calibri" pitchFamily="34" charset="0"/>
                <a:cs typeface="Calibri" pitchFamily="34" charset="0"/>
              </a:rPr>
              <a:t>38.9% of infants born by Caesarean Section (CS), 49.3% had a normal delivery, 11.8% had another type of delivery e.g. breech, forceps.</a:t>
            </a:r>
          </a:p>
          <a:p>
            <a:pPr marL="285750" indent="-285750">
              <a:spcBef>
                <a:spcPts val="0"/>
              </a:spcBef>
              <a:buFont typeface="Arial" panose="020B0604020202020204" pitchFamily="34" charset="0"/>
              <a:buChar char="•"/>
              <a:defRPr/>
            </a:pPr>
            <a:r>
              <a:rPr lang="en-GB" altLang="en-US" sz="1350" kern="0" dirty="0">
                <a:solidFill>
                  <a:srgbClr val="002060"/>
                </a:solidFill>
                <a:latin typeface="Calibri" pitchFamily="34" charset="0"/>
                <a:cs typeface="Calibri" pitchFamily="34" charset="0"/>
              </a:rPr>
              <a:t>Daisy Hill Hospital continues to have a much higher proportion of CS (48.3%).</a:t>
            </a:r>
          </a:p>
          <a:p>
            <a:pPr marL="285750" indent="-285750">
              <a:spcBef>
                <a:spcPts val="0"/>
              </a:spcBef>
              <a:buFont typeface="Arial" panose="020B0604020202020204" pitchFamily="34" charset="0"/>
              <a:buChar char="•"/>
              <a:defRPr/>
            </a:pPr>
            <a:r>
              <a:rPr lang="en-GB" altLang="en-US" sz="1350" kern="0" dirty="0">
                <a:solidFill>
                  <a:srgbClr val="002060"/>
                </a:solidFill>
                <a:latin typeface="Calibri" pitchFamily="34" charset="0"/>
                <a:cs typeface="Calibri" pitchFamily="34" charset="0"/>
              </a:rPr>
              <a:t>Slight difference in proportion of infants born by CS, by deprivation quintile.  36.3% of those born to mothers from the most deprived quintile, compared to 40.9% of those born to mothers from the least deprived quintile.</a:t>
            </a:r>
          </a:p>
          <a:p>
            <a:pPr marL="0" indent="0">
              <a:spcBef>
                <a:spcPts val="0"/>
              </a:spcBef>
              <a:buFont typeface="Wingdings" pitchFamily="84" charset="2"/>
              <a:buNone/>
              <a:defRPr/>
            </a:pPr>
            <a:endParaRPr lang="en-GB" altLang="en-US" sz="800" kern="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400" kern="0" dirty="0"/>
          </a:p>
        </p:txBody>
      </p:sp>
      <p:pic>
        <p:nvPicPr>
          <p:cNvPr id="3" name="Picture 2">
            <a:extLst>
              <a:ext uri="{FF2B5EF4-FFF2-40B4-BE49-F238E27FC236}">
                <a16:creationId xmlns:a16="http://schemas.microsoft.com/office/drawing/2014/main" id="{A76F4647-3B41-4C60-BE75-101352FA38DD}"/>
              </a:ext>
            </a:extLst>
          </p:cNvPr>
          <p:cNvPicPr>
            <a:picLocks noChangeAspect="1"/>
          </p:cNvPicPr>
          <p:nvPr/>
        </p:nvPicPr>
        <p:blipFill>
          <a:blip r:embed="rId3"/>
          <a:stretch>
            <a:fillRect/>
          </a:stretch>
        </p:blipFill>
        <p:spPr>
          <a:xfrm>
            <a:off x="648137" y="981076"/>
            <a:ext cx="4355911" cy="2596166"/>
          </a:xfrm>
          <a:prstGeom prst="rect">
            <a:avLst/>
          </a:prstGeom>
        </p:spPr>
      </p:pic>
      <p:pic>
        <p:nvPicPr>
          <p:cNvPr id="4" name="Picture 3">
            <a:extLst>
              <a:ext uri="{FF2B5EF4-FFF2-40B4-BE49-F238E27FC236}">
                <a16:creationId xmlns:a16="http://schemas.microsoft.com/office/drawing/2014/main" id="{58EA5677-EE9A-4F5F-807A-CCD0225EBDDA}"/>
              </a:ext>
            </a:extLst>
          </p:cNvPr>
          <p:cNvPicPr>
            <a:picLocks noChangeAspect="1"/>
          </p:cNvPicPr>
          <p:nvPr/>
        </p:nvPicPr>
        <p:blipFill>
          <a:blip r:embed="rId4"/>
          <a:stretch>
            <a:fillRect/>
          </a:stretch>
        </p:blipFill>
        <p:spPr>
          <a:xfrm>
            <a:off x="3419872" y="3596769"/>
            <a:ext cx="5328592" cy="244584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9F5EAE5-F005-44AE-A6F2-4D2481232B46}"/>
              </a:ext>
            </a:extLst>
          </p:cNvPr>
          <p:cNvSpPr>
            <a:spLocks noGrp="1" noChangeArrowheads="1"/>
          </p:cNvSpPr>
          <p:nvPr>
            <p:ph type="title"/>
          </p:nvPr>
        </p:nvSpPr>
        <p:spPr>
          <a:xfrm>
            <a:off x="0" y="125008"/>
            <a:ext cx="9144000" cy="647700"/>
          </a:xfrm>
        </p:spPr>
        <p:txBody>
          <a:bodyPr/>
          <a:lstStyle/>
          <a:p>
            <a:pPr algn="ctr"/>
            <a:r>
              <a:rPr lang="en-GB" altLang="en-US" sz="3600" dirty="0"/>
              <a:t>Infant Birth Weight</a:t>
            </a:r>
          </a:p>
        </p:txBody>
      </p:sp>
      <p:sp>
        <p:nvSpPr>
          <p:cNvPr id="13315" name="Content Placeholder 2">
            <a:extLst>
              <a:ext uri="{FF2B5EF4-FFF2-40B4-BE49-F238E27FC236}">
                <a16:creationId xmlns:a16="http://schemas.microsoft.com/office/drawing/2014/main" id="{3DDC05E0-2E2D-4C1B-A849-E0518E5A3AC1}"/>
              </a:ext>
            </a:extLst>
          </p:cNvPr>
          <p:cNvSpPr>
            <a:spLocks noGrp="1"/>
          </p:cNvSpPr>
          <p:nvPr>
            <p:ph idx="1"/>
          </p:nvPr>
        </p:nvSpPr>
        <p:spPr>
          <a:xfrm>
            <a:off x="6227763" y="836613"/>
            <a:ext cx="2448693" cy="4897437"/>
          </a:xfrm>
          <a:extLst/>
        </p:spPr>
        <p:txBody>
          <a:bodyPr/>
          <a:lstStyle/>
          <a:p>
            <a:pPr marL="0" indent="0">
              <a:spcBef>
                <a:spcPts val="0"/>
              </a:spcBef>
              <a:buFont typeface="Wingdings" pitchFamily="84" charset="2"/>
              <a:buNone/>
              <a:defRPr/>
            </a:pPr>
            <a:r>
              <a:rPr lang="en-GB" altLang="en-US" sz="1300" dirty="0">
                <a:solidFill>
                  <a:srgbClr val="002060"/>
                </a:solidFill>
                <a:latin typeface="Calibri" pitchFamily="34" charset="0"/>
                <a:cs typeface="Calibri" pitchFamily="34" charset="0"/>
              </a:rPr>
              <a:t>2022/23:</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6.2% of all births were of a low birth weight (6.0% live, 68.5% still).  </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 low birth weight slightly higher in those mothers aged under 20 years (9.4%).  All ages = 6.2%.  </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12.9% of live infants were born with a higher birth weight (4,000g+) and of these, 1.5% with a birth weight of 4,500g+. </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Mothers from a ‘white’ ethnic group were more likely to have a baby born with a high birth weight (4,000g+) (13.3%). Those mothers of a ‘non-white’ ethnic group = 6.4%. </a:t>
            </a:r>
          </a:p>
          <a:p>
            <a:pPr marL="0" indent="0">
              <a:spcBef>
                <a:spcPts val="0"/>
              </a:spcBef>
              <a:buFont typeface="Wingdings" pitchFamily="84" charset="2"/>
              <a:buNone/>
              <a:defRPr/>
            </a:pPr>
            <a:endParaRPr lang="en-GB" altLang="en-US" sz="800" b="1" dirty="0">
              <a:solidFill>
                <a:srgbClr val="002060"/>
              </a:solidFill>
              <a:latin typeface="Calibri" pitchFamily="34" charset="0"/>
              <a:cs typeface="Calibri" pitchFamily="34" charset="0"/>
            </a:endParaRPr>
          </a:p>
          <a:p>
            <a:pPr marL="0" indent="0">
              <a:spcBef>
                <a:spcPts val="0"/>
              </a:spcBef>
              <a:defRPr/>
            </a:pPr>
            <a:r>
              <a:rPr lang="en-GB" sz="800" b="1" dirty="0">
                <a:solidFill>
                  <a:srgbClr val="002060"/>
                </a:solidFill>
                <a:latin typeface="Calibri" pitchFamily="34" charset="0"/>
                <a:cs typeface="Calibri" pitchFamily="34" charset="0"/>
              </a:rPr>
              <a:t>Report – Tables 9.1 and 9.2</a:t>
            </a:r>
          </a:p>
          <a:p>
            <a:pPr marL="0" indent="0">
              <a:spcBef>
                <a:spcPts val="0"/>
              </a:spcBef>
              <a:defRPr/>
            </a:pPr>
            <a:r>
              <a:rPr lang="en-GB" altLang="en-US" sz="800" b="1" dirty="0">
                <a:solidFill>
                  <a:srgbClr val="002060"/>
                </a:solidFill>
                <a:latin typeface="Calibri" pitchFamily="34" charset="0"/>
                <a:cs typeface="Calibri" pitchFamily="34" charset="0"/>
              </a:rPr>
              <a:t>Source: Child Health System and NI Maternity System</a:t>
            </a: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400" dirty="0"/>
          </a:p>
        </p:txBody>
      </p:sp>
      <p:pic>
        <p:nvPicPr>
          <p:cNvPr id="2" name="Picture 1">
            <a:extLst>
              <a:ext uri="{FF2B5EF4-FFF2-40B4-BE49-F238E27FC236}">
                <a16:creationId xmlns:a16="http://schemas.microsoft.com/office/drawing/2014/main" id="{A4D1ED19-B8EE-46B0-A9EC-FC047DA99A6D}"/>
              </a:ext>
            </a:extLst>
          </p:cNvPr>
          <p:cNvPicPr>
            <a:picLocks noChangeAspect="1"/>
          </p:cNvPicPr>
          <p:nvPr/>
        </p:nvPicPr>
        <p:blipFill>
          <a:blip r:embed="rId2"/>
          <a:stretch>
            <a:fillRect/>
          </a:stretch>
        </p:blipFill>
        <p:spPr>
          <a:xfrm>
            <a:off x="608013" y="836613"/>
            <a:ext cx="5483225" cy="2489067"/>
          </a:xfrm>
          <a:prstGeom prst="rect">
            <a:avLst/>
          </a:prstGeom>
        </p:spPr>
      </p:pic>
      <p:pic>
        <p:nvPicPr>
          <p:cNvPr id="3" name="Picture 2">
            <a:extLst>
              <a:ext uri="{FF2B5EF4-FFF2-40B4-BE49-F238E27FC236}">
                <a16:creationId xmlns:a16="http://schemas.microsoft.com/office/drawing/2014/main" id="{FB96D086-8D52-4B3A-A6E0-DB013DE53F80}"/>
              </a:ext>
            </a:extLst>
          </p:cNvPr>
          <p:cNvPicPr>
            <a:picLocks noChangeAspect="1"/>
          </p:cNvPicPr>
          <p:nvPr/>
        </p:nvPicPr>
        <p:blipFill>
          <a:blip r:embed="rId3"/>
          <a:stretch>
            <a:fillRect/>
          </a:stretch>
        </p:blipFill>
        <p:spPr>
          <a:xfrm>
            <a:off x="608013" y="3369219"/>
            <a:ext cx="5483225" cy="24913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919F0C76-F3A4-4852-BEC3-02E51F0261C4}"/>
              </a:ext>
            </a:extLst>
          </p:cNvPr>
          <p:cNvSpPr txBox="1">
            <a:spLocks/>
          </p:cNvSpPr>
          <p:nvPr/>
        </p:nvSpPr>
        <p:spPr bwMode="auto">
          <a:xfrm>
            <a:off x="684213" y="2133600"/>
            <a:ext cx="77755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00A8CA"/>
              </a:buClr>
              <a:buSzPct val="65000"/>
              <a:buFont typeface="Wingdings" panose="05000000000000000000" pitchFamily="2" charset="2"/>
              <a:buNone/>
              <a:defRPr sz="3000">
                <a:solidFill>
                  <a:schemeClr val="bg2"/>
                </a:solidFill>
                <a:latin typeface="+mn-lt"/>
                <a:ea typeface="+mn-ea"/>
                <a:cs typeface="+mn-cs"/>
              </a:defRPr>
            </a:lvl1pPr>
            <a:lvl2pPr marL="457200" indent="0" algn="ctr" rtl="0" eaLnBrk="0" fontAlgn="base" hangingPunct="0">
              <a:spcBef>
                <a:spcPct val="20000"/>
              </a:spcBef>
              <a:spcAft>
                <a:spcPct val="0"/>
              </a:spcAft>
              <a:buClr>
                <a:schemeClr val="tx1"/>
              </a:buClr>
              <a:buSzPct val="90000"/>
              <a:buNone/>
              <a:defRPr sz="2400">
                <a:solidFill>
                  <a:schemeClr val="bg2"/>
                </a:solidFill>
                <a:latin typeface="+mn-lt"/>
              </a:defRPr>
            </a:lvl2pPr>
            <a:lvl3pPr marL="914400" indent="0" algn="ctr" rtl="0" eaLnBrk="0" fontAlgn="base" hangingPunct="0">
              <a:spcBef>
                <a:spcPct val="20000"/>
              </a:spcBef>
              <a:spcAft>
                <a:spcPct val="0"/>
              </a:spcAft>
              <a:buClr>
                <a:schemeClr val="accent1"/>
              </a:buClr>
              <a:buSzPct val="60000"/>
              <a:buFont typeface="Wingdings" panose="05000000000000000000" pitchFamily="2" charset="2"/>
              <a:buNone/>
              <a:defRPr sz="2000">
                <a:solidFill>
                  <a:schemeClr val="bg2"/>
                </a:solidFill>
                <a:latin typeface="+mn-lt"/>
              </a:defRPr>
            </a:lvl3pPr>
            <a:lvl4pPr marL="1371600" indent="0" algn="ctr" rtl="0" eaLnBrk="0" fontAlgn="base" hangingPunct="0">
              <a:spcBef>
                <a:spcPct val="20000"/>
              </a:spcBef>
              <a:spcAft>
                <a:spcPct val="0"/>
              </a:spcAft>
              <a:buClr>
                <a:schemeClr val="tx1"/>
              </a:buClr>
              <a:buNone/>
              <a:defRPr sz="2000">
                <a:solidFill>
                  <a:schemeClr val="bg2"/>
                </a:solidFill>
                <a:latin typeface="+mn-lt"/>
              </a:defRPr>
            </a:lvl4pPr>
            <a:lvl5pPr marL="1828800" indent="0" algn="ctr" rtl="0" eaLnBrk="0" fontAlgn="base" hangingPunct="0">
              <a:spcBef>
                <a:spcPct val="20000"/>
              </a:spcBef>
              <a:spcAft>
                <a:spcPct val="0"/>
              </a:spcAft>
              <a:buClr>
                <a:schemeClr val="accent1"/>
              </a:buClr>
              <a:buNone/>
              <a:defRPr sz="2000">
                <a:solidFill>
                  <a:schemeClr val="bg2"/>
                </a:solidFill>
                <a:latin typeface="+mn-lt"/>
              </a:defRPr>
            </a:lvl5pPr>
            <a:lvl6pPr marL="2286000" indent="0" algn="ctr" rtl="0" fontAlgn="base">
              <a:spcBef>
                <a:spcPct val="20000"/>
              </a:spcBef>
              <a:spcAft>
                <a:spcPct val="0"/>
              </a:spcAft>
              <a:buClr>
                <a:schemeClr val="accent1"/>
              </a:buClr>
              <a:buNone/>
              <a:defRPr sz="2000">
                <a:solidFill>
                  <a:schemeClr val="bg2"/>
                </a:solidFill>
                <a:latin typeface="+mn-lt"/>
              </a:defRPr>
            </a:lvl6pPr>
            <a:lvl7pPr marL="2743200" indent="0" algn="ctr" rtl="0" fontAlgn="base">
              <a:spcBef>
                <a:spcPct val="20000"/>
              </a:spcBef>
              <a:spcAft>
                <a:spcPct val="0"/>
              </a:spcAft>
              <a:buClr>
                <a:schemeClr val="accent1"/>
              </a:buClr>
              <a:buNone/>
              <a:defRPr sz="2000">
                <a:solidFill>
                  <a:schemeClr val="bg2"/>
                </a:solidFill>
                <a:latin typeface="+mn-lt"/>
              </a:defRPr>
            </a:lvl7pPr>
            <a:lvl8pPr marL="3200400" indent="0" algn="ctr" rtl="0" fontAlgn="base">
              <a:spcBef>
                <a:spcPct val="20000"/>
              </a:spcBef>
              <a:spcAft>
                <a:spcPct val="0"/>
              </a:spcAft>
              <a:buClr>
                <a:schemeClr val="accent1"/>
              </a:buClr>
              <a:buNone/>
              <a:defRPr sz="2000">
                <a:solidFill>
                  <a:schemeClr val="bg2"/>
                </a:solidFill>
                <a:latin typeface="+mn-lt"/>
              </a:defRPr>
            </a:lvl8pPr>
            <a:lvl9pPr marL="3657600" indent="0" algn="ctr" rtl="0" fontAlgn="base">
              <a:spcBef>
                <a:spcPct val="20000"/>
              </a:spcBef>
              <a:spcAft>
                <a:spcPct val="0"/>
              </a:spcAft>
              <a:buClr>
                <a:schemeClr val="accent1"/>
              </a:buClr>
              <a:buNone/>
              <a:defRPr sz="2000">
                <a:solidFill>
                  <a:schemeClr val="bg2"/>
                </a:solidFill>
                <a:latin typeface="+mn-lt"/>
              </a:defRPr>
            </a:lvl9pPr>
          </a:lstStyle>
          <a:p>
            <a:pPr>
              <a:defRPr/>
            </a:pPr>
            <a:r>
              <a:rPr lang="en-GB" sz="2800" b="1" kern="0" dirty="0">
                <a:solidFill>
                  <a:schemeClr val="bg1">
                    <a:lumMod val="75000"/>
                  </a:schemeClr>
                </a:solidFill>
              </a:rPr>
              <a:t>COVID-19</a:t>
            </a:r>
          </a:p>
          <a:p>
            <a:pPr>
              <a:defRPr/>
            </a:pPr>
            <a:endParaRPr lang="en-GB" sz="1800" kern="0" dirty="0">
              <a:solidFill>
                <a:schemeClr val="bg1">
                  <a:lumMod val="75000"/>
                </a:schemeClr>
              </a:solidFill>
            </a:endParaRPr>
          </a:p>
          <a:p>
            <a:pPr>
              <a:defRPr/>
            </a:pPr>
            <a:r>
              <a:rPr lang="en-GB" sz="1800" b="1" kern="0" dirty="0">
                <a:solidFill>
                  <a:schemeClr val="bg1">
                    <a:lumMod val="75000"/>
                  </a:schemeClr>
                </a:solidFill>
              </a:rPr>
              <a:t>Please note that some data within this presentation will be </a:t>
            </a:r>
          </a:p>
          <a:p>
            <a:pPr>
              <a:defRPr/>
            </a:pPr>
            <a:r>
              <a:rPr lang="en-GB" sz="1800" b="1" kern="0" dirty="0">
                <a:solidFill>
                  <a:schemeClr val="bg1">
                    <a:lumMod val="75000"/>
                  </a:schemeClr>
                </a:solidFill>
              </a:rPr>
              <a:t>impacted by the COVID-19 pandemic </a:t>
            </a:r>
          </a:p>
          <a:p>
            <a:pPr>
              <a:defRPr/>
            </a:pPr>
            <a:r>
              <a:rPr lang="en-GB" sz="1800" b="1" kern="0" dirty="0">
                <a:solidFill>
                  <a:schemeClr val="bg1">
                    <a:lumMod val="75000"/>
                  </a:schemeClr>
                </a:solidFill>
              </a:rPr>
              <a:t>and should be interpreted with a degree of caution.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86C7EE1-C9BD-4F9C-9E00-7FC50F25EF55}"/>
              </a:ext>
            </a:extLst>
          </p:cNvPr>
          <p:cNvSpPr>
            <a:spLocks noGrp="1" noChangeArrowheads="1"/>
          </p:cNvSpPr>
          <p:nvPr>
            <p:ph type="title"/>
          </p:nvPr>
        </p:nvSpPr>
        <p:spPr>
          <a:xfrm>
            <a:off x="0" y="333375"/>
            <a:ext cx="9144000" cy="647700"/>
          </a:xfrm>
        </p:spPr>
        <p:txBody>
          <a:bodyPr/>
          <a:lstStyle/>
          <a:p>
            <a:pPr algn="ctr"/>
            <a:r>
              <a:rPr lang="en-GB" altLang="en-US" sz="3200"/>
              <a:t>Breastfeeding (total/partial) – at discharge</a:t>
            </a:r>
          </a:p>
        </p:txBody>
      </p:sp>
      <p:sp>
        <p:nvSpPr>
          <p:cNvPr id="14339" name="Content Placeholder 2">
            <a:extLst>
              <a:ext uri="{FF2B5EF4-FFF2-40B4-BE49-F238E27FC236}">
                <a16:creationId xmlns:a16="http://schemas.microsoft.com/office/drawing/2014/main" id="{B89D535D-F9B1-4D19-9523-CC1C5863EBCC}"/>
              </a:ext>
            </a:extLst>
          </p:cNvPr>
          <p:cNvSpPr>
            <a:spLocks noGrp="1"/>
          </p:cNvSpPr>
          <p:nvPr>
            <p:ph idx="1"/>
          </p:nvPr>
        </p:nvSpPr>
        <p:spPr>
          <a:xfrm>
            <a:off x="474663" y="4149725"/>
            <a:ext cx="8324575" cy="1727200"/>
          </a:xfrm>
          <a:extLst/>
        </p:spPr>
        <p:txBody>
          <a:bodyPr/>
          <a:lstStyle/>
          <a:p>
            <a:pPr marL="0" indent="0">
              <a:spcBef>
                <a:spcPts val="0"/>
              </a:spcBef>
              <a:buFont typeface="Wingdings" pitchFamily="84" charset="2"/>
              <a:buNone/>
              <a:defRPr/>
            </a:pPr>
            <a:r>
              <a:rPr lang="en-GB" altLang="en-US" sz="1300" dirty="0">
                <a:solidFill>
                  <a:srgbClr val="002060"/>
                </a:solidFill>
                <a:latin typeface="Calibri" pitchFamily="34" charset="0"/>
                <a:cs typeface="Calibri" pitchFamily="34" charset="0"/>
              </a:rPr>
              <a:t>2022/23:</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51.8% of live infants breastfed at discharge.  </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Increases with age of mother: aged &lt;20 = 27.4%, 40+ = 62.2%.</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Much higher rates in infants born to mothers whose ethnic origin was not ‘white’.  </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By Council area, % breastfed ranges from 42.6% in Derry City &amp; Strabane to 63.8% in Lisburn &amp; Castlereagh.</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Noticeably lower in more deprived areas (39.1%).  Least deprived = 67.8%.</a:t>
            </a:r>
          </a:p>
          <a:p>
            <a:pPr marL="0" indent="0">
              <a:spcBef>
                <a:spcPts val="0"/>
              </a:spcBef>
              <a:defRPr/>
            </a:pPr>
            <a:r>
              <a:rPr lang="en-GB" sz="800" b="1" dirty="0">
                <a:solidFill>
                  <a:srgbClr val="002060"/>
                </a:solidFill>
                <a:latin typeface="Calibri" pitchFamily="34" charset="0"/>
                <a:cs typeface="Calibri" pitchFamily="34" charset="0"/>
              </a:rPr>
              <a:t>Report – Table 10.2</a:t>
            </a:r>
          </a:p>
          <a:p>
            <a:pPr marL="0" indent="0">
              <a:spcBef>
                <a:spcPts val="0"/>
              </a:spcBef>
              <a:defRPr/>
            </a:pPr>
            <a:r>
              <a:rPr lang="en-GB" altLang="en-US" sz="800" b="1" dirty="0">
                <a:solidFill>
                  <a:srgbClr val="002060"/>
                </a:solidFill>
                <a:latin typeface="Calibri" pitchFamily="34" charset="0"/>
                <a:cs typeface="Calibri" pitchFamily="34" charset="0"/>
              </a:rPr>
              <a:t>Source: Child Health System and NI Maternity System</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p>
          <a:p>
            <a:pPr marL="0" indent="0">
              <a:spcBef>
                <a:spcPct val="0"/>
              </a:spcBef>
              <a:defRPr/>
            </a:pP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r>
              <a:rPr lang="en-GB" altLang="en-US" sz="1400" dirty="0">
                <a:solidFill>
                  <a:srgbClr val="002060"/>
                </a:solidFill>
                <a:latin typeface="Calibri" pitchFamily="34" charset="0"/>
                <a:cs typeface="Calibri" pitchFamily="34" charset="0"/>
              </a:rPr>
              <a:t> </a:t>
            </a:r>
          </a:p>
          <a:p>
            <a:pPr marL="0" indent="0">
              <a:spcBef>
                <a:spcPts val="0"/>
              </a:spcBef>
              <a:buFont typeface="Wingdings" pitchFamily="84" charset="2"/>
              <a:buNone/>
              <a:defRPr/>
            </a:pPr>
            <a:endParaRPr lang="en-GB" altLang="en-US" sz="1100" dirty="0">
              <a:solidFill>
                <a:srgbClr val="002060"/>
              </a:solidFill>
            </a:endParaRPr>
          </a:p>
        </p:txBody>
      </p:sp>
      <p:pic>
        <p:nvPicPr>
          <p:cNvPr id="2" name="Picture 1">
            <a:extLst>
              <a:ext uri="{FF2B5EF4-FFF2-40B4-BE49-F238E27FC236}">
                <a16:creationId xmlns:a16="http://schemas.microsoft.com/office/drawing/2014/main" id="{512DAE2E-5A2B-4978-9B63-96B2054DFDA8}"/>
              </a:ext>
            </a:extLst>
          </p:cNvPr>
          <p:cNvPicPr>
            <a:picLocks noChangeAspect="1"/>
          </p:cNvPicPr>
          <p:nvPr/>
        </p:nvPicPr>
        <p:blipFill>
          <a:blip r:embed="rId3"/>
          <a:stretch>
            <a:fillRect/>
          </a:stretch>
        </p:blipFill>
        <p:spPr>
          <a:xfrm>
            <a:off x="443466" y="984362"/>
            <a:ext cx="8355772" cy="316536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86C7EE1-C9BD-4F9C-9E00-7FC50F25EF55}"/>
              </a:ext>
            </a:extLst>
          </p:cNvPr>
          <p:cNvSpPr>
            <a:spLocks noGrp="1" noChangeArrowheads="1"/>
          </p:cNvSpPr>
          <p:nvPr>
            <p:ph type="title"/>
          </p:nvPr>
        </p:nvSpPr>
        <p:spPr>
          <a:xfrm>
            <a:off x="0" y="333375"/>
            <a:ext cx="9144000" cy="647700"/>
          </a:xfrm>
        </p:spPr>
        <p:txBody>
          <a:bodyPr/>
          <a:lstStyle/>
          <a:p>
            <a:pPr algn="ctr"/>
            <a:r>
              <a:rPr lang="en-GB" altLang="en-US" sz="3200" dirty="0"/>
              <a:t>Breastfeeding – prevalence</a:t>
            </a:r>
          </a:p>
        </p:txBody>
      </p:sp>
      <p:sp>
        <p:nvSpPr>
          <p:cNvPr id="14339" name="Content Placeholder 2">
            <a:extLst>
              <a:ext uri="{FF2B5EF4-FFF2-40B4-BE49-F238E27FC236}">
                <a16:creationId xmlns:a16="http://schemas.microsoft.com/office/drawing/2014/main" id="{B89D535D-F9B1-4D19-9523-CC1C5863EBCC}"/>
              </a:ext>
            </a:extLst>
          </p:cNvPr>
          <p:cNvSpPr>
            <a:spLocks noGrp="1"/>
          </p:cNvSpPr>
          <p:nvPr>
            <p:ph idx="1"/>
          </p:nvPr>
        </p:nvSpPr>
        <p:spPr>
          <a:xfrm>
            <a:off x="366620" y="4623315"/>
            <a:ext cx="8410760" cy="1272162"/>
          </a:xfrm>
          <a:extLst/>
        </p:spPr>
        <p:txBody>
          <a:bodyPr/>
          <a:lstStyle/>
          <a:p>
            <a:pPr marL="0" indent="0">
              <a:spcBef>
                <a:spcPts val="0"/>
              </a:spcBef>
              <a:buFont typeface="Wingdings" pitchFamily="84" charset="2"/>
              <a:buNone/>
              <a:defRPr/>
            </a:pPr>
            <a:r>
              <a:rPr lang="en-GB" altLang="en-US" sz="1300" dirty="0">
                <a:solidFill>
                  <a:srgbClr val="002060"/>
                </a:solidFill>
                <a:latin typeface="Calibri" pitchFamily="34" charset="0"/>
                <a:cs typeface="Calibri" pitchFamily="34" charset="0"/>
              </a:rPr>
              <a:t>Infants born in 2021/22:</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Chart shows considerable decrease in proportion of infants breastfed “totally” - from 37.8% at time of discharge from hospital to 12.5% at 12 months old.</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“Totally” or “partially” represented 51.2% of infants at discharge, but fell to 17.0% at 12 months.</a:t>
            </a:r>
          </a:p>
          <a:p>
            <a:pPr marL="0" indent="0">
              <a:spcBef>
                <a:spcPts val="0"/>
              </a:spcBef>
              <a:defRPr/>
            </a:pPr>
            <a:r>
              <a:rPr lang="en-GB" sz="800" b="1" dirty="0">
                <a:solidFill>
                  <a:srgbClr val="002060"/>
                </a:solidFill>
                <a:latin typeface="Calibri" pitchFamily="34" charset="0"/>
                <a:cs typeface="Calibri" pitchFamily="34" charset="0"/>
              </a:rPr>
              <a:t>Report – Table 10.5</a:t>
            </a:r>
          </a:p>
          <a:p>
            <a:pPr marL="0" indent="0">
              <a:spcBef>
                <a:spcPts val="0"/>
              </a:spcBef>
              <a:defRPr/>
            </a:pPr>
            <a:r>
              <a:rPr lang="en-GB" altLang="en-US" sz="800" b="1" dirty="0">
                <a:solidFill>
                  <a:srgbClr val="002060"/>
                </a:solidFill>
                <a:latin typeface="Calibri" pitchFamily="34" charset="0"/>
                <a:cs typeface="Calibri" pitchFamily="34" charset="0"/>
              </a:rPr>
              <a:t>Source: Child Health System</a:t>
            </a:r>
          </a:p>
          <a:p>
            <a:pPr marL="0" indent="0">
              <a:spcBef>
                <a:spcPts val="0"/>
              </a:spcBef>
              <a:defRPr/>
            </a:pPr>
            <a:r>
              <a:rPr lang="en-GB" altLang="en-US" sz="800" b="1" dirty="0">
                <a:solidFill>
                  <a:srgbClr val="002060"/>
                </a:solidFill>
                <a:latin typeface="Calibri" pitchFamily="34" charset="0"/>
                <a:cs typeface="Calibri" pitchFamily="34" charset="0"/>
              </a:rPr>
              <a:t>Infants whose feeding status was not known have been excluded above</a:t>
            </a: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r>
              <a:rPr lang="en-GB" altLang="en-US" sz="1400" dirty="0">
                <a:solidFill>
                  <a:srgbClr val="002060"/>
                </a:solidFill>
                <a:latin typeface="Calibri" pitchFamily="34" charset="0"/>
                <a:cs typeface="Calibri" pitchFamily="34" charset="0"/>
              </a:rPr>
              <a:t> </a:t>
            </a:r>
          </a:p>
          <a:p>
            <a:pPr marL="0" indent="0">
              <a:spcBef>
                <a:spcPts val="0"/>
              </a:spcBef>
              <a:buFont typeface="Wingdings" pitchFamily="84" charset="2"/>
              <a:buNone/>
              <a:defRPr/>
            </a:pPr>
            <a:endParaRPr lang="en-GB" altLang="en-US" sz="1100" dirty="0">
              <a:solidFill>
                <a:srgbClr val="002060"/>
              </a:solidFill>
            </a:endParaRPr>
          </a:p>
        </p:txBody>
      </p:sp>
      <p:pic>
        <p:nvPicPr>
          <p:cNvPr id="4" name="Picture 3">
            <a:extLst>
              <a:ext uri="{FF2B5EF4-FFF2-40B4-BE49-F238E27FC236}">
                <a16:creationId xmlns:a16="http://schemas.microsoft.com/office/drawing/2014/main" id="{4EC29F35-809C-4DD4-A649-84287B5CC8E2}"/>
              </a:ext>
            </a:extLst>
          </p:cNvPr>
          <p:cNvPicPr>
            <a:picLocks noChangeAspect="1"/>
          </p:cNvPicPr>
          <p:nvPr/>
        </p:nvPicPr>
        <p:blipFill>
          <a:blip r:embed="rId2"/>
          <a:stretch>
            <a:fillRect/>
          </a:stretch>
        </p:blipFill>
        <p:spPr>
          <a:xfrm>
            <a:off x="1557584" y="962523"/>
            <a:ext cx="5894736" cy="3660792"/>
          </a:xfrm>
          <a:prstGeom prst="rect">
            <a:avLst/>
          </a:prstGeom>
        </p:spPr>
      </p:pic>
    </p:spTree>
    <p:extLst>
      <p:ext uri="{BB962C8B-B14F-4D97-AF65-F5344CB8AC3E}">
        <p14:creationId xmlns:p14="http://schemas.microsoft.com/office/powerpoint/2010/main" val="3594377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59E3068-4B68-4C83-B907-0C6896D28D85}"/>
              </a:ext>
            </a:extLst>
          </p:cNvPr>
          <p:cNvSpPr>
            <a:spLocks noGrp="1" noChangeArrowheads="1"/>
          </p:cNvSpPr>
          <p:nvPr>
            <p:ph type="title"/>
          </p:nvPr>
        </p:nvSpPr>
        <p:spPr>
          <a:xfrm>
            <a:off x="0" y="333375"/>
            <a:ext cx="9144000" cy="647700"/>
          </a:xfrm>
        </p:spPr>
        <p:txBody>
          <a:bodyPr/>
          <a:lstStyle/>
          <a:p>
            <a:pPr algn="ctr"/>
            <a:r>
              <a:rPr lang="en-GB" altLang="en-US" sz="3600"/>
              <a:t>Body Mass Index – Primary 1</a:t>
            </a:r>
          </a:p>
        </p:txBody>
      </p:sp>
      <p:sp>
        <p:nvSpPr>
          <p:cNvPr id="16387" name="Content Placeholder 2">
            <a:extLst>
              <a:ext uri="{FF2B5EF4-FFF2-40B4-BE49-F238E27FC236}">
                <a16:creationId xmlns:a16="http://schemas.microsoft.com/office/drawing/2014/main" id="{AC8DA1D7-8F03-48C9-B021-089D9F3C18D4}"/>
              </a:ext>
            </a:extLst>
          </p:cNvPr>
          <p:cNvSpPr>
            <a:spLocks noGrp="1"/>
          </p:cNvSpPr>
          <p:nvPr>
            <p:ph idx="1"/>
          </p:nvPr>
        </p:nvSpPr>
        <p:spPr>
          <a:xfrm>
            <a:off x="323850" y="1133474"/>
            <a:ext cx="2447950" cy="4743797"/>
          </a:xfrm>
          <a:extLst/>
        </p:spPr>
        <p:txBody>
          <a:bodyPr/>
          <a:lstStyle/>
          <a:p>
            <a:pPr marL="0" indent="0">
              <a:spcBef>
                <a:spcPts val="0"/>
              </a:spcBef>
              <a:buFont typeface="Wingdings" pitchFamily="84" charset="2"/>
              <a:buNone/>
              <a:defRPr/>
            </a:pPr>
            <a:r>
              <a:rPr lang="en-GB" altLang="en-US" sz="1250" dirty="0">
                <a:solidFill>
                  <a:srgbClr val="002060"/>
                </a:solidFill>
                <a:latin typeface="Calibri" pitchFamily="34" charset="0"/>
                <a:cs typeface="Calibri" pitchFamily="34" charset="0"/>
              </a:rPr>
              <a:t>2022/23 (IOTF):</a:t>
            </a:r>
          </a:p>
          <a:p>
            <a:pPr marL="285750" indent="-285750">
              <a:spcBef>
                <a:spcPts val="0"/>
              </a:spcBef>
              <a:buFont typeface="Arial" panose="020B0604020202020204" pitchFamily="34" charset="0"/>
              <a:buChar char="•"/>
              <a:defRPr/>
            </a:pPr>
            <a:r>
              <a:rPr lang="en-GB" altLang="en-US" sz="1100" b="1" dirty="0">
                <a:solidFill>
                  <a:srgbClr val="002060"/>
                </a:solidFill>
                <a:latin typeface="Calibri" pitchFamily="34" charset="0"/>
                <a:cs typeface="Calibri" pitchFamily="34" charset="0"/>
              </a:rPr>
              <a:t>Note that coverage of children measured in 2022/23 was lower compared to previous years and so caution is advised.</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Higher proportion of girls were overweight/obese (24.3%) compared to boys (16.5%).   All children in NI = 20.4%.</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Antrim and Newtownabbey LGD had the highest proportion of children overweight/obese (22.5%).</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23.9% of children living in the most deprived areas were overweight/obese, compared to 16.9% of children from the least deprived areas.</a:t>
            </a:r>
          </a:p>
          <a:p>
            <a:pPr marL="0" indent="0">
              <a:spcBef>
                <a:spcPts val="0"/>
              </a:spcBef>
              <a:defRPr/>
            </a:pPr>
            <a:endParaRPr lang="en-GB" sz="800" b="1" dirty="0">
              <a:solidFill>
                <a:srgbClr val="002060"/>
              </a:solidFill>
              <a:latin typeface="Calibri" panose="020F0502020204030204" pitchFamily="34" charset="0"/>
              <a:cs typeface="Calibri" panose="020F0502020204030204" pitchFamily="34" charset="0"/>
            </a:endParaRPr>
          </a:p>
          <a:p>
            <a:pPr marL="0" indent="0">
              <a:spcBef>
                <a:spcPts val="0"/>
              </a:spcBef>
              <a:defRPr/>
            </a:pPr>
            <a:r>
              <a:rPr lang="en-GB" sz="800" b="1" dirty="0">
                <a:solidFill>
                  <a:srgbClr val="002060"/>
                </a:solidFill>
                <a:latin typeface="Calibri" panose="020F0502020204030204" pitchFamily="34" charset="0"/>
                <a:cs typeface="Calibri" panose="020F0502020204030204" pitchFamily="34" charset="0"/>
              </a:rPr>
              <a:t>Report – Table 12.2</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a:t>
            </a:r>
            <a:r>
              <a:rPr lang="en-GB" altLang="en-US" sz="800" dirty="0">
                <a:solidFill>
                  <a:srgbClr val="002060"/>
                </a:solidFill>
                <a:latin typeface="Calibri" pitchFamily="34" charset="0"/>
                <a:cs typeface="Calibri" pitchFamily="34" charset="0"/>
              </a:rPr>
              <a:t> </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350" dirty="0">
              <a:solidFill>
                <a:srgbClr val="002060"/>
              </a:solidFill>
            </a:endParaRPr>
          </a:p>
        </p:txBody>
      </p:sp>
      <p:pic>
        <p:nvPicPr>
          <p:cNvPr id="2" name="Picture 1">
            <a:extLst>
              <a:ext uri="{FF2B5EF4-FFF2-40B4-BE49-F238E27FC236}">
                <a16:creationId xmlns:a16="http://schemas.microsoft.com/office/drawing/2014/main" id="{C6B8CA08-2022-4556-9374-9C6DBC4F585B}"/>
              </a:ext>
            </a:extLst>
          </p:cNvPr>
          <p:cNvPicPr>
            <a:picLocks noChangeAspect="1"/>
          </p:cNvPicPr>
          <p:nvPr/>
        </p:nvPicPr>
        <p:blipFill>
          <a:blip r:embed="rId3"/>
          <a:stretch>
            <a:fillRect/>
          </a:stretch>
        </p:blipFill>
        <p:spPr>
          <a:xfrm>
            <a:off x="2843808" y="1133474"/>
            <a:ext cx="5846334" cy="323219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9100033-9951-436E-887B-10B139877582}"/>
              </a:ext>
            </a:extLst>
          </p:cNvPr>
          <p:cNvSpPr>
            <a:spLocks noGrp="1" noChangeArrowheads="1"/>
          </p:cNvSpPr>
          <p:nvPr>
            <p:ph type="title"/>
          </p:nvPr>
        </p:nvSpPr>
        <p:spPr>
          <a:xfrm>
            <a:off x="0" y="333375"/>
            <a:ext cx="9144000" cy="647700"/>
          </a:xfrm>
        </p:spPr>
        <p:txBody>
          <a:bodyPr/>
          <a:lstStyle/>
          <a:p>
            <a:pPr algn="ctr"/>
            <a:r>
              <a:rPr lang="en-GB" altLang="en-US" sz="3600"/>
              <a:t>Body Mass Index – Year 8</a:t>
            </a:r>
          </a:p>
        </p:txBody>
      </p:sp>
      <p:sp>
        <p:nvSpPr>
          <p:cNvPr id="17411" name="Content Placeholder 2">
            <a:extLst>
              <a:ext uri="{FF2B5EF4-FFF2-40B4-BE49-F238E27FC236}">
                <a16:creationId xmlns:a16="http://schemas.microsoft.com/office/drawing/2014/main" id="{35176AF2-030A-493C-BCC4-23BEE94A5D24}"/>
              </a:ext>
            </a:extLst>
          </p:cNvPr>
          <p:cNvSpPr>
            <a:spLocks noGrp="1"/>
          </p:cNvSpPr>
          <p:nvPr>
            <p:ph idx="1"/>
          </p:nvPr>
        </p:nvSpPr>
        <p:spPr>
          <a:xfrm>
            <a:off x="6300191" y="1185863"/>
            <a:ext cx="2664297" cy="4979441"/>
          </a:xfrm>
          <a:extLst/>
        </p:spPr>
        <p:txBody>
          <a:bodyPr/>
          <a:lstStyle/>
          <a:p>
            <a:pPr marL="0" indent="0">
              <a:spcBef>
                <a:spcPts val="0"/>
              </a:spcBef>
              <a:buFont typeface="Wingdings" pitchFamily="84" charset="2"/>
              <a:buNone/>
              <a:defRPr/>
            </a:pPr>
            <a:r>
              <a:rPr lang="en-GB" altLang="en-US" sz="1250" dirty="0">
                <a:solidFill>
                  <a:srgbClr val="002060"/>
                </a:solidFill>
                <a:latin typeface="Calibri" pitchFamily="34" charset="0"/>
                <a:cs typeface="Calibri" pitchFamily="34" charset="0"/>
              </a:rPr>
              <a:t>2022/23 (IOTF)</a:t>
            </a:r>
            <a:r>
              <a:rPr lang="en-GB" altLang="en-US" sz="1300" dirty="0">
                <a:solidFill>
                  <a:srgbClr val="002060"/>
                </a:solidFill>
                <a:latin typeface="Calibri" pitchFamily="34" charset="0"/>
                <a:cs typeface="Calibri" pitchFamily="34" charset="0"/>
              </a:rPr>
              <a:t>:</a:t>
            </a:r>
          </a:p>
          <a:p>
            <a:pPr marL="285750" indent="-285750">
              <a:spcBef>
                <a:spcPts val="0"/>
              </a:spcBef>
              <a:buFont typeface="Arial" panose="020B0604020202020204" pitchFamily="34" charset="0"/>
              <a:buChar char="•"/>
              <a:defRPr/>
            </a:pPr>
            <a:r>
              <a:rPr lang="en-GB" altLang="en-US" sz="1100" b="1" dirty="0">
                <a:solidFill>
                  <a:srgbClr val="002060"/>
                </a:solidFill>
                <a:latin typeface="Calibri" pitchFamily="34" charset="0"/>
                <a:cs typeface="Calibri" pitchFamily="34" charset="0"/>
              </a:rPr>
              <a:t>Note that coverage of children measured in 2022/23 was lower compared to previous years and so caution is advised.</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27.8% of children measured as overweight/obese.</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Little difference in the proportion overweight/obese between the two genders (27.5% male, 28.1% female). </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Derry City and Strabane LGD had the highest proportion of children measured as overweight/obese (31.7%).</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Larger proportion of children from more deprived areas were measured as overweight/obese (34.0%), compared to those living in the least deprived areas (23.4%).</a:t>
            </a:r>
          </a:p>
          <a:p>
            <a:pPr marL="0" indent="0">
              <a:spcBef>
                <a:spcPts val="0"/>
              </a:spcBef>
              <a:buFont typeface="Wingdings" pitchFamily="84" charset="2"/>
              <a:buNone/>
              <a:defRPr/>
            </a:pPr>
            <a:endParaRPr lang="en-GB" sz="800" b="1" dirty="0">
              <a:solidFill>
                <a:srgbClr val="002060"/>
              </a:solidFill>
              <a:latin typeface="Calibri" pitchFamily="34" charset="0"/>
              <a:cs typeface="Calibri" pitchFamily="34" charset="0"/>
            </a:endParaRPr>
          </a:p>
          <a:p>
            <a:pPr marL="0" indent="0">
              <a:spcBef>
                <a:spcPts val="0"/>
              </a:spcBef>
              <a:defRPr/>
            </a:pPr>
            <a:r>
              <a:rPr lang="en-GB" sz="800" b="1" dirty="0">
                <a:solidFill>
                  <a:srgbClr val="002060"/>
                </a:solidFill>
                <a:latin typeface="Calibri" pitchFamily="34" charset="0"/>
                <a:cs typeface="Calibri" pitchFamily="34" charset="0"/>
              </a:rPr>
              <a:t>Report – Table 12.5</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a:t>
            </a:r>
            <a:r>
              <a:rPr lang="en-GB" altLang="en-US" sz="800" dirty="0">
                <a:solidFill>
                  <a:srgbClr val="002060"/>
                </a:solidFill>
                <a:latin typeface="Calibri" pitchFamily="34" charset="0"/>
                <a:cs typeface="Calibri" pitchFamily="34" charset="0"/>
              </a:rPr>
              <a:t> </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200" dirty="0">
              <a:solidFill>
                <a:srgbClr val="002060"/>
              </a:solidFill>
            </a:endParaRPr>
          </a:p>
        </p:txBody>
      </p:sp>
      <p:pic>
        <p:nvPicPr>
          <p:cNvPr id="2" name="Picture 1">
            <a:extLst>
              <a:ext uri="{FF2B5EF4-FFF2-40B4-BE49-F238E27FC236}">
                <a16:creationId xmlns:a16="http://schemas.microsoft.com/office/drawing/2014/main" id="{9EDDE484-C5E1-4C5E-B478-B11CBA33A396}"/>
              </a:ext>
            </a:extLst>
          </p:cNvPr>
          <p:cNvPicPr>
            <a:picLocks noChangeAspect="1"/>
          </p:cNvPicPr>
          <p:nvPr/>
        </p:nvPicPr>
        <p:blipFill>
          <a:blip r:embed="rId3"/>
          <a:stretch>
            <a:fillRect/>
          </a:stretch>
        </p:blipFill>
        <p:spPr>
          <a:xfrm>
            <a:off x="395536" y="1185863"/>
            <a:ext cx="5760640" cy="309634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E4CDD88-3EED-4DE4-BDC5-5FEF8FF41C3B}"/>
              </a:ext>
            </a:extLst>
          </p:cNvPr>
          <p:cNvSpPr>
            <a:spLocks noGrp="1" noChangeArrowheads="1"/>
          </p:cNvSpPr>
          <p:nvPr>
            <p:ph type="ctrTitle"/>
          </p:nvPr>
        </p:nvSpPr>
        <p:spPr>
          <a:xfrm>
            <a:off x="11113" y="1193800"/>
            <a:ext cx="9144000" cy="1470025"/>
          </a:xfrm>
        </p:spPr>
        <p:txBody>
          <a:bodyPr/>
          <a:lstStyle/>
          <a:p>
            <a:pPr algn="ctr"/>
            <a:r>
              <a:rPr lang="en-GB" altLang="en-US" sz="4800"/>
              <a:t>Children’s Health in </a:t>
            </a:r>
            <a:br>
              <a:rPr lang="en-GB" altLang="en-US" sz="4800"/>
            </a:br>
            <a:r>
              <a:rPr lang="en-GB" altLang="en-US" sz="4800"/>
              <a:t>Northern Ireland</a:t>
            </a:r>
          </a:p>
        </p:txBody>
      </p:sp>
      <p:sp>
        <p:nvSpPr>
          <p:cNvPr id="2051" name="Subtitle 2">
            <a:extLst>
              <a:ext uri="{FF2B5EF4-FFF2-40B4-BE49-F238E27FC236}">
                <a16:creationId xmlns:a16="http://schemas.microsoft.com/office/drawing/2014/main" id="{B5C830E6-2579-43D9-9814-7599EC36792B}"/>
              </a:ext>
            </a:extLst>
          </p:cNvPr>
          <p:cNvSpPr>
            <a:spLocks noGrp="1"/>
          </p:cNvSpPr>
          <p:nvPr>
            <p:ph type="subTitle" idx="1"/>
          </p:nvPr>
        </p:nvSpPr>
        <p:spPr>
          <a:xfrm>
            <a:off x="26988" y="3860800"/>
            <a:ext cx="9144000" cy="1512888"/>
          </a:xfrm>
          <a:extLst/>
        </p:spPr>
        <p:txBody>
          <a:bodyPr/>
          <a:lstStyle/>
          <a:p>
            <a:pPr>
              <a:defRPr/>
            </a:pPr>
            <a:r>
              <a:rPr lang="en-GB" sz="2000" b="1" dirty="0">
                <a:solidFill>
                  <a:schemeClr val="accent1">
                    <a:lumMod val="50000"/>
                  </a:schemeClr>
                </a:solidFill>
              </a:rPr>
              <a:t>Produced by Public Health Agency</a:t>
            </a:r>
            <a:endParaRPr lang="en-GB" sz="2000" dirty="0">
              <a:solidFill>
                <a:schemeClr val="accent1">
                  <a:lumMod val="50000"/>
                </a:schemeClr>
              </a:solidFill>
            </a:endParaRPr>
          </a:p>
          <a:p>
            <a:pPr>
              <a:defRPr/>
            </a:pPr>
            <a:r>
              <a:rPr lang="en-GB" sz="2000" b="1" dirty="0">
                <a:solidFill>
                  <a:schemeClr val="accent1">
                    <a:lumMod val="50000"/>
                  </a:schemeClr>
                </a:solidFill>
              </a:rPr>
              <a:t>Health Intelligence Unit</a:t>
            </a:r>
            <a:endParaRPr lang="en-GB" sz="2000" dirty="0">
              <a:solidFill>
                <a:schemeClr val="accent1">
                  <a:lumMod val="50000"/>
                </a:schemeClr>
              </a:solidFill>
            </a:endParaRPr>
          </a:p>
          <a:p>
            <a:pPr>
              <a:defRPr/>
            </a:pPr>
            <a:r>
              <a:rPr lang="en-GB" sz="2000" b="1" dirty="0">
                <a:solidFill>
                  <a:schemeClr val="bg1"/>
                </a:solidFill>
                <a:hlinkClick r:id="rId2">
                  <a:extLst>
                    <a:ext uri="{A12FA001-AC4F-418D-AE19-62706E023703}">
                      <ahyp:hlinkClr xmlns:ahyp="http://schemas.microsoft.com/office/drawing/2018/hyperlinkcolor" val="tx"/>
                    </a:ext>
                  </a:extLst>
                </a:hlinkClick>
              </a:rPr>
              <a:t>www.publichealth.hscni.net</a:t>
            </a:r>
            <a:r>
              <a:rPr lang="en-GB" sz="2000" b="1" dirty="0">
                <a:solidFill>
                  <a:schemeClr val="bg1"/>
                </a:solidFill>
              </a:rPr>
              <a:t> </a:t>
            </a:r>
            <a:endParaRPr lang="en-GB" sz="2000" dirty="0">
              <a:solidFill>
                <a:schemeClr val="bg1"/>
              </a:solidFill>
            </a:endParaRPr>
          </a:p>
          <a:p>
            <a:pPr>
              <a:defRPr/>
            </a:pPr>
            <a:r>
              <a:rPr lang="en-GB" sz="2000" b="1" dirty="0">
                <a:solidFill>
                  <a:schemeClr val="accent1">
                    <a:lumMod val="50000"/>
                  </a:schemeClr>
                </a:solidFill>
              </a:rPr>
              <a:t>17 May 2024</a:t>
            </a:r>
            <a:endParaRPr lang="en-GB" altLang="en-US" sz="2400" b="1" dirty="0">
              <a:solidFill>
                <a:schemeClr val="accent1">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13C1FD-BE59-4C2B-A67C-E37365BDF5AD}"/>
              </a:ext>
            </a:extLst>
          </p:cNvPr>
          <p:cNvGraphicFramePr>
            <a:graphicFrameLocks noGrp="1"/>
          </p:cNvGraphicFramePr>
          <p:nvPr/>
        </p:nvGraphicFramePr>
        <p:xfrm>
          <a:off x="495300" y="1047750"/>
          <a:ext cx="8180388" cy="4633914"/>
        </p:xfrm>
        <a:graphic>
          <a:graphicData uri="http://schemas.openxmlformats.org/drawingml/2006/table">
            <a:tbl>
              <a:tblPr firstRow="1" bandRow="1">
                <a:tableStyleId>{2D5ABB26-0587-4C30-8999-92F81FD0307C}</a:tableStyleId>
              </a:tblPr>
              <a:tblGrid>
                <a:gridCol w="2726796">
                  <a:extLst>
                    <a:ext uri="{9D8B030D-6E8A-4147-A177-3AD203B41FA5}">
                      <a16:colId xmlns:a16="http://schemas.microsoft.com/office/drawing/2014/main" val="20000"/>
                    </a:ext>
                  </a:extLst>
                </a:gridCol>
                <a:gridCol w="2726796">
                  <a:extLst>
                    <a:ext uri="{9D8B030D-6E8A-4147-A177-3AD203B41FA5}">
                      <a16:colId xmlns:a16="http://schemas.microsoft.com/office/drawing/2014/main" val="20001"/>
                    </a:ext>
                  </a:extLst>
                </a:gridCol>
                <a:gridCol w="2726796">
                  <a:extLst>
                    <a:ext uri="{9D8B030D-6E8A-4147-A177-3AD203B41FA5}">
                      <a16:colId xmlns:a16="http://schemas.microsoft.com/office/drawing/2014/main" val="20002"/>
                    </a:ext>
                  </a:extLst>
                </a:gridCol>
              </a:tblGrid>
              <a:tr h="2316957">
                <a:tc>
                  <a:txBody>
                    <a:bodyPr/>
                    <a:lstStyle/>
                    <a:p>
                      <a:endParaRPr lang="en-GB" sz="1800" dirty="0"/>
                    </a:p>
                  </a:txBody>
                  <a:tcPr marL="91437" marR="91437" marT="45718" marB="4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800"/>
                    </a:p>
                  </a:txBody>
                  <a:tcPr marL="91437" marR="91437" marT="45718" marB="4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0"/>
                  </a:ext>
                </a:extLst>
              </a:tr>
              <a:tr h="2316957">
                <a:tc>
                  <a:txBody>
                    <a:bodyPr/>
                    <a:lstStyle/>
                    <a:p>
                      <a:endParaRPr lang="en-GB" sz="1800" dirty="0"/>
                    </a:p>
                  </a:txBody>
                  <a:tcPr marL="91437" marR="91437" marT="45718" marB="4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800"/>
                    </a:p>
                  </a:txBody>
                  <a:tcPr marL="91437" marR="91437"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5132" name="Title 1">
            <a:extLst>
              <a:ext uri="{FF2B5EF4-FFF2-40B4-BE49-F238E27FC236}">
                <a16:creationId xmlns:a16="http://schemas.microsoft.com/office/drawing/2014/main" id="{9D96518D-4C83-4A98-A911-1E8C924AC9D0}"/>
              </a:ext>
            </a:extLst>
          </p:cNvPr>
          <p:cNvSpPr>
            <a:spLocks noGrp="1" noChangeArrowheads="1"/>
          </p:cNvSpPr>
          <p:nvPr>
            <p:ph type="title"/>
          </p:nvPr>
        </p:nvSpPr>
        <p:spPr>
          <a:xfrm>
            <a:off x="0" y="115888"/>
            <a:ext cx="9144000" cy="792162"/>
          </a:xfrm>
        </p:spPr>
        <p:txBody>
          <a:bodyPr/>
          <a:lstStyle/>
          <a:p>
            <a:pPr algn="ctr"/>
            <a:r>
              <a:rPr lang="en-GB" altLang="en-US" dirty="0">
                <a:solidFill>
                  <a:schemeClr val="bg1"/>
                </a:solidFill>
              </a:rPr>
              <a:t>Mothers – Summary</a:t>
            </a:r>
          </a:p>
        </p:txBody>
      </p:sp>
      <p:grpSp>
        <p:nvGrpSpPr>
          <p:cNvPr id="5133" name="Group 34">
            <a:extLst>
              <a:ext uri="{FF2B5EF4-FFF2-40B4-BE49-F238E27FC236}">
                <a16:creationId xmlns:a16="http://schemas.microsoft.com/office/drawing/2014/main" id="{55FB7FD8-1DE2-4E85-8EA8-662A9B9CE433}"/>
              </a:ext>
            </a:extLst>
          </p:cNvPr>
          <p:cNvGrpSpPr>
            <a:grpSpLocks/>
          </p:cNvGrpSpPr>
          <p:nvPr/>
        </p:nvGrpSpPr>
        <p:grpSpPr bwMode="auto">
          <a:xfrm>
            <a:off x="3276600" y="3500438"/>
            <a:ext cx="2592388" cy="2112962"/>
            <a:chOff x="2483768" y="3073273"/>
            <a:chExt cx="2592288" cy="2111536"/>
          </a:xfrm>
        </p:grpSpPr>
        <p:sp>
          <p:nvSpPr>
            <p:cNvPr id="5155" name="TextBox 22">
              <a:extLst>
                <a:ext uri="{FF2B5EF4-FFF2-40B4-BE49-F238E27FC236}">
                  <a16:creationId xmlns:a16="http://schemas.microsoft.com/office/drawing/2014/main" id="{06A8189D-6FEB-4141-AEC5-1AB732B80FF6}"/>
                </a:ext>
              </a:extLst>
            </p:cNvPr>
            <p:cNvSpPr txBox="1">
              <a:spLocks noChangeArrowheads="1"/>
            </p:cNvSpPr>
            <p:nvPr/>
          </p:nvSpPr>
          <p:spPr bwMode="auto">
            <a:xfrm>
              <a:off x="2483768" y="4723144"/>
              <a:ext cx="822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2010/11: 1.8%</a:t>
              </a:r>
            </a:p>
          </p:txBody>
        </p:sp>
        <p:grpSp>
          <p:nvGrpSpPr>
            <p:cNvPr id="5156" name="Group 30">
              <a:extLst>
                <a:ext uri="{FF2B5EF4-FFF2-40B4-BE49-F238E27FC236}">
                  <a16:creationId xmlns:a16="http://schemas.microsoft.com/office/drawing/2014/main" id="{A345D869-81A7-4A81-98D9-4A27B4AD8B12}"/>
                </a:ext>
              </a:extLst>
            </p:cNvPr>
            <p:cNvGrpSpPr>
              <a:grpSpLocks/>
            </p:cNvGrpSpPr>
            <p:nvPr/>
          </p:nvGrpSpPr>
          <p:grpSpPr bwMode="auto">
            <a:xfrm>
              <a:off x="2771800" y="3236087"/>
              <a:ext cx="1777547" cy="1782270"/>
              <a:chOff x="2771800" y="3236087"/>
              <a:chExt cx="1777547" cy="1782270"/>
            </a:xfrm>
          </p:grpSpPr>
          <p:pic>
            <p:nvPicPr>
              <p:cNvPr id="12" name="Picture 11">
                <a:extLst>
                  <a:ext uri="{FF2B5EF4-FFF2-40B4-BE49-F238E27FC236}">
                    <a16:creationId xmlns:a16="http://schemas.microsoft.com/office/drawing/2014/main" id="{28D92BDC-1797-4312-A596-B6F4FCFEFBE8}"/>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771800" y="3240810"/>
                <a:ext cx="1777547" cy="1777547"/>
              </a:xfrm>
              <a:prstGeom prst="rect">
                <a:avLst/>
              </a:prstGeom>
            </p:spPr>
          </p:pic>
          <p:sp>
            <p:nvSpPr>
              <p:cNvPr id="5159" name="TextBox 26">
                <a:extLst>
                  <a:ext uri="{FF2B5EF4-FFF2-40B4-BE49-F238E27FC236}">
                    <a16:creationId xmlns:a16="http://schemas.microsoft.com/office/drawing/2014/main" id="{79784D06-7B0A-4788-8C4A-399D707F7A07}"/>
                  </a:ext>
                </a:extLst>
              </p:cNvPr>
              <p:cNvSpPr txBox="1">
                <a:spLocks noChangeArrowheads="1"/>
              </p:cNvSpPr>
              <p:nvPr/>
            </p:nvSpPr>
            <p:spPr bwMode="auto">
              <a:xfrm rot="-2710360">
                <a:off x="2918622" y="3923898"/>
                <a:ext cx="163723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100">
                    <a:solidFill>
                      <a:schemeClr val="bg1"/>
                    </a:solidFill>
                    <a:latin typeface="Calibri" panose="020F0502020204030204" pitchFamily="34" charset="0"/>
                    <a:cs typeface="Calibri" panose="020F0502020204030204" pitchFamily="34" charset="0"/>
                  </a:rPr>
                  <a:t>Women with diabetes</a:t>
                </a:r>
              </a:p>
            </p:txBody>
          </p:sp>
        </p:grpSp>
        <p:sp>
          <p:nvSpPr>
            <p:cNvPr id="5157" name="TextBox 27">
              <a:extLst>
                <a:ext uri="{FF2B5EF4-FFF2-40B4-BE49-F238E27FC236}">
                  <a16:creationId xmlns:a16="http://schemas.microsoft.com/office/drawing/2014/main" id="{9B37AED0-6B13-4653-9BF8-7BD4E46F6B69}"/>
                </a:ext>
              </a:extLst>
            </p:cNvPr>
            <p:cNvSpPr txBox="1">
              <a:spLocks noChangeArrowheads="1"/>
            </p:cNvSpPr>
            <p:nvPr/>
          </p:nvSpPr>
          <p:spPr bwMode="auto">
            <a:xfrm>
              <a:off x="4283969" y="3073273"/>
              <a:ext cx="792087" cy="46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2022/23: 12.6%</a:t>
              </a:r>
            </a:p>
          </p:txBody>
        </p:sp>
      </p:grpSp>
      <p:grpSp>
        <p:nvGrpSpPr>
          <p:cNvPr id="5134" name="Group 2">
            <a:extLst>
              <a:ext uri="{FF2B5EF4-FFF2-40B4-BE49-F238E27FC236}">
                <a16:creationId xmlns:a16="http://schemas.microsoft.com/office/drawing/2014/main" id="{EF45A84D-4C47-482D-BA02-AB890EB1F6FD}"/>
              </a:ext>
            </a:extLst>
          </p:cNvPr>
          <p:cNvGrpSpPr>
            <a:grpSpLocks/>
          </p:cNvGrpSpPr>
          <p:nvPr/>
        </p:nvGrpSpPr>
        <p:grpSpPr bwMode="auto">
          <a:xfrm>
            <a:off x="6156325" y="1177925"/>
            <a:ext cx="2459038" cy="2182813"/>
            <a:chOff x="6402388" y="2826113"/>
            <a:chExt cx="2458370" cy="2182448"/>
          </a:xfrm>
        </p:grpSpPr>
        <p:sp>
          <p:nvSpPr>
            <p:cNvPr id="5150" name="TextBox 31">
              <a:extLst>
                <a:ext uri="{FF2B5EF4-FFF2-40B4-BE49-F238E27FC236}">
                  <a16:creationId xmlns:a16="http://schemas.microsoft.com/office/drawing/2014/main" id="{4EED7EB7-7659-4BF7-B9D9-0306ABD71DDE}"/>
                </a:ext>
              </a:extLst>
            </p:cNvPr>
            <p:cNvSpPr txBox="1">
              <a:spLocks noChangeArrowheads="1"/>
            </p:cNvSpPr>
            <p:nvPr/>
          </p:nvSpPr>
          <p:spPr bwMode="auto">
            <a:xfrm>
              <a:off x="8068881" y="4546917"/>
              <a:ext cx="791877" cy="46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2022/23: 10.6%</a:t>
              </a:r>
            </a:p>
          </p:txBody>
        </p:sp>
        <p:sp>
          <p:nvSpPr>
            <p:cNvPr id="5151" name="TextBox 32">
              <a:extLst>
                <a:ext uri="{FF2B5EF4-FFF2-40B4-BE49-F238E27FC236}">
                  <a16:creationId xmlns:a16="http://schemas.microsoft.com/office/drawing/2014/main" id="{139FE2B6-2F13-476A-8C0E-6D50C4E6E27A}"/>
                </a:ext>
              </a:extLst>
            </p:cNvPr>
            <p:cNvSpPr txBox="1">
              <a:spLocks noChangeArrowheads="1"/>
            </p:cNvSpPr>
            <p:nvPr/>
          </p:nvSpPr>
          <p:spPr bwMode="auto">
            <a:xfrm>
              <a:off x="6402388" y="2841625"/>
              <a:ext cx="821822" cy="46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a:solidFill>
                    <a:schemeClr val="bg1"/>
                  </a:solidFill>
                  <a:latin typeface="Calibri" panose="020F0502020204030204" pitchFamily="34" charset="0"/>
                  <a:cs typeface="Calibri" panose="020F0502020204030204" pitchFamily="34" charset="0"/>
                </a:rPr>
                <a:t>2010/11: 15.5%</a:t>
              </a:r>
            </a:p>
          </p:txBody>
        </p:sp>
        <p:grpSp>
          <p:nvGrpSpPr>
            <p:cNvPr id="5152" name="Group 29">
              <a:extLst>
                <a:ext uri="{FF2B5EF4-FFF2-40B4-BE49-F238E27FC236}">
                  <a16:creationId xmlns:a16="http://schemas.microsoft.com/office/drawing/2014/main" id="{CACDAAEC-7023-4640-B8D8-32C801497EEA}"/>
                </a:ext>
              </a:extLst>
            </p:cNvPr>
            <p:cNvGrpSpPr>
              <a:grpSpLocks/>
            </p:cNvGrpSpPr>
            <p:nvPr/>
          </p:nvGrpSpPr>
          <p:grpSpPr bwMode="auto">
            <a:xfrm>
              <a:off x="6516544" y="2826113"/>
              <a:ext cx="2025721" cy="2026167"/>
              <a:chOff x="5179527" y="3170294"/>
              <a:chExt cx="2026258" cy="2026258"/>
            </a:xfrm>
          </p:grpSpPr>
          <p:pic>
            <p:nvPicPr>
              <p:cNvPr id="13" name="Picture 12">
                <a:extLst>
                  <a:ext uri="{FF2B5EF4-FFF2-40B4-BE49-F238E27FC236}">
                    <a16:creationId xmlns:a16="http://schemas.microsoft.com/office/drawing/2014/main" id="{47053BED-E2CA-432E-8390-AC5C07216CFF}"/>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79527" y="3170294"/>
                <a:ext cx="2026258" cy="2026258"/>
              </a:xfrm>
              <a:prstGeom prst="rect">
                <a:avLst/>
              </a:prstGeom>
            </p:spPr>
          </p:pic>
          <p:sp>
            <p:nvSpPr>
              <p:cNvPr id="5154" name="TextBox 33">
                <a:extLst>
                  <a:ext uri="{FF2B5EF4-FFF2-40B4-BE49-F238E27FC236}">
                    <a16:creationId xmlns:a16="http://schemas.microsoft.com/office/drawing/2014/main" id="{A9981DC1-F478-45B9-8917-E7B1AB0A5699}"/>
                  </a:ext>
                </a:extLst>
              </p:cNvPr>
              <p:cNvSpPr txBox="1">
                <a:spLocks noChangeArrowheads="1"/>
              </p:cNvSpPr>
              <p:nvPr/>
            </p:nvSpPr>
            <p:spPr bwMode="auto">
              <a:xfrm rot="2711837">
                <a:off x="5469099" y="3952251"/>
                <a:ext cx="1447115" cy="43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100">
                    <a:solidFill>
                      <a:schemeClr val="bg1"/>
                    </a:solidFill>
                    <a:latin typeface="Calibri" panose="020F0502020204030204" pitchFamily="34" charset="0"/>
                    <a:cs typeface="Calibri" panose="020F0502020204030204" pitchFamily="34" charset="0"/>
                  </a:rPr>
                  <a:t>Women who smoke (antenatal booking)</a:t>
                </a:r>
              </a:p>
            </p:txBody>
          </p:sp>
        </p:grpSp>
      </p:grpSp>
      <p:grpSp>
        <p:nvGrpSpPr>
          <p:cNvPr id="5135" name="Group 19">
            <a:extLst>
              <a:ext uri="{FF2B5EF4-FFF2-40B4-BE49-F238E27FC236}">
                <a16:creationId xmlns:a16="http://schemas.microsoft.com/office/drawing/2014/main" id="{72E25329-1F93-4F54-8078-CAE72E590ED4}"/>
              </a:ext>
            </a:extLst>
          </p:cNvPr>
          <p:cNvGrpSpPr>
            <a:grpSpLocks/>
          </p:cNvGrpSpPr>
          <p:nvPr/>
        </p:nvGrpSpPr>
        <p:grpSpPr bwMode="auto">
          <a:xfrm>
            <a:off x="581778" y="1238250"/>
            <a:ext cx="2412247" cy="1933575"/>
            <a:chOff x="581206" y="1238499"/>
            <a:chExt cx="2412572" cy="1933575"/>
          </a:xfrm>
        </p:grpSpPr>
        <p:pic>
          <p:nvPicPr>
            <p:cNvPr id="37" name="Picture 36">
              <a:extLst>
                <a:ext uri="{FF2B5EF4-FFF2-40B4-BE49-F238E27FC236}">
                  <a16:creationId xmlns:a16="http://schemas.microsoft.com/office/drawing/2014/main" id="{551FBCBE-F372-48A8-B871-3B932E933D31}"/>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81206" y="1238499"/>
              <a:ext cx="1742592" cy="1933575"/>
            </a:xfrm>
            <a:prstGeom prst="rect">
              <a:avLst/>
            </a:prstGeom>
          </p:spPr>
        </p:pic>
        <p:sp>
          <p:nvSpPr>
            <p:cNvPr id="5149" name="TextBox 37">
              <a:extLst>
                <a:ext uri="{FF2B5EF4-FFF2-40B4-BE49-F238E27FC236}">
                  <a16:creationId xmlns:a16="http://schemas.microsoft.com/office/drawing/2014/main" id="{B8AC1102-5F25-428D-B5BD-8D646C369FFF}"/>
                </a:ext>
              </a:extLst>
            </p:cNvPr>
            <p:cNvSpPr txBox="1">
              <a:spLocks noChangeArrowheads="1"/>
            </p:cNvSpPr>
            <p:nvPr/>
          </p:nvSpPr>
          <p:spPr bwMode="auto">
            <a:xfrm>
              <a:off x="2041903" y="1294249"/>
              <a:ext cx="951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Highest live birth rate (10.9) in United Kingdom, 2022</a:t>
              </a:r>
              <a:endParaRPr lang="en-GB" altLang="en-US" sz="1200" b="1" dirty="0">
                <a:solidFill>
                  <a:srgbClr val="FF0000"/>
                </a:solidFill>
                <a:latin typeface="Calibri" panose="020F0502020204030204" pitchFamily="34" charset="0"/>
                <a:cs typeface="Calibri" panose="020F0502020204030204" pitchFamily="34" charset="0"/>
              </a:endParaRPr>
            </a:p>
          </p:txBody>
        </p:sp>
      </p:grpSp>
      <p:sp>
        <p:nvSpPr>
          <p:cNvPr id="5136" name="TextBox 44">
            <a:extLst>
              <a:ext uri="{FF2B5EF4-FFF2-40B4-BE49-F238E27FC236}">
                <a16:creationId xmlns:a16="http://schemas.microsoft.com/office/drawing/2014/main" id="{5E7D09DC-01A6-404F-B935-12D9C25B778D}"/>
              </a:ext>
            </a:extLst>
          </p:cNvPr>
          <p:cNvSpPr txBox="1">
            <a:spLocks noChangeArrowheads="1"/>
          </p:cNvSpPr>
          <p:nvPr/>
        </p:nvSpPr>
        <p:spPr bwMode="auto">
          <a:xfrm>
            <a:off x="7742238" y="5994400"/>
            <a:ext cx="1273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700">
                <a:solidFill>
                  <a:schemeClr val="bg1"/>
                </a:solidFill>
              </a:rPr>
              <a:t>Graphics downloaded from: thenounproject.com</a:t>
            </a:r>
          </a:p>
        </p:txBody>
      </p:sp>
      <p:grpSp>
        <p:nvGrpSpPr>
          <p:cNvPr id="5137" name="Group 22">
            <a:extLst>
              <a:ext uri="{FF2B5EF4-FFF2-40B4-BE49-F238E27FC236}">
                <a16:creationId xmlns:a16="http://schemas.microsoft.com/office/drawing/2014/main" id="{26A90761-6199-4AF4-9056-A3707A310F59}"/>
              </a:ext>
            </a:extLst>
          </p:cNvPr>
          <p:cNvGrpSpPr>
            <a:grpSpLocks/>
          </p:cNvGrpSpPr>
          <p:nvPr/>
        </p:nvGrpSpPr>
        <p:grpSpPr bwMode="auto">
          <a:xfrm>
            <a:off x="6156325" y="3429000"/>
            <a:ext cx="2355850" cy="2184400"/>
            <a:chOff x="6156176" y="3429000"/>
            <a:chExt cx="2355839" cy="2230126"/>
          </a:xfrm>
        </p:grpSpPr>
        <p:pic>
          <p:nvPicPr>
            <p:cNvPr id="6" name="Picture 5">
              <a:extLst>
                <a:ext uri="{FF2B5EF4-FFF2-40B4-BE49-F238E27FC236}">
                  <a16:creationId xmlns:a16="http://schemas.microsoft.com/office/drawing/2014/main" id="{02A15912-B4FF-4F55-9889-A7AE884BF1F0}"/>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156176" y="3429000"/>
              <a:ext cx="2355839" cy="2230126"/>
            </a:xfrm>
            <a:prstGeom prst="rect">
              <a:avLst/>
            </a:prstGeom>
          </p:spPr>
        </p:pic>
        <p:sp>
          <p:nvSpPr>
            <p:cNvPr id="10" name="TextBox 9">
              <a:extLst>
                <a:ext uri="{FF2B5EF4-FFF2-40B4-BE49-F238E27FC236}">
                  <a16:creationId xmlns:a16="http://schemas.microsoft.com/office/drawing/2014/main" id="{DEE4A42F-A77C-449F-AF70-DD3A361614CE}"/>
                </a:ext>
              </a:extLst>
            </p:cNvPr>
            <p:cNvSpPr txBox="1"/>
            <p:nvPr/>
          </p:nvSpPr>
          <p:spPr>
            <a:xfrm>
              <a:off x="6443513" y="4612134"/>
              <a:ext cx="1800217" cy="659638"/>
            </a:xfrm>
            <a:prstGeom prst="rect">
              <a:avLst/>
            </a:prstGeom>
            <a:noFill/>
          </p:spPr>
          <p:txBody>
            <a:bodyPr>
              <a:spAutoFit/>
            </a:bodyPr>
            <a:lstStyle/>
            <a:p>
              <a:pPr algn="ctr" eaLnBrk="1" hangingPunct="1">
                <a:spcBef>
                  <a:spcPct val="20000"/>
                </a:spcBef>
                <a:buClr>
                  <a:schemeClr val="bg1"/>
                </a:buClr>
                <a:defRPr/>
              </a:pPr>
              <a:r>
                <a:rPr lang="en-GB" sz="1200" b="1" dirty="0">
                  <a:solidFill>
                    <a:schemeClr val="accent1">
                      <a:lumMod val="50000"/>
                    </a:schemeClr>
                  </a:solidFill>
                  <a:latin typeface="Calibri" panose="020F0502020204030204" pitchFamily="34" charset="0"/>
                </a:rPr>
                <a:t>Over 1 in 4 women obese at antenatal booking (28.1%), 2022/23</a:t>
              </a:r>
            </a:p>
          </p:txBody>
        </p:sp>
      </p:grpSp>
      <p:grpSp>
        <p:nvGrpSpPr>
          <p:cNvPr id="5138" name="Group 21">
            <a:extLst>
              <a:ext uri="{FF2B5EF4-FFF2-40B4-BE49-F238E27FC236}">
                <a16:creationId xmlns:a16="http://schemas.microsoft.com/office/drawing/2014/main" id="{636F51EF-77FA-4EE1-BC8F-F0027BF7CD78}"/>
              </a:ext>
            </a:extLst>
          </p:cNvPr>
          <p:cNvGrpSpPr>
            <a:grpSpLocks/>
          </p:cNvGrpSpPr>
          <p:nvPr/>
        </p:nvGrpSpPr>
        <p:grpSpPr bwMode="auto">
          <a:xfrm>
            <a:off x="3270250" y="1096963"/>
            <a:ext cx="2608263" cy="2201862"/>
            <a:chOff x="3270261" y="1096637"/>
            <a:chExt cx="2608373" cy="2201566"/>
          </a:xfrm>
        </p:grpSpPr>
        <p:pic>
          <p:nvPicPr>
            <p:cNvPr id="11" name="Picture 10">
              <a:extLst>
                <a:ext uri="{FF2B5EF4-FFF2-40B4-BE49-F238E27FC236}">
                  <a16:creationId xmlns:a16="http://schemas.microsoft.com/office/drawing/2014/main" id="{9567F035-2981-48EE-929E-B93C69E2D749}"/>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70261" y="1096637"/>
              <a:ext cx="1040582" cy="1040582"/>
            </a:xfrm>
            <a:prstGeom prst="rect">
              <a:avLst/>
            </a:prstGeom>
          </p:spPr>
        </p:pic>
        <p:pic>
          <p:nvPicPr>
            <p:cNvPr id="14" name="Picture 13">
              <a:extLst>
                <a:ext uri="{FF2B5EF4-FFF2-40B4-BE49-F238E27FC236}">
                  <a16:creationId xmlns:a16="http://schemas.microsoft.com/office/drawing/2014/main" id="{0429839C-A248-4996-AF3F-451DC8708EB2}"/>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892462" y="2312031"/>
              <a:ext cx="986172" cy="986172"/>
            </a:xfrm>
            <a:prstGeom prst="rect">
              <a:avLst/>
            </a:prstGeom>
          </p:spPr>
        </p:pic>
        <p:sp>
          <p:nvSpPr>
            <p:cNvPr id="15" name="TextBox 14">
              <a:extLst>
                <a:ext uri="{FF2B5EF4-FFF2-40B4-BE49-F238E27FC236}">
                  <a16:creationId xmlns:a16="http://schemas.microsoft.com/office/drawing/2014/main" id="{8528C40D-CFF8-46B4-95E8-6BE24E01818B}"/>
                </a:ext>
              </a:extLst>
            </p:cNvPr>
            <p:cNvSpPr txBox="1"/>
            <p:nvPr/>
          </p:nvSpPr>
          <p:spPr>
            <a:xfrm>
              <a:off x="4454586" y="1223620"/>
              <a:ext cx="1336731" cy="953979"/>
            </a:xfrm>
            <a:prstGeom prst="rect">
              <a:avLst/>
            </a:prstGeom>
            <a:noFill/>
          </p:spPr>
          <p:txBody>
            <a:bodyPr>
              <a:spAutoFit/>
            </a:bodyPr>
            <a:lstStyle/>
            <a:p>
              <a:pPr algn="ctr" eaLnBrk="1" hangingPunct="1">
                <a:spcBef>
                  <a:spcPct val="20000"/>
                </a:spcBef>
                <a:buClr>
                  <a:schemeClr val="bg1"/>
                </a:buClr>
                <a:defRPr/>
              </a:pPr>
              <a:r>
                <a:rPr lang="en-GB" sz="1400" b="1" dirty="0">
                  <a:solidFill>
                    <a:schemeClr val="accent1">
                      <a:lumMod val="75000"/>
                    </a:schemeClr>
                  </a:solidFill>
                  <a:latin typeface="Calibri" panose="020F0502020204030204" pitchFamily="34" charset="0"/>
                </a:rPr>
                <a:t>2.1% of births to teenage mums, 2022/23</a:t>
              </a:r>
            </a:p>
          </p:txBody>
        </p:sp>
        <p:sp>
          <p:nvSpPr>
            <p:cNvPr id="33" name="TextBox 32">
              <a:extLst>
                <a:ext uri="{FF2B5EF4-FFF2-40B4-BE49-F238E27FC236}">
                  <a16:creationId xmlns:a16="http://schemas.microsoft.com/office/drawing/2014/main" id="{E7CE3C21-8CB4-464D-A471-52D58810E262}"/>
                </a:ext>
              </a:extLst>
            </p:cNvPr>
            <p:cNvSpPr txBox="1"/>
            <p:nvPr/>
          </p:nvSpPr>
          <p:spPr>
            <a:xfrm>
              <a:off x="3276611" y="2510909"/>
              <a:ext cx="1616143" cy="738089"/>
            </a:xfrm>
            <a:prstGeom prst="rect">
              <a:avLst/>
            </a:prstGeom>
            <a:noFill/>
          </p:spPr>
          <p:txBody>
            <a:bodyPr>
              <a:spAutoFit/>
            </a:bodyPr>
            <a:lstStyle/>
            <a:p>
              <a:pPr algn="ctr" eaLnBrk="1" hangingPunct="1">
                <a:spcBef>
                  <a:spcPct val="20000"/>
                </a:spcBef>
                <a:buClr>
                  <a:schemeClr val="bg1"/>
                </a:buClr>
                <a:defRPr/>
              </a:pPr>
              <a:r>
                <a:rPr lang="en-GB" sz="1400" b="1" dirty="0">
                  <a:solidFill>
                    <a:schemeClr val="bg1">
                      <a:lumMod val="75000"/>
                    </a:schemeClr>
                  </a:solidFill>
                  <a:latin typeface="Calibri" panose="020F0502020204030204" pitchFamily="34" charset="0"/>
                </a:rPr>
                <a:t>4.7% of births to older mums (40+), 2022/23</a:t>
              </a:r>
            </a:p>
          </p:txBody>
        </p:sp>
      </p:grpSp>
      <p:grpSp>
        <p:nvGrpSpPr>
          <p:cNvPr id="5139" name="Group 20">
            <a:extLst>
              <a:ext uri="{FF2B5EF4-FFF2-40B4-BE49-F238E27FC236}">
                <a16:creationId xmlns:a16="http://schemas.microsoft.com/office/drawing/2014/main" id="{E3366A1E-D891-4ACE-8AAC-80A689758A4E}"/>
              </a:ext>
            </a:extLst>
          </p:cNvPr>
          <p:cNvGrpSpPr>
            <a:grpSpLocks/>
          </p:cNvGrpSpPr>
          <p:nvPr/>
        </p:nvGrpSpPr>
        <p:grpSpPr bwMode="auto">
          <a:xfrm>
            <a:off x="396875" y="3668713"/>
            <a:ext cx="2608263" cy="1684337"/>
            <a:chOff x="397371" y="3668658"/>
            <a:chExt cx="2608306" cy="1685162"/>
          </a:xfrm>
        </p:grpSpPr>
        <p:sp>
          <p:nvSpPr>
            <p:cNvPr id="16" name="TextBox 15">
              <a:extLst>
                <a:ext uri="{FF2B5EF4-FFF2-40B4-BE49-F238E27FC236}">
                  <a16:creationId xmlns:a16="http://schemas.microsoft.com/office/drawing/2014/main" id="{38AC2C47-F80D-4011-87A7-608C7938EC85}"/>
                </a:ext>
              </a:extLst>
            </p:cNvPr>
            <p:cNvSpPr txBox="1"/>
            <p:nvPr/>
          </p:nvSpPr>
          <p:spPr>
            <a:xfrm>
              <a:off x="1835670" y="3821133"/>
              <a:ext cx="1170007" cy="1323035"/>
            </a:xfrm>
            <a:prstGeom prst="rect">
              <a:avLst/>
            </a:prstGeom>
            <a:noFill/>
          </p:spPr>
          <p:txBody>
            <a:bodyPr>
              <a:spAutoFit/>
            </a:bodyPr>
            <a:lstStyle/>
            <a:p>
              <a:pPr algn="ctr" eaLnBrk="1" hangingPunct="1">
                <a:spcBef>
                  <a:spcPct val="20000"/>
                </a:spcBef>
                <a:buClr>
                  <a:schemeClr val="bg1"/>
                </a:buClr>
                <a:defRPr/>
              </a:pPr>
              <a:r>
                <a:rPr lang="en-GB" sz="1600" b="1" dirty="0">
                  <a:solidFill>
                    <a:schemeClr val="accent1">
                      <a:lumMod val="50000"/>
                    </a:schemeClr>
                  </a:solidFill>
                  <a:latin typeface="Calibri" panose="020F0502020204030204" pitchFamily="34" charset="0"/>
                </a:rPr>
                <a:t>Highest fertility rate across UK (1.71, 2022)</a:t>
              </a:r>
              <a:endParaRPr lang="en-GB" sz="1600" b="1" dirty="0">
                <a:solidFill>
                  <a:srgbClr val="FF0000"/>
                </a:solidFill>
                <a:latin typeface="Calibri" panose="020F0502020204030204" pitchFamily="34" charset="0"/>
              </a:endParaRPr>
            </a:p>
          </p:txBody>
        </p:sp>
        <p:pic>
          <p:nvPicPr>
            <p:cNvPr id="17" name="Picture 16">
              <a:extLst>
                <a:ext uri="{FF2B5EF4-FFF2-40B4-BE49-F238E27FC236}">
                  <a16:creationId xmlns:a16="http://schemas.microsoft.com/office/drawing/2014/main" id="{669B0A47-6D21-4BBA-8945-A41D88649C48}"/>
                </a:ext>
              </a:extLst>
            </p:cNvPr>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7371" y="3668658"/>
              <a:ext cx="1685162" cy="1685162"/>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0087EB22-9E63-438A-8A10-8D47561170BA}"/>
              </a:ext>
            </a:extLst>
          </p:cNvPr>
          <p:cNvGraphicFramePr>
            <a:graphicFrameLocks noGrp="1"/>
          </p:cNvGraphicFramePr>
          <p:nvPr/>
        </p:nvGraphicFramePr>
        <p:xfrm>
          <a:off x="495300" y="1047750"/>
          <a:ext cx="8180388" cy="4633914"/>
        </p:xfrm>
        <a:graphic>
          <a:graphicData uri="http://schemas.openxmlformats.org/drawingml/2006/table">
            <a:tbl>
              <a:tblPr firstRow="1" bandRow="1">
                <a:tableStyleId>{2D5ABB26-0587-4C30-8999-92F81FD0307C}</a:tableStyleId>
              </a:tblPr>
              <a:tblGrid>
                <a:gridCol w="2726796">
                  <a:extLst>
                    <a:ext uri="{9D8B030D-6E8A-4147-A177-3AD203B41FA5}">
                      <a16:colId xmlns:a16="http://schemas.microsoft.com/office/drawing/2014/main" val="20000"/>
                    </a:ext>
                  </a:extLst>
                </a:gridCol>
                <a:gridCol w="2726796">
                  <a:extLst>
                    <a:ext uri="{9D8B030D-6E8A-4147-A177-3AD203B41FA5}">
                      <a16:colId xmlns:a16="http://schemas.microsoft.com/office/drawing/2014/main" val="20001"/>
                    </a:ext>
                  </a:extLst>
                </a:gridCol>
                <a:gridCol w="2726796">
                  <a:extLst>
                    <a:ext uri="{9D8B030D-6E8A-4147-A177-3AD203B41FA5}">
                      <a16:colId xmlns:a16="http://schemas.microsoft.com/office/drawing/2014/main" val="20002"/>
                    </a:ext>
                  </a:extLst>
                </a:gridCol>
              </a:tblGrid>
              <a:tr h="2316957">
                <a:tc>
                  <a:txBody>
                    <a:bodyPr/>
                    <a:lstStyle/>
                    <a:p>
                      <a:endParaRPr lang="en-GB" sz="1800" dirty="0"/>
                    </a:p>
                  </a:txBody>
                  <a:tcPr marL="91437" marR="91437" marT="45718" marB="4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0"/>
                  </a:ext>
                </a:extLst>
              </a:tr>
              <a:tr h="2316957">
                <a:tc>
                  <a:txBody>
                    <a:bodyPr/>
                    <a:lstStyle/>
                    <a:p>
                      <a:endParaRPr lang="en-GB" sz="1800" dirty="0"/>
                    </a:p>
                  </a:txBody>
                  <a:tcPr marL="91437" marR="91437" marT="45718" marB="4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1"/>
                  </a:ext>
                </a:extLst>
              </a:tr>
            </a:tbl>
          </a:graphicData>
        </a:graphic>
      </p:graphicFrame>
      <p:sp>
        <p:nvSpPr>
          <p:cNvPr id="4098" name="Title 1">
            <a:extLst>
              <a:ext uri="{FF2B5EF4-FFF2-40B4-BE49-F238E27FC236}">
                <a16:creationId xmlns:a16="http://schemas.microsoft.com/office/drawing/2014/main" id="{C23B2E18-DE83-4F40-A928-5E889599C26F}"/>
              </a:ext>
            </a:extLst>
          </p:cNvPr>
          <p:cNvSpPr>
            <a:spLocks noGrp="1"/>
          </p:cNvSpPr>
          <p:nvPr>
            <p:ph type="title"/>
          </p:nvPr>
        </p:nvSpPr>
        <p:spPr>
          <a:xfrm>
            <a:off x="0" y="115888"/>
            <a:ext cx="9144000" cy="792162"/>
          </a:xfrm>
        </p:spPr>
        <p:txBody>
          <a:bodyPr/>
          <a:lstStyle/>
          <a:p>
            <a:pPr algn="ctr">
              <a:defRPr/>
            </a:pPr>
            <a:r>
              <a:rPr lang="en-GB" altLang="en-US" dirty="0">
                <a:solidFill>
                  <a:schemeClr val="tx2">
                    <a:lumMod val="50000"/>
                  </a:schemeClr>
                </a:solidFill>
              </a:rPr>
              <a:t>Children – Summary</a:t>
            </a:r>
          </a:p>
        </p:txBody>
      </p:sp>
      <p:grpSp>
        <p:nvGrpSpPr>
          <p:cNvPr id="6157" name="Group 49">
            <a:extLst>
              <a:ext uri="{FF2B5EF4-FFF2-40B4-BE49-F238E27FC236}">
                <a16:creationId xmlns:a16="http://schemas.microsoft.com/office/drawing/2014/main" id="{EBA0B04C-E22D-4D8F-A612-FCC0C06CCFB1}"/>
              </a:ext>
            </a:extLst>
          </p:cNvPr>
          <p:cNvGrpSpPr>
            <a:grpSpLocks/>
          </p:cNvGrpSpPr>
          <p:nvPr/>
        </p:nvGrpSpPr>
        <p:grpSpPr bwMode="auto">
          <a:xfrm>
            <a:off x="6156325" y="3573463"/>
            <a:ext cx="2376488" cy="1751012"/>
            <a:chOff x="5770620" y="4361479"/>
            <a:chExt cx="2041740" cy="1526197"/>
          </a:xfrm>
        </p:grpSpPr>
        <p:pic>
          <p:nvPicPr>
            <p:cNvPr id="14" name="Picture 13">
              <a:extLst>
                <a:ext uri="{FF2B5EF4-FFF2-40B4-BE49-F238E27FC236}">
                  <a16:creationId xmlns:a16="http://schemas.microsoft.com/office/drawing/2014/main" id="{4A9ECE4B-94C2-4E21-840E-4D0D4184B5C8}"/>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299695" y="4361479"/>
              <a:ext cx="946456" cy="946456"/>
            </a:xfrm>
            <a:prstGeom prst="rect">
              <a:avLst/>
            </a:prstGeom>
          </p:spPr>
        </p:pic>
        <p:sp>
          <p:nvSpPr>
            <p:cNvPr id="6199" name="TextBox 16">
              <a:extLst>
                <a:ext uri="{FF2B5EF4-FFF2-40B4-BE49-F238E27FC236}">
                  <a16:creationId xmlns:a16="http://schemas.microsoft.com/office/drawing/2014/main" id="{06D65592-7F60-443E-99E5-551AD4D487D7}"/>
                </a:ext>
              </a:extLst>
            </p:cNvPr>
            <p:cNvSpPr txBox="1">
              <a:spLocks noChangeArrowheads="1"/>
            </p:cNvSpPr>
            <p:nvPr/>
          </p:nvSpPr>
          <p:spPr bwMode="auto">
            <a:xfrm>
              <a:off x="5770620" y="5273350"/>
              <a:ext cx="2041740" cy="6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algn="ctr" eaLnBrk="1" hangingPunct="1">
                <a:buClr>
                  <a:schemeClr val="bg1"/>
                </a:buClr>
                <a:buSzTx/>
                <a:buFontTx/>
                <a:buNone/>
              </a:pPr>
              <a:r>
                <a:rPr lang="en-GB" altLang="en-US" sz="1100" b="1" dirty="0">
                  <a:solidFill>
                    <a:srgbClr val="7030A0"/>
                  </a:solidFill>
                  <a:latin typeface="Calibri" panose="020F0502020204030204" pitchFamily="34" charset="0"/>
                  <a:cs typeface="Calibri" panose="020F0502020204030204" pitchFamily="34" charset="0"/>
                </a:rPr>
                <a:t>Overweight &amp; obese (IOTF), 2022/23:</a:t>
              </a:r>
            </a:p>
            <a:p>
              <a:pPr algn="ctr" eaLnBrk="1" hangingPunct="1">
                <a:buClr>
                  <a:schemeClr val="bg1"/>
                </a:buClr>
                <a:buSzTx/>
                <a:buFontTx/>
                <a:buNone/>
              </a:pPr>
              <a:r>
                <a:rPr lang="en-GB" altLang="en-US" sz="1200" b="1" dirty="0">
                  <a:solidFill>
                    <a:srgbClr val="7030A0"/>
                  </a:solidFill>
                  <a:latin typeface="Calibri" panose="020F0502020204030204" pitchFamily="34" charset="0"/>
                  <a:cs typeface="Calibri" panose="020F0502020204030204" pitchFamily="34" charset="0"/>
                </a:rPr>
                <a:t>24% of P1 girls</a:t>
              </a:r>
            </a:p>
            <a:p>
              <a:pPr algn="ctr" eaLnBrk="1" hangingPunct="1">
                <a:buClr>
                  <a:schemeClr val="bg1"/>
                </a:buClr>
                <a:buSzTx/>
                <a:buFontTx/>
                <a:buNone/>
              </a:pPr>
              <a:r>
                <a:rPr lang="en-GB" altLang="en-US" sz="1200" b="1" dirty="0">
                  <a:solidFill>
                    <a:srgbClr val="7030A0"/>
                  </a:solidFill>
                  <a:latin typeface="Calibri" panose="020F0502020204030204" pitchFamily="34" charset="0"/>
                  <a:cs typeface="Calibri" panose="020F0502020204030204" pitchFamily="34" charset="0"/>
                </a:rPr>
                <a:t>16% of P1 boys</a:t>
              </a:r>
            </a:p>
          </p:txBody>
        </p:sp>
      </p:grpSp>
      <p:sp>
        <p:nvSpPr>
          <p:cNvPr id="6158" name="TextBox 44">
            <a:extLst>
              <a:ext uri="{FF2B5EF4-FFF2-40B4-BE49-F238E27FC236}">
                <a16:creationId xmlns:a16="http://schemas.microsoft.com/office/drawing/2014/main" id="{68C6411A-2136-4A2C-843D-39EA8E4DDD0D}"/>
              </a:ext>
            </a:extLst>
          </p:cNvPr>
          <p:cNvSpPr txBox="1">
            <a:spLocks noChangeArrowheads="1"/>
          </p:cNvSpPr>
          <p:nvPr/>
        </p:nvSpPr>
        <p:spPr bwMode="auto">
          <a:xfrm>
            <a:off x="7742238" y="5994400"/>
            <a:ext cx="1273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700">
                <a:solidFill>
                  <a:schemeClr val="bg1"/>
                </a:solidFill>
              </a:rPr>
              <a:t>Graphics downloaded from: thenounproject.com</a:t>
            </a:r>
          </a:p>
        </p:txBody>
      </p:sp>
      <p:grpSp>
        <p:nvGrpSpPr>
          <p:cNvPr id="6159" name="Group 19">
            <a:extLst>
              <a:ext uri="{FF2B5EF4-FFF2-40B4-BE49-F238E27FC236}">
                <a16:creationId xmlns:a16="http://schemas.microsoft.com/office/drawing/2014/main" id="{ADF7F743-FBC8-40BC-A97E-01EEC17408D8}"/>
              </a:ext>
            </a:extLst>
          </p:cNvPr>
          <p:cNvGrpSpPr>
            <a:grpSpLocks/>
          </p:cNvGrpSpPr>
          <p:nvPr/>
        </p:nvGrpSpPr>
        <p:grpSpPr bwMode="auto">
          <a:xfrm>
            <a:off x="3325813" y="3522663"/>
            <a:ext cx="2546350" cy="1843087"/>
            <a:chOff x="3325694" y="3522980"/>
            <a:chExt cx="2546014" cy="1842844"/>
          </a:xfrm>
        </p:grpSpPr>
        <p:grpSp>
          <p:nvGrpSpPr>
            <p:cNvPr id="6182" name="Group 46">
              <a:extLst>
                <a:ext uri="{FF2B5EF4-FFF2-40B4-BE49-F238E27FC236}">
                  <a16:creationId xmlns:a16="http://schemas.microsoft.com/office/drawing/2014/main" id="{AB851361-3DDE-4A45-BB1E-172FCD52EA2A}"/>
                </a:ext>
              </a:extLst>
            </p:cNvPr>
            <p:cNvGrpSpPr>
              <a:grpSpLocks/>
            </p:cNvGrpSpPr>
            <p:nvPr/>
          </p:nvGrpSpPr>
          <p:grpSpPr bwMode="auto">
            <a:xfrm>
              <a:off x="3424361" y="4079543"/>
              <a:ext cx="2346035" cy="1286281"/>
              <a:chOff x="282064" y="3878895"/>
              <a:chExt cx="2654082" cy="1362998"/>
            </a:xfrm>
          </p:grpSpPr>
          <p:pic>
            <p:nvPicPr>
              <p:cNvPr id="46" name="Picture 45">
                <a:extLst>
                  <a:ext uri="{FF2B5EF4-FFF2-40B4-BE49-F238E27FC236}">
                    <a16:creationId xmlns:a16="http://schemas.microsoft.com/office/drawing/2014/main" id="{049A4EE8-3767-47FC-8C3B-46CD3B338988}"/>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82064" y="3878896"/>
                <a:ext cx="638633" cy="638633"/>
              </a:xfrm>
              <a:prstGeom prst="rect">
                <a:avLst/>
              </a:prstGeom>
            </p:spPr>
          </p:pic>
          <p:pic>
            <p:nvPicPr>
              <p:cNvPr id="51" name="Picture 50">
                <a:extLst>
                  <a:ext uri="{FF2B5EF4-FFF2-40B4-BE49-F238E27FC236}">
                    <a16:creationId xmlns:a16="http://schemas.microsoft.com/office/drawing/2014/main" id="{6C7DACF0-6B67-46B5-9047-6ED48B19541D}"/>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09167" y="3878895"/>
                <a:ext cx="638633" cy="638633"/>
              </a:xfrm>
              <a:prstGeom prst="rect">
                <a:avLst/>
              </a:prstGeom>
            </p:spPr>
          </p:pic>
          <p:pic>
            <p:nvPicPr>
              <p:cNvPr id="52" name="Picture 51">
                <a:extLst>
                  <a:ext uri="{FF2B5EF4-FFF2-40B4-BE49-F238E27FC236}">
                    <a16:creationId xmlns:a16="http://schemas.microsoft.com/office/drawing/2014/main" id="{E8F57BAC-91A2-4540-A2B6-7F99C73C06D8}"/>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91284" y="3882039"/>
                <a:ext cx="638633" cy="638633"/>
              </a:xfrm>
              <a:prstGeom prst="rect">
                <a:avLst/>
              </a:prstGeom>
            </p:spPr>
          </p:pic>
          <p:pic>
            <p:nvPicPr>
              <p:cNvPr id="53" name="Picture 52">
                <a:extLst>
                  <a:ext uri="{FF2B5EF4-FFF2-40B4-BE49-F238E27FC236}">
                    <a16:creationId xmlns:a16="http://schemas.microsoft.com/office/drawing/2014/main" id="{A067CA9B-4B48-4190-B406-62FDE6824668}"/>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79303" y="4593379"/>
                <a:ext cx="638633" cy="638633"/>
              </a:xfrm>
              <a:prstGeom prst="rect">
                <a:avLst/>
              </a:prstGeom>
            </p:spPr>
          </p:pic>
          <p:pic>
            <p:nvPicPr>
              <p:cNvPr id="54" name="Picture 53">
                <a:extLst>
                  <a:ext uri="{FF2B5EF4-FFF2-40B4-BE49-F238E27FC236}">
                    <a16:creationId xmlns:a16="http://schemas.microsoft.com/office/drawing/2014/main" id="{7F557656-3C1E-4272-B01D-B2FA8982E620}"/>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79303" y="3882039"/>
                <a:ext cx="638633" cy="638633"/>
              </a:xfrm>
              <a:prstGeom prst="rect">
                <a:avLst/>
              </a:prstGeom>
            </p:spPr>
          </p:pic>
          <p:pic>
            <p:nvPicPr>
              <p:cNvPr id="56" name="Picture 55">
                <a:extLst>
                  <a:ext uri="{FF2B5EF4-FFF2-40B4-BE49-F238E27FC236}">
                    <a16:creationId xmlns:a16="http://schemas.microsoft.com/office/drawing/2014/main" id="{7DEDDD21-6F52-4CD1-BE0B-094B6FFDD645}"/>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91284" y="4599760"/>
                <a:ext cx="638633" cy="638633"/>
              </a:xfrm>
              <a:prstGeom prst="rect">
                <a:avLst/>
              </a:prstGeom>
            </p:spPr>
          </p:pic>
          <p:pic>
            <p:nvPicPr>
              <p:cNvPr id="57" name="Picture 56">
                <a:extLst>
                  <a:ext uri="{FF2B5EF4-FFF2-40B4-BE49-F238E27FC236}">
                    <a16:creationId xmlns:a16="http://schemas.microsoft.com/office/drawing/2014/main" id="{17F15F25-23CC-4B99-B632-9E96586EBC6C}"/>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9167" y="4599761"/>
                <a:ext cx="638633" cy="638633"/>
              </a:xfrm>
              <a:prstGeom prst="rect">
                <a:avLst/>
              </a:prstGeom>
            </p:spPr>
          </p:pic>
          <p:pic>
            <p:nvPicPr>
              <p:cNvPr id="58" name="Picture 57">
                <a:extLst>
                  <a:ext uri="{FF2B5EF4-FFF2-40B4-BE49-F238E27FC236}">
                    <a16:creationId xmlns:a16="http://schemas.microsoft.com/office/drawing/2014/main" id="{1F599645-6F14-4189-A04D-009E4FE89AAC}"/>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2064" y="4593379"/>
                <a:ext cx="638633" cy="638633"/>
              </a:xfrm>
              <a:prstGeom prst="rect">
                <a:avLst/>
              </a:prstGeom>
            </p:spPr>
          </p:pic>
          <p:pic>
            <p:nvPicPr>
              <p:cNvPr id="59" name="Picture 58">
                <a:extLst>
                  <a:ext uri="{FF2B5EF4-FFF2-40B4-BE49-F238E27FC236}">
                    <a16:creationId xmlns:a16="http://schemas.microsoft.com/office/drawing/2014/main" id="{C39412BF-015B-4558-9ED1-6EB421C30E33}"/>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81037" y="4603260"/>
                <a:ext cx="638633" cy="638633"/>
              </a:xfrm>
              <a:prstGeom prst="rect">
                <a:avLst/>
              </a:prstGeom>
            </p:spPr>
          </p:pic>
          <p:pic>
            <p:nvPicPr>
              <p:cNvPr id="61" name="Picture 60">
                <a:extLst>
                  <a:ext uri="{FF2B5EF4-FFF2-40B4-BE49-F238E27FC236}">
                    <a16:creationId xmlns:a16="http://schemas.microsoft.com/office/drawing/2014/main" id="{2B464B63-7C94-49B6-A6AE-B6A2524C3221}"/>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97769" y="4593379"/>
                <a:ext cx="638633" cy="638633"/>
              </a:xfrm>
              <a:prstGeom prst="rect">
                <a:avLst/>
              </a:prstGeom>
            </p:spPr>
          </p:pic>
          <p:pic>
            <p:nvPicPr>
              <p:cNvPr id="62" name="Picture 61">
                <a:extLst>
                  <a:ext uri="{FF2B5EF4-FFF2-40B4-BE49-F238E27FC236}">
                    <a16:creationId xmlns:a16="http://schemas.microsoft.com/office/drawing/2014/main" id="{4AA279F6-D96F-47CC-A78C-A198C1B6AAA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98026" y="4599760"/>
                <a:ext cx="638633" cy="638633"/>
              </a:xfrm>
              <a:prstGeom prst="rect">
                <a:avLst/>
              </a:prstGeom>
            </p:spPr>
          </p:pic>
          <p:pic>
            <p:nvPicPr>
              <p:cNvPr id="63" name="Picture 62">
                <a:extLst>
                  <a:ext uri="{FF2B5EF4-FFF2-40B4-BE49-F238E27FC236}">
                    <a16:creationId xmlns:a16="http://schemas.microsoft.com/office/drawing/2014/main" id="{2EB5B2F2-43C1-49F7-AE7F-5D338CE817C1}"/>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8283" y="4599761"/>
                <a:ext cx="638633" cy="638633"/>
              </a:xfrm>
              <a:prstGeom prst="rect">
                <a:avLst/>
              </a:prstGeom>
            </p:spPr>
          </p:pic>
          <p:pic>
            <p:nvPicPr>
              <p:cNvPr id="64" name="Picture 63">
                <a:extLst>
                  <a:ext uri="{FF2B5EF4-FFF2-40B4-BE49-F238E27FC236}">
                    <a16:creationId xmlns:a16="http://schemas.microsoft.com/office/drawing/2014/main" id="{DA25636E-76DF-4D7F-8CC5-4AC60133BAA5}"/>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8540" y="4593379"/>
                <a:ext cx="638633" cy="638633"/>
              </a:xfrm>
              <a:prstGeom prst="rect">
                <a:avLst/>
              </a:prstGeom>
            </p:spPr>
          </p:pic>
          <p:pic>
            <p:nvPicPr>
              <p:cNvPr id="65" name="Picture 64">
                <a:extLst>
                  <a:ext uri="{FF2B5EF4-FFF2-40B4-BE49-F238E27FC236}">
                    <a16:creationId xmlns:a16="http://schemas.microsoft.com/office/drawing/2014/main" id="{78F8BE37-B570-47F9-8B1F-A9F034AEF526}"/>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97513" y="4603260"/>
                <a:ext cx="638633" cy="638633"/>
              </a:xfrm>
              <a:prstGeom prst="rect">
                <a:avLst/>
              </a:prstGeom>
            </p:spPr>
          </p:pic>
        </p:grpSp>
        <p:sp>
          <p:nvSpPr>
            <p:cNvPr id="6183" name="TextBox 47">
              <a:extLst>
                <a:ext uri="{FF2B5EF4-FFF2-40B4-BE49-F238E27FC236}">
                  <a16:creationId xmlns:a16="http://schemas.microsoft.com/office/drawing/2014/main" id="{EC4E4F10-6C48-4D2F-8557-2A46ED621AA1}"/>
                </a:ext>
              </a:extLst>
            </p:cNvPr>
            <p:cNvSpPr txBox="1">
              <a:spLocks noChangeArrowheads="1"/>
            </p:cNvSpPr>
            <p:nvPr/>
          </p:nvSpPr>
          <p:spPr bwMode="auto">
            <a:xfrm>
              <a:off x="3325694" y="3522980"/>
              <a:ext cx="25460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algn="ct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51.8% of infants breastfed (partial/total), 2022/23</a:t>
              </a:r>
            </a:p>
          </p:txBody>
        </p:sp>
      </p:grpSp>
      <p:grpSp>
        <p:nvGrpSpPr>
          <p:cNvPr id="6160" name="Group 5">
            <a:extLst>
              <a:ext uri="{FF2B5EF4-FFF2-40B4-BE49-F238E27FC236}">
                <a16:creationId xmlns:a16="http://schemas.microsoft.com/office/drawing/2014/main" id="{84EA5FA7-220D-41D9-973E-11DB3A01EF1C}"/>
              </a:ext>
            </a:extLst>
          </p:cNvPr>
          <p:cNvGrpSpPr>
            <a:grpSpLocks/>
          </p:cNvGrpSpPr>
          <p:nvPr/>
        </p:nvGrpSpPr>
        <p:grpSpPr bwMode="auto">
          <a:xfrm>
            <a:off x="684213" y="1236663"/>
            <a:ext cx="2374900" cy="1898650"/>
            <a:chOff x="6134565" y="1220724"/>
            <a:chExt cx="2376263" cy="1898324"/>
          </a:xfrm>
        </p:grpSpPr>
        <p:grpSp>
          <p:nvGrpSpPr>
            <p:cNvPr id="6174" name="Group 3">
              <a:extLst>
                <a:ext uri="{FF2B5EF4-FFF2-40B4-BE49-F238E27FC236}">
                  <a16:creationId xmlns:a16="http://schemas.microsoft.com/office/drawing/2014/main" id="{CE04D9C9-183C-43EB-8641-666C51E4292C}"/>
                </a:ext>
              </a:extLst>
            </p:cNvPr>
            <p:cNvGrpSpPr>
              <a:grpSpLocks/>
            </p:cNvGrpSpPr>
            <p:nvPr/>
          </p:nvGrpSpPr>
          <p:grpSpPr bwMode="auto">
            <a:xfrm>
              <a:off x="6733215" y="1220724"/>
              <a:ext cx="1113504" cy="668530"/>
              <a:chOff x="5990189" y="1628800"/>
              <a:chExt cx="1113504" cy="668530"/>
            </a:xfrm>
          </p:grpSpPr>
          <p:pic>
            <p:nvPicPr>
              <p:cNvPr id="2" name="Picture 1">
                <a:extLst>
                  <a:ext uri="{FF2B5EF4-FFF2-40B4-BE49-F238E27FC236}">
                    <a16:creationId xmlns:a16="http://schemas.microsoft.com/office/drawing/2014/main" id="{2CE35111-A6C4-4F8F-B74A-1E97491B204B}"/>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5990189" y="1628800"/>
                <a:ext cx="670043" cy="656473"/>
              </a:xfrm>
              <a:prstGeom prst="rect">
                <a:avLst/>
              </a:prstGeom>
            </p:spPr>
          </p:pic>
          <p:pic>
            <p:nvPicPr>
              <p:cNvPr id="28" name="Picture 27">
                <a:extLst>
                  <a:ext uri="{FF2B5EF4-FFF2-40B4-BE49-F238E27FC236}">
                    <a16:creationId xmlns:a16="http://schemas.microsoft.com/office/drawing/2014/main" id="{7C5F1C11-9ECD-406B-AFF4-7E692DE70166}"/>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6433650" y="1640857"/>
                <a:ext cx="670043" cy="656473"/>
              </a:xfrm>
              <a:prstGeom prst="rect">
                <a:avLst/>
              </a:prstGeom>
            </p:spPr>
          </p:pic>
        </p:grpSp>
        <p:grpSp>
          <p:nvGrpSpPr>
            <p:cNvPr id="6175" name="Group 4">
              <a:extLst>
                <a:ext uri="{FF2B5EF4-FFF2-40B4-BE49-F238E27FC236}">
                  <a16:creationId xmlns:a16="http://schemas.microsoft.com/office/drawing/2014/main" id="{A208D189-16A3-4587-9A27-182F08FC2C3C}"/>
                </a:ext>
              </a:extLst>
            </p:cNvPr>
            <p:cNvGrpSpPr>
              <a:grpSpLocks/>
            </p:cNvGrpSpPr>
            <p:nvPr/>
          </p:nvGrpSpPr>
          <p:grpSpPr bwMode="auto">
            <a:xfrm>
              <a:off x="6539244" y="2462573"/>
              <a:ext cx="1556110" cy="656475"/>
              <a:chOff x="5990189" y="2478049"/>
              <a:chExt cx="1556110" cy="656475"/>
            </a:xfrm>
          </p:grpSpPr>
          <p:pic>
            <p:nvPicPr>
              <p:cNvPr id="29" name="Picture 28">
                <a:extLst>
                  <a:ext uri="{FF2B5EF4-FFF2-40B4-BE49-F238E27FC236}">
                    <a16:creationId xmlns:a16="http://schemas.microsoft.com/office/drawing/2014/main" id="{DA515AEB-B834-4EBA-9298-CFDA926CFEAD}"/>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5990189" y="2478051"/>
                <a:ext cx="670043" cy="656473"/>
              </a:xfrm>
              <a:prstGeom prst="rect">
                <a:avLst/>
              </a:prstGeom>
            </p:spPr>
          </p:pic>
          <p:pic>
            <p:nvPicPr>
              <p:cNvPr id="30" name="Picture 29">
                <a:extLst>
                  <a:ext uri="{FF2B5EF4-FFF2-40B4-BE49-F238E27FC236}">
                    <a16:creationId xmlns:a16="http://schemas.microsoft.com/office/drawing/2014/main" id="{C97E0829-CD1B-49A5-801A-6FA05428C2C9}"/>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6876256" y="2478049"/>
                <a:ext cx="670043" cy="656473"/>
              </a:xfrm>
              <a:prstGeom prst="rect">
                <a:avLst/>
              </a:prstGeom>
            </p:spPr>
          </p:pic>
          <p:pic>
            <p:nvPicPr>
              <p:cNvPr id="31" name="Picture 30">
                <a:extLst>
                  <a:ext uri="{FF2B5EF4-FFF2-40B4-BE49-F238E27FC236}">
                    <a16:creationId xmlns:a16="http://schemas.microsoft.com/office/drawing/2014/main" id="{9B5CC6CF-3F62-46ED-B91D-D185043B8C75}"/>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6436914" y="2478050"/>
                <a:ext cx="670043" cy="656473"/>
              </a:xfrm>
              <a:prstGeom prst="rect">
                <a:avLst/>
              </a:prstGeom>
            </p:spPr>
          </p:pic>
        </p:grpSp>
        <p:sp>
          <p:nvSpPr>
            <p:cNvPr id="3" name="TextBox 2">
              <a:extLst>
                <a:ext uri="{FF2B5EF4-FFF2-40B4-BE49-F238E27FC236}">
                  <a16:creationId xmlns:a16="http://schemas.microsoft.com/office/drawing/2014/main" id="{F4E82E4D-5B7E-4D54-847F-9FC2ED4E7956}"/>
                </a:ext>
              </a:extLst>
            </p:cNvPr>
            <p:cNvSpPr txBox="1"/>
            <p:nvPr/>
          </p:nvSpPr>
          <p:spPr>
            <a:xfrm>
              <a:off x="6134565" y="1877836"/>
              <a:ext cx="2376263" cy="584100"/>
            </a:xfrm>
            <a:prstGeom prst="rect">
              <a:avLst/>
            </a:prstGeom>
            <a:noFill/>
          </p:spPr>
          <p:txBody>
            <a:bodyPr>
              <a:spAutoFit/>
            </a:bodyPr>
            <a:lstStyle/>
            <a:p>
              <a:pPr algn="ctr" eaLnBrk="1" hangingPunct="1">
                <a:spcBef>
                  <a:spcPct val="20000"/>
                </a:spcBef>
                <a:buClr>
                  <a:schemeClr val="bg1"/>
                </a:buClr>
                <a:defRPr/>
              </a:pPr>
              <a:r>
                <a:rPr lang="en-GB" sz="1600" b="1" dirty="0">
                  <a:solidFill>
                    <a:schemeClr val="bg1">
                      <a:lumMod val="75000"/>
                    </a:schemeClr>
                  </a:solidFill>
                  <a:latin typeface="Calibri" panose="020F0502020204030204" pitchFamily="34" charset="0"/>
                </a:rPr>
                <a:t>3.1% of infants born as a multiple, 2022/23</a:t>
              </a:r>
            </a:p>
          </p:txBody>
        </p:sp>
      </p:grpSp>
      <p:grpSp>
        <p:nvGrpSpPr>
          <p:cNvPr id="6161" name="Group 12">
            <a:extLst>
              <a:ext uri="{FF2B5EF4-FFF2-40B4-BE49-F238E27FC236}">
                <a16:creationId xmlns:a16="http://schemas.microsoft.com/office/drawing/2014/main" id="{4E3632CC-0162-483C-81DF-5CBB40C0A0A5}"/>
              </a:ext>
            </a:extLst>
          </p:cNvPr>
          <p:cNvGrpSpPr>
            <a:grpSpLocks/>
          </p:cNvGrpSpPr>
          <p:nvPr/>
        </p:nvGrpSpPr>
        <p:grpSpPr bwMode="auto">
          <a:xfrm>
            <a:off x="484188" y="3533775"/>
            <a:ext cx="2660650" cy="1958975"/>
            <a:chOff x="483918" y="3534089"/>
            <a:chExt cx="2660740" cy="1958943"/>
          </a:xfrm>
        </p:grpSpPr>
        <p:pic>
          <p:nvPicPr>
            <p:cNvPr id="7" name="Picture 6">
              <a:extLst>
                <a:ext uri="{FF2B5EF4-FFF2-40B4-BE49-F238E27FC236}">
                  <a16:creationId xmlns:a16="http://schemas.microsoft.com/office/drawing/2014/main" id="{55408F0D-6710-4768-8FE2-74E4D6997097}"/>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76569" y="3563707"/>
              <a:ext cx="583262" cy="583262"/>
            </a:xfrm>
            <a:prstGeom prst="rect">
              <a:avLst/>
            </a:prstGeom>
          </p:spPr>
        </p:pic>
        <p:pic>
          <p:nvPicPr>
            <p:cNvPr id="37" name="Picture 36">
              <a:extLst>
                <a:ext uri="{FF2B5EF4-FFF2-40B4-BE49-F238E27FC236}">
                  <a16:creationId xmlns:a16="http://schemas.microsoft.com/office/drawing/2014/main" id="{0F13631B-7980-4A6A-87CA-85D3E8F0AB7E}"/>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3918" y="4450042"/>
              <a:ext cx="1042990" cy="1042990"/>
            </a:xfrm>
            <a:prstGeom prst="rect">
              <a:avLst/>
            </a:prstGeom>
          </p:spPr>
        </p:pic>
        <p:sp>
          <p:nvSpPr>
            <p:cNvPr id="8" name="TextBox 7">
              <a:extLst>
                <a:ext uri="{FF2B5EF4-FFF2-40B4-BE49-F238E27FC236}">
                  <a16:creationId xmlns:a16="http://schemas.microsoft.com/office/drawing/2014/main" id="{A872CD07-F6EB-4B9E-B324-7105A9CA6AA3}"/>
                </a:ext>
              </a:extLst>
            </p:cNvPr>
            <p:cNvSpPr txBox="1"/>
            <p:nvPr/>
          </p:nvSpPr>
          <p:spPr>
            <a:xfrm>
              <a:off x="610922" y="3534089"/>
              <a:ext cx="1784410" cy="738176"/>
            </a:xfrm>
            <a:prstGeom prst="rect">
              <a:avLst/>
            </a:prstGeom>
            <a:noFill/>
          </p:spPr>
          <p:txBody>
            <a:bodyPr>
              <a:spAutoFit/>
            </a:bodyPr>
            <a:lstStyle/>
            <a:p>
              <a:pPr algn="ctr" eaLnBrk="1" hangingPunct="1">
                <a:spcBef>
                  <a:spcPct val="20000"/>
                </a:spcBef>
                <a:buClr>
                  <a:schemeClr val="bg1"/>
                </a:buClr>
                <a:defRPr/>
              </a:pPr>
              <a:r>
                <a:rPr lang="en-GB" sz="1400" b="1" dirty="0">
                  <a:solidFill>
                    <a:schemeClr val="accent1">
                      <a:lumMod val="75000"/>
                    </a:schemeClr>
                  </a:solidFill>
                  <a:latin typeface="Calibri" panose="020F0502020204030204" pitchFamily="34" charset="0"/>
                </a:rPr>
                <a:t>6.2% low birth weight (&lt;2,500g, live infants), 2022/23</a:t>
              </a:r>
            </a:p>
          </p:txBody>
        </p:sp>
        <p:sp>
          <p:nvSpPr>
            <p:cNvPr id="39" name="TextBox 38">
              <a:extLst>
                <a:ext uri="{FF2B5EF4-FFF2-40B4-BE49-F238E27FC236}">
                  <a16:creationId xmlns:a16="http://schemas.microsoft.com/office/drawing/2014/main" id="{AC506C1A-AF42-4B08-8FE0-94C39631C6C7}"/>
                </a:ext>
              </a:extLst>
            </p:cNvPr>
            <p:cNvSpPr txBox="1"/>
            <p:nvPr/>
          </p:nvSpPr>
          <p:spPr>
            <a:xfrm>
              <a:off x="1423750" y="4584997"/>
              <a:ext cx="1720908" cy="738176"/>
            </a:xfrm>
            <a:prstGeom prst="rect">
              <a:avLst/>
            </a:prstGeom>
            <a:noFill/>
          </p:spPr>
          <p:txBody>
            <a:bodyPr>
              <a:spAutoFit/>
            </a:bodyPr>
            <a:lstStyle/>
            <a:p>
              <a:pPr algn="ctr" eaLnBrk="1" hangingPunct="1">
                <a:spcBef>
                  <a:spcPct val="20000"/>
                </a:spcBef>
                <a:buClr>
                  <a:schemeClr val="bg1"/>
                </a:buClr>
                <a:defRPr/>
              </a:pPr>
              <a:r>
                <a:rPr lang="en-GB" sz="1400" b="1" dirty="0">
                  <a:solidFill>
                    <a:schemeClr val="accent1">
                      <a:lumMod val="75000"/>
                    </a:schemeClr>
                  </a:solidFill>
                  <a:latin typeface="Calibri" panose="020F0502020204030204" pitchFamily="34" charset="0"/>
                </a:rPr>
                <a:t>12.8% high birth weight (</a:t>
              </a:r>
              <a:r>
                <a:rPr lang="en-GB" sz="1400" b="1" dirty="0">
                  <a:solidFill>
                    <a:schemeClr val="accent1">
                      <a:lumMod val="75000"/>
                    </a:schemeClr>
                  </a:solidFill>
                  <a:latin typeface="Calibri"/>
                </a:rPr>
                <a:t>≥</a:t>
              </a:r>
              <a:r>
                <a:rPr lang="en-GB" sz="1400" b="1" dirty="0">
                  <a:solidFill>
                    <a:schemeClr val="accent1">
                      <a:lumMod val="75000"/>
                    </a:schemeClr>
                  </a:solidFill>
                  <a:latin typeface="Calibri" panose="020F0502020204030204" pitchFamily="34" charset="0"/>
                </a:rPr>
                <a:t>4,000g, live infants), 2022/23</a:t>
              </a:r>
            </a:p>
          </p:txBody>
        </p:sp>
      </p:grpSp>
      <p:grpSp>
        <p:nvGrpSpPr>
          <p:cNvPr id="6162" name="Group 14">
            <a:extLst>
              <a:ext uri="{FF2B5EF4-FFF2-40B4-BE49-F238E27FC236}">
                <a16:creationId xmlns:a16="http://schemas.microsoft.com/office/drawing/2014/main" id="{5BCD99B7-465A-48D9-A075-7B119F52EEF8}"/>
              </a:ext>
            </a:extLst>
          </p:cNvPr>
          <p:cNvGrpSpPr>
            <a:grpSpLocks/>
          </p:cNvGrpSpPr>
          <p:nvPr/>
        </p:nvGrpSpPr>
        <p:grpSpPr bwMode="auto">
          <a:xfrm>
            <a:off x="3195638" y="1444625"/>
            <a:ext cx="2698750" cy="1436688"/>
            <a:chOff x="3195424" y="1444775"/>
            <a:chExt cx="2698454" cy="1436875"/>
          </a:xfrm>
        </p:grpSpPr>
        <p:pic>
          <p:nvPicPr>
            <p:cNvPr id="9" name="Picture 8">
              <a:extLst>
                <a:ext uri="{FF2B5EF4-FFF2-40B4-BE49-F238E27FC236}">
                  <a16:creationId xmlns:a16="http://schemas.microsoft.com/office/drawing/2014/main" id="{9E146B99-B0C7-4B6C-BE63-377D3DEC71C2}"/>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195424" y="1444775"/>
              <a:ext cx="1436875" cy="1436875"/>
            </a:xfrm>
            <a:prstGeom prst="rect">
              <a:avLst/>
            </a:prstGeom>
          </p:spPr>
        </p:pic>
        <p:sp>
          <p:nvSpPr>
            <p:cNvPr id="6169" name="TextBox 10">
              <a:extLst>
                <a:ext uri="{FF2B5EF4-FFF2-40B4-BE49-F238E27FC236}">
                  <a16:creationId xmlns:a16="http://schemas.microsoft.com/office/drawing/2014/main" id="{9F2A499F-5737-4002-BAB9-CCD63F829260}"/>
                </a:ext>
              </a:extLst>
            </p:cNvPr>
            <p:cNvSpPr txBox="1">
              <a:spLocks noChangeArrowheads="1"/>
            </p:cNvSpPr>
            <p:nvPr/>
          </p:nvSpPr>
          <p:spPr bwMode="auto">
            <a:xfrm>
              <a:off x="4414860" y="1637792"/>
              <a:ext cx="1479018" cy="116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algn="ctr" eaLnBrk="1" hangingPunct="1">
                <a:buClr>
                  <a:schemeClr val="bg1"/>
                </a:buClr>
                <a:buSzTx/>
                <a:buFontTx/>
                <a:buNone/>
              </a:pPr>
              <a:r>
                <a:rPr lang="en-GB" altLang="en-US" sz="1400" b="1" dirty="0">
                  <a:solidFill>
                    <a:srgbClr val="00B5CC"/>
                  </a:solidFill>
                  <a:latin typeface="Calibri" panose="020F0502020204030204" pitchFamily="34" charset="0"/>
                </a:rPr>
                <a:t>5.6% of singleton infants born pre-term (&lt;37 weeks gestation), 2022/23</a:t>
              </a:r>
            </a:p>
          </p:txBody>
        </p:sp>
      </p:grpSp>
      <p:grpSp>
        <p:nvGrpSpPr>
          <p:cNvPr id="6163" name="Group 18">
            <a:extLst>
              <a:ext uri="{FF2B5EF4-FFF2-40B4-BE49-F238E27FC236}">
                <a16:creationId xmlns:a16="http://schemas.microsoft.com/office/drawing/2014/main" id="{9291B369-0BA0-4B34-992F-A35113267FF1}"/>
              </a:ext>
            </a:extLst>
          </p:cNvPr>
          <p:cNvGrpSpPr>
            <a:grpSpLocks/>
          </p:cNvGrpSpPr>
          <p:nvPr/>
        </p:nvGrpSpPr>
        <p:grpSpPr bwMode="auto">
          <a:xfrm>
            <a:off x="6011863" y="1249363"/>
            <a:ext cx="2592387" cy="1925637"/>
            <a:chOff x="6012160" y="1249315"/>
            <a:chExt cx="2592288" cy="1926315"/>
          </a:xfrm>
        </p:grpSpPr>
        <p:pic>
          <p:nvPicPr>
            <p:cNvPr id="16" name="Picture 15">
              <a:extLst>
                <a:ext uri="{FF2B5EF4-FFF2-40B4-BE49-F238E27FC236}">
                  <a16:creationId xmlns:a16="http://schemas.microsoft.com/office/drawing/2014/main" id="{8E48B297-2D26-4CDD-9FF8-549BE04A9A9A}"/>
                </a:ext>
              </a:extLst>
            </p:cNvPr>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687777" y="1905788"/>
              <a:ext cx="1269842" cy="1269842"/>
            </a:xfrm>
            <a:prstGeom prst="rect">
              <a:avLst/>
            </a:prstGeom>
          </p:spPr>
        </p:pic>
        <p:sp>
          <p:nvSpPr>
            <p:cNvPr id="18" name="TextBox 17">
              <a:extLst>
                <a:ext uri="{FF2B5EF4-FFF2-40B4-BE49-F238E27FC236}">
                  <a16:creationId xmlns:a16="http://schemas.microsoft.com/office/drawing/2014/main" id="{769E6755-3909-47C2-8EA2-A5FBD8A74252}"/>
                </a:ext>
              </a:extLst>
            </p:cNvPr>
            <p:cNvSpPr txBox="1"/>
            <p:nvPr/>
          </p:nvSpPr>
          <p:spPr>
            <a:xfrm>
              <a:off x="6012160" y="1249315"/>
              <a:ext cx="2592288" cy="524059"/>
            </a:xfrm>
            <a:prstGeom prst="rect">
              <a:avLst/>
            </a:prstGeom>
            <a:noFill/>
          </p:spPr>
          <p:txBody>
            <a:bodyPr>
              <a:spAutoFit/>
            </a:bodyPr>
            <a:lstStyle/>
            <a:p>
              <a:pPr algn="ctr" eaLnBrk="1" hangingPunct="1">
                <a:spcBef>
                  <a:spcPct val="20000"/>
                </a:spcBef>
                <a:buClr>
                  <a:schemeClr val="bg1"/>
                </a:buClr>
                <a:defRPr/>
              </a:pPr>
              <a:r>
                <a:rPr lang="en-GB" sz="1400" b="1" dirty="0">
                  <a:solidFill>
                    <a:schemeClr val="accent3">
                      <a:lumMod val="50000"/>
                    </a:schemeClr>
                  </a:solidFill>
                  <a:latin typeface="Calibri" panose="020F0502020204030204" pitchFamily="34" charset="0"/>
                </a:rPr>
                <a:t>Almost 39% of infants born by Caesarean Section, 2022/23</a:t>
              </a:r>
            </a:p>
          </p:txBody>
        </p:sp>
      </p:grpSp>
      <p:pic>
        <p:nvPicPr>
          <p:cNvPr id="47" name="Picture 46">
            <a:extLst>
              <a:ext uri="{FF2B5EF4-FFF2-40B4-BE49-F238E27FC236}">
                <a16:creationId xmlns:a16="http://schemas.microsoft.com/office/drawing/2014/main" id="{E553E372-4D05-4292-8C02-771EADEABB73}"/>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79563" y="4091592"/>
            <a:ext cx="564584" cy="602767"/>
          </a:xfrm>
          <a:prstGeom prst="rect">
            <a:avLst/>
          </a:prstGeom>
        </p:spPr>
      </p:pic>
      <p:pic>
        <p:nvPicPr>
          <p:cNvPr id="48" name="Picture 47">
            <a:extLst>
              <a:ext uri="{FF2B5EF4-FFF2-40B4-BE49-F238E27FC236}">
                <a16:creationId xmlns:a16="http://schemas.microsoft.com/office/drawing/2014/main" id="{470F5ACE-1D7A-4FB9-BF80-F1F8969AE4AB}"/>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r="69951"/>
          <a:stretch/>
        </p:blipFill>
        <p:spPr bwMode="auto">
          <a:xfrm>
            <a:off x="3429438" y="4756714"/>
            <a:ext cx="167976" cy="60276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A66FCD9-F86E-465A-BEE1-D21E769A2696}"/>
              </a:ext>
            </a:extLst>
          </p:cNvPr>
          <p:cNvSpPr>
            <a:spLocks noGrp="1" noChangeArrowheads="1"/>
          </p:cNvSpPr>
          <p:nvPr>
            <p:ph type="title"/>
          </p:nvPr>
        </p:nvSpPr>
        <p:spPr>
          <a:xfrm>
            <a:off x="0" y="260350"/>
            <a:ext cx="9144000" cy="719138"/>
          </a:xfrm>
        </p:spPr>
        <p:txBody>
          <a:bodyPr/>
          <a:lstStyle/>
          <a:p>
            <a:pPr algn="ctr"/>
            <a:r>
              <a:rPr lang="en-GB" altLang="en-US" sz="3600" dirty="0"/>
              <a:t>Trends in births</a:t>
            </a:r>
          </a:p>
        </p:txBody>
      </p:sp>
      <p:sp>
        <p:nvSpPr>
          <p:cNvPr id="3075" name="Content Placeholder 2">
            <a:extLst>
              <a:ext uri="{FF2B5EF4-FFF2-40B4-BE49-F238E27FC236}">
                <a16:creationId xmlns:a16="http://schemas.microsoft.com/office/drawing/2014/main" id="{3D0BB9BD-217D-481E-B171-4F3141C6BB3A}"/>
              </a:ext>
            </a:extLst>
          </p:cNvPr>
          <p:cNvSpPr>
            <a:spLocks noGrp="1"/>
          </p:cNvSpPr>
          <p:nvPr>
            <p:ph idx="1"/>
          </p:nvPr>
        </p:nvSpPr>
        <p:spPr>
          <a:xfrm>
            <a:off x="5940152" y="1295400"/>
            <a:ext cx="3024336" cy="4797425"/>
          </a:xfrm>
          <a:extLst/>
        </p:spPr>
        <p:txBody>
          <a:bodyPr/>
          <a:lstStyle/>
          <a:p>
            <a:pPr marL="0" indent="0">
              <a:spcBef>
                <a:spcPts val="0"/>
              </a:spcBef>
              <a:buFont typeface="Wingdings" pitchFamily="84" charset="2"/>
              <a:buNone/>
              <a:defRPr/>
            </a:pPr>
            <a:r>
              <a:rPr lang="en-GB" sz="1400" dirty="0">
                <a:solidFill>
                  <a:srgbClr val="002060"/>
                </a:solidFill>
                <a:latin typeface="Calibri" panose="020F0502020204030204" pitchFamily="34" charset="0"/>
                <a:cs typeface="Calibri" panose="020F0502020204030204" pitchFamily="34" charset="0"/>
              </a:rPr>
              <a:t>2022:</a:t>
            </a: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20,908 registered births to NI residents (total births). </a:t>
            </a:r>
          </a:p>
          <a:p>
            <a:pPr marL="285750" indent="-285750">
              <a:spcBef>
                <a:spcPts val="0"/>
              </a:spcBef>
              <a:buFont typeface="Arial" panose="020B0604020202020204" pitchFamily="34" charset="0"/>
              <a:buChar char="•"/>
              <a:defRPr/>
            </a:pPr>
            <a:endParaRPr lang="en-GB" sz="1400" dirty="0">
              <a:solidFill>
                <a:srgbClr val="FF000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Birth rate of 10.9 per 1,000 population (total births). </a:t>
            </a:r>
          </a:p>
          <a:p>
            <a:pPr marL="285750" indent="-285750">
              <a:spcBef>
                <a:spcPts val="0"/>
              </a:spcBef>
              <a:buFont typeface="Arial" panose="020B0604020202020204" pitchFamily="34" charset="0"/>
              <a:buChar char="•"/>
              <a:defRPr/>
            </a:pPr>
            <a:endParaRPr lang="en-GB" sz="1400" dirty="0">
              <a:solidFill>
                <a:srgbClr val="FF000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Live birth rate (10.9) is the highest across the four UK countries, but lower than Republic of Ireland (11.3). </a:t>
            </a:r>
          </a:p>
          <a:p>
            <a:pPr marL="285750" indent="-285750">
              <a:spcBef>
                <a:spcPts val="0"/>
              </a:spcBef>
              <a:buFont typeface="Arial" panose="020B0604020202020204" pitchFamily="34" charset="0"/>
              <a:buChar char="•"/>
              <a:defRPr/>
            </a:pPr>
            <a:endParaRPr lang="en-GB" sz="1400" i="1" dirty="0">
              <a:solidFill>
                <a:srgbClr val="FF000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71 registered stillbirths.</a:t>
            </a:r>
          </a:p>
          <a:p>
            <a:pPr marL="285750" indent="-285750">
              <a:spcBef>
                <a:spcPts val="0"/>
              </a:spcBef>
              <a:buFont typeface="Arial" panose="020B0604020202020204" pitchFamily="34" charset="0"/>
              <a:buChar char="•"/>
              <a:defRPr/>
            </a:pPr>
            <a:endParaRPr lang="en-GB" sz="1400" dirty="0">
              <a:solidFill>
                <a:srgbClr val="FF000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18.5% of live births to mothers whose country of birth was not NI.</a:t>
            </a:r>
            <a:endParaRPr lang="en-GB" sz="1400" b="1" dirty="0">
              <a:solidFill>
                <a:srgbClr val="002060"/>
              </a:solidFill>
              <a:latin typeface="Calibri" panose="020F0502020204030204" pitchFamily="34" charset="0"/>
              <a:cs typeface="Calibri" panose="020F0502020204030204" pitchFamily="34" charset="0"/>
            </a:endParaRPr>
          </a:p>
          <a:p>
            <a:pPr marL="0">
              <a:spcBef>
                <a:spcPts val="0"/>
              </a:spcBef>
              <a:buFont typeface="Wingdings" pitchFamily="84" charset="2"/>
              <a:buNone/>
              <a:defRPr/>
            </a:pPr>
            <a:endParaRPr lang="en-GB" sz="800" b="1" dirty="0">
              <a:solidFill>
                <a:srgbClr val="002060"/>
              </a:solidFill>
              <a:latin typeface="Calibri" panose="020F0502020204030204" pitchFamily="34" charset="0"/>
              <a:cs typeface="Calibri" panose="020F0502020204030204" pitchFamily="34" charset="0"/>
            </a:endParaRPr>
          </a:p>
          <a:p>
            <a:pPr marL="0">
              <a:spcBef>
                <a:spcPts val="0"/>
              </a:spcBef>
              <a:buFont typeface="Wingdings" pitchFamily="84" charset="2"/>
              <a:buNone/>
              <a:defRPr/>
            </a:pPr>
            <a:r>
              <a:rPr lang="en-GB" sz="800" b="1" dirty="0">
                <a:solidFill>
                  <a:srgbClr val="002060"/>
                </a:solidFill>
                <a:latin typeface="Calibri" panose="020F0502020204030204" pitchFamily="34" charset="0"/>
                <a:cs typeface="Calibri" panose="020F0502020204030204" pitchFamily="34" charset="0"/>
              </a:rPr>
              <a:t>Report – Tables 1.1 and 1.2</a:t>
            </a:r>
          </a:p>
          <a:p>
            <a:pPr marL="0">
              <a:spcBef>
                <a:spcPts val="0"/>
              </a:spcBef>
              <a:buFont typeface="Wingdings" pitchFamily="84" charset="2"/>
              <a:buNone/>
              <a:defRPr/>
            </a:pPr>
            <a:r>
              <a:rPr lang="en-GB" sz="800" b="1" dirty="0">
                <a:solidFill>
                  <a:srgbClr val="002060"/>
                </a:solidFill>
                <a:latin typeface="Calibri" panose="020F0502020204030204" pitchFamily="34" charset="0"/>
                <a:cs typeface="Calibri" panose="020F0502020204030204" pitchFamily="34" charset="0"/>
              </a:rPr>
              <a:t>Source: Northern Ireland Statistics and Research Agency, Office for National Statistics (other UK) and Central Statistics Office (RoI)</a:t>
            </a:r>
          </a:p>
          <a:p>
            <a:pPr marL="0">
              <a:spcBef>
                <a:spcPts val="0"/>
              </a:spcBef>
              <a:buFont typeface="Wingdings" pitchFamily="84" charset="2"/>
              <a:buNone/>
              <a:defRPr/>
            </a:pPr>
            <a:r>
              <a:rPr lang="en-GB" sz="8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https://www.nisra.gov.uk/statistics/births-deaths-and-marriages/births</a:t>
            </a:r>
            <a:r>
              <a:rPr lang="en-GB" sz="800" b="1" dirty="0">
                <a:solidFill>
                  <a:schemeClr val="bg1"/>
                </a:solidFill>
                <a:latin typeface="Calibri" panose="020F0502020204030204" pitchFamily="34" charset="0"/>
                <a:cs typeface="Calibri" panose="020F0502020204030204" pitchFamily="34" charset="0"/>
              </a:rPr>
              <a:t> </a:t>
            </a:r>
          </a:p>
          <a:p>
            <a:pPr marL="0">
              <a:spcBef>
                <a:spcPts val="0"/>
              </a:spcBef>
              <a:buFont typeface="Wingdings" pitchFamily="84" charset="2"/>
              <a:buNone/>
              <a:defRPr/>
            </a:pPr>
            <a:r>
              <a:rPr lang="en-GB" sz="8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https://www.ons.gov.uk/peoplepopulationandcommunity/populationandmigration/populationestimates/datasets/vitalstatisticspopulationandhealthreferencetables</a:t>
            </a:r>
            <a:r>
              <a:rPr lang="en-GB" sz="800" b="1" dirty="0">
                <a:solidFill>
                  <a:schemeClr val="bg1"/>
                </a:solidFill>
                <a:latin typeface="Calibri" panose="020F0502020204030204" pitchFamily="34" charset="0"/>
                <a:cs typeface="Calibri" panose="020F0502020204030204" pitchFamily="34" charset="0"/>
              </a:rPr>
              <a:t>  </a:t>
            </a:r>
          </a:p>
          <a:p>
            <a:pPr marL="0">
              <a:spcBef>
                <a:spcPts val="0"/>
              </a:spcBef>
              <a:buFont typeface="Wingdings" pitchFamily="84" charset="2"/>
              <a:buNone/>
              <a:defRPr/>
            </a:pPr>
            <a:r>
              <a:rPr lang="en-GB" sz="8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https://data.cso.ie/</a:t>
            </a:r>
            <a:r>
              <a:rPr lang="en-GB" sz="800" b="1" dirty="0">
                <a:solidFill>
                  <a:schemeClr val="bg1"/>
                </a:solidFill>
                <a:latin typeface="Calibri" panose="020F0502020204030204" pitchFamily="34" charset="0"/>
                <a:cs typeface="Calibri" panose="020F0502020204030204" pitchFamily="34" charset="0"/>
              </a:rPr>
              <a:t> </a:t>
            </a:r>
            <a:endParaRPr lang="en-GB" altLang="en-US" sz="800" b="1" dirty="0">
              <a:solidFill>
                <a:schemeClr val="bg1"/>
              </a:solidFill>
              <a:latin typeface="Calibri" pitchFamily="34" charset="0"/>
              <a:cs typeface="Calibri" pitchFamily="34" charset="0"/>
            </a:endParaRPr>
          </a:p>
        </p:txBody>
      </p:sp>
      <p:pic>
        <p:nvPicPr>
          <p:cNvPr id="2" name="Picture 1">
            <a:extLst>
              <a:ext uri="{FF2B5EF4-FFF2-40B4-BE49-F238E27FC236}">
                <a16:creationId xmlns:a16="http://schemas.microsoft.com/office/drawing/2014/main" id="{8A1A8B86-D3F5-446C-BB5A-5163B8C9A021}"/>
              </a:ext>
            </a:extLst>
          </p:cNvPr>
          <p:cNvPicPr>
            <a:picLocks noChangeAspect="1"/>
          </p:cNvPicPr>
          <p:nvPr/>
        </p:nvPicPr>
        <p:blipFill>
          <a:blip r:embed="rId5"/>
          <a:stretch>
            <a:fillRect/>
          </a:stretch>
        </p:blipFill>
        <p:spPr>
          <a:xfrm>
            <a:off x="395536" y="1340768"/>
            <a:ext cx="5447167" cy="32403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EB437E9-DB02-408D-8738-3D74A6A0DF7A}"/>
              </a:ext>
            </a:extLst>
          </p:cNvPr>
          <p:cNvSpPr>
            <a:spLocks noGrp="1" noChangeArrowheads="1"/>
          </p:cNvSpPr>
          <p:nvPr>
            <p:ph type="title"/>
          </p:nvPr>
        </p:nvSpPr>
        <p:spPr>
          <a:xfrm>
            <a:off x="11113" y="188913"/>
            <a:ext cx="9144000" cy="647700"/>
          </a:xfrm>
        </p:spPr>
        <p:txBody>
          <a:bodyPr/>
          <a:lstStyle/>
          <a:p>
            <a:pPr algn="ctr"/>
            <a:r>
              <a:rPr lang="en-GB" altLang="en-US" sz="3600"/>
              <a:t>Trends in births – Health Trusts</a:t>
            </a:r>
          </a:p>
        </p:txBody>
      </p:sp>
      <p:sp>
        <p:nvSpPr>
          <p:cNvPr id="7171" name="Content Placeholder 2">
            <a:extLst>
              <a:ext uri="{FF2B5EF4-FFF2-40B4-BE49-F238E27FC236}">
                <a16:creationId xmlns:a16="http://schemas.microsoft.com/office/drawing/2014/main" id="{A8B0071F-6AB2-4EF1-8D04-B739832DC157}"/>
              </a:ext>
            </a:extLst>
          </p:cNvPr>
          <p:cNvSpPr>
            <a:spLocks noGrp="1"/>
          </p:cNvSpPr>
          <p:nvPr>
            <p:ph idx="1"/>
          </p:nvPr>
        </p:nvSpPr>
        <p:spPr>
          <a:xfrm>
            <a:off x="6300788" y="992188"/>
            <a:ext cx="2232025" cy="4957762"/>
          </a:xfrm>
          <a:extLst/>
        </p:spPr>
        <p:txBody>
          <a:bodyPr/>
          <a:lstStyle/>
          <a:p>
            <a:pPr marL="0" indent="0">
              <a:spcBef>
                <a:spcPct val="0"/>
              </a:spcBef>
              <a:buFont typeface="Wingdings" pitchFamily="84" charset="2"/>
              <a:buNone/>
              <a:defRPr/>
            </a:pPr>
            <a:r>
              <a:rPr lang="en-GB" altLang="en-US" sz="1400" dirty="0">
                <a:solidFill>
                  <a:srgbClr val="002060"/>
                </a:solidFill>
                <a:latin typeface="Calibri" panose="020F0502020204030204" pitchFamily="34" charset="0"/>
                <a:cs typeface="Calibri" panose="020F0502020204030204" pitchFamily="34" charset="0"/>
              </a:rPr>
              <a:t>2022:</a:t>
            </a:r>
          </a:p>
          <a:p>
            <a:pPr marL="285750" indent="-285750">
              <a:spcBef>
                <a:spcPct val="0"/>
              </a:spcBef>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Largest number of registered births recorded to NHSCT residents (5,048), with the lowest number in the WHSCT (3,394).</a:t>
            </a:r>
          </a:p>
          <a:p>
            <a:pPr marL="285750" indent="-285750">
              <a:spcBef>
                <a:spcPct val="0"/>
              </a:spcBef>
              <a:buFont typeface="Arial" panose="020B0604020202020204" pitchFamily="34" charset="0"/>
              <a:buChar char="•"/>
              <a:defRPr/>
            </a:pPr>
            <a:endParaRPr lang="en-GB" altLang="en-US" sz="1400" dirty="0">
              <a:solidFill>
                <a:srgbClr val="FF0000"/>
              </a:solidFill>
              <a:latin typeface="Calibri" pitchFamily="34" charset="0"/>
              <a:cs typeface="Calibri" pitchFamily="34" charset="0"/>
            </a:endParaRPr>
          </a:p>
          <a:p>
            <a:pPr marL="285750" indent="-285750">
              <a:spcBef>
                <a:spcPct val="0"/>
              </a:spcBef>
              <a:buFont typeface="Arial" panose="020B0604020202020204" pitchFamily="34" charset="0"/>
              <a:buChar char="•"/>
              <a:defRPr/>
            </a:pPr>
            <a:r>
              <a:rPr lang="en-GB" altLang="en-US" sz="1400" dirty="0">
                <a:solidFill>
                  <a:srgbClr val="002060"/>
                </a:solidFill>
                <a:latin typeface="Calibri" pitchFamily="34" charset="0"/>
                <a:cs typeface="Calibri" pitchFamily="34" charset="0"/>
              </a:rPr>
              <a:t>Percentage share of births by Health Trust:</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BHSCT = 18.2%</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NHSCT = 24.1%</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SEHSCT = 17.7%</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SHSCT = 23.7%</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WHSCT = 16.2%</a:t>
            </a:r>
          </a:p>
          <a:p>
            <a:pPr marL="285750" indent="-285750">
              <a:spcBef>
                <a:spcPct val="0"/>
              </a:spcBef>
              <a:buFont typeface="Arial" panose="020B0604020202020204" pitchFamily="34" charset="0"/>
              <a:buChar char="•"/>
              <a:defRPr/>
            </a:pPr>
            <a:endParaRPr lang="en-GB" altLang="en-US" sz="1400" dirty="0">
              <a:solidFill>
                <a:srgbClr val="FF0000"/>
              </a:solidFill>
              <a:latin typeface="Calibri" pitchFamily="34" charset="0"/>
              <a:cs typeface="Calibri" pitchFamily="34" charset="0"/>
            </a:endParaRPr>
          </a:p>
          <a:p>
            <a:pPr marL="0" indent="0">
              <a:spcBef>
                <a:spcPct val="0"/>
              </a:spcBef>
              <a:buFont typeface="Wingdings" pitchFamily="84" charset="2"/>
              <a:buNone/>
              <a:defRPr/>
            </a:pPr>
            <a:r>
              <a:rPr lang="en-GB" sz="800" b="1" dirty="0">
                <a:solidFill>
                  <a:srgbClr val="002060"/>
                </a:solidFill>
                <a:latin typeface="Calibri" pitchFamily="34" charset="0"/>
                <a:cs typeface="Calibri" pitchFamily="34" charset="0"/>
              </a:rPr>
              <a:t>Report – Table 1.2</a:t>
            </a:r>
          </a:p>
          <a:p>
            <a:pPr marL="0" indent="0">
              <a:spcBef>
                <a:spcPct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a:t>
            </a:r>
            <a:r>
              <a:rPr lang="en-GB" altLang="en-US" sz="800" b="1" dirty="0">
                <a:solidFill>
                  <a:schemeClr val="bg1"/>
                </a:solidFill>
                <a:latin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https://www.nisra.gov.uk/statistics/births-deaths-and-marriages/births</a:t>
            </a:r>
            <a:r>
              <a:rPr lang="en-GB" altLang="en-US" sz="800" b="1" dirty="0">
                <a:solidFill>
                  <a:schemeClr val="bg1"/>
                </a:solidFill>
                <a:latin typeface="Calibri" pitchFamily="34" charset="0"/>
                <a:cs typeface="Calibri" pitchFamily="34" charset="0"/>
              </a:rPr>
              <a:t>   </a:t>
            </a:r>
          </a:p>
        </p:txBody>
      </p:sp>
      <p:pic>
        <p:nvPicPr>
          <p:cNvPr id="2" name="Picture 1">
            <a:extLst>
              <a:ext uri="{FF2B5EF4-FFF2-40B4-BE49-F238E27FC236}">
                <a16:creationId xmlns:a16="http://schemas.microsoft.com/office/drawing/2014/main" id="{89908D99-F848-4BF6-80B6-C3FF8997E54E}"/>
              </a:ext>
            </a:extLst>
          </p:cNvPr>
          <p:cNvPicPr>
            <a:picLocks noChangeAspect="1"/>
          </p:cNvPicPr>
          <p:nvPr/>
        </p:nvPicPr>
        <p:blipFill>
          <a:blip r:embed="rId3"/>
          <a:stretch>
            <a:fillRect/>
          </a:stretch>
        </p:blipFill>
        <p:spPr>
          <a:xfrm>
            <a:off x="1042988" y="964180"/>
            <a:ext cx="4824412" cy="2449513"/>
          </a:xfrm>
          <a:prstGeom prst="rect">
            <a:avLst/>
          </a:prstGeom>
        </p:spPr>
      </p:pic>
      <p:pic>
        <p:nvPicPr>
          <p:cNvPr id="4" name="Picture 3">
            <a:extLst>
              <a:ext uri="{FF2B5EF4-FFF2-40B4-BE49-F238E27FC236}">
                <a16:creationId xmlns:a16="http://schemas.microsoft.com/office/drawing/2014/main" id="{4A24EBA0-A7A1-4215-92A0-75F472443A35}"/>
              </a:ext>
            </a:extLst>
          </p:cNvPr>
          <p:cNvPicPr>
            <a:picLocks noChangeAspect="1"/>
          </p:cNvPicPr>
          <p:nvPr/>
        </p:nvPicPr>
        <p:blipFill>
          <a:blip r:embed="rId4"/>
          <a:stretch>
            <a:fillRect/>
          </a:stretch>
        </p:blipFill>
        <p:spPr>
          <a:xfrm>
            <a:off x="1042988" y="3356992"/>
            <a:ext cx="4824412" cy="24495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F0FB2B5-BEB0-48AD-A689-4261AFF8EE08}"/>
              </a:ext>
            </a:extLst>
          </p:cNvPr>
          <p:cNvSpPr>
            <a:spLocks noGrp="1" noChangeArrowheads="1"/>
          </p:cNvSpPr>
          <p:nvPr>
            <p:ph type="title"/>
          </p:nvPr>
        </p:nvSpPr>
        <p:spPr>
          <a:xfrm>
            <a:off x="0" y="333375"/>
            <a:ext cx="9144000" cy="647700"/>
          </a:xfrm>
        </p:spPr>
        <p:txBody>
          <a:bodyPr/>
          <a:lstStyle/>
          <a:p>
            <a:pPr algn="ctr"/>
            <a:r>
              <a:rPr lang="en-GB" altLang="en-US" sz="3600"/>
              <a:t>Trends - Projected Births</a:t>
            </a:r>
          </a:p>
        </p:txBody>
      </p:sp>
      <p:sp>
        <p:nvSpPr>
          <p:cNvPr id="6147" name="TextBox 1">
            <a:extLst>
              <a:ext uri="{FF2B5EF4-FFF2-40B4-BE49-F238E27FC236}">
                <a16:creationId xmlns:a16="http://schemas.microsoft.com/office/drawing/2014/main" id="{4C71A2B6-F48B-4B64-A4EB-1D1D250D369D}"/>
              </a:ext>
            </a:extLst>
          </p:cNvPr>
          <p:cNvSpPr txBox="1">
            <a:spLocks noChangeArrowheads="1"/>
          </p:cNvSpPr>
          <p:nvPr/>
        </p:nvSpPr>
        <p:spPr bwMode="auto">
          <a:xfrm>
            <a:off x="685800" y="5013325"/>
            <a:ext cx="76311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buClr>
                <a:srgbClr val="00A8CA"/>
              </a:buClr>
              <a:buSzPct val="65000"/>
              <a:buFont typeface="Wingdings" pitchFamily="84" charset="2"/>
              <a:defRPr sz="3000">
                <a:solidFill>
                  <a:schemeClr val="bg2"/>
                </a:solidFill>
                <a:latin typeface="Arial" charset="0"/>
              </a:defRPr>
            </a:lvl1pPr>
            <a:lvl2pPr marL="742950" indent="-285750" eaLnBrk="0" hangingPunct="0">
              <a:buClr>
                <a:schemeClr val="tx1"/>
              </a:buClr>
              <a:buSzPct val="90000"/>
              <a:buChar char="–"/>
              <a:defRPr sz="2400">
                <a:solidFill>
                  <a:schemeClr val="bg2"/>
                </a:solidFill>
                <a:latin typeface="Arial" charset="0"/>
              </a:defRPr>
            </a:lvl2pPr>
            <a:lvl3pPr marL="1143000" indent="-228600" eaLnBrk="0" hangingPunct="0">
              <a:buClr>
                <a:schemeClr val="accent1"/>
              </a:buClr>
              <a:buSzPct val="60000"/>
              <a:buFont typeface="Wingdings" pitchFamily="84" charset="2"/>
              <a:buChar char="l"/>
              <a:defRPr sz="2000">
                <a:solidFill>
                  <a:schemeClr val="bg2"/>
                </a:solidFill>
                <a:latin typeface="Arial" charset="0"/>
              </a:defRPr>
            </a:lvl3pPr>
            <a:lvl4pPr marL="1600200" indent="-228600" eaLnBrk="0" hangingPunct="0">
              <a:buClr>
                <a:schemeClr val="tx1"/>
              </a:buClr>
              <a:buChar char="–"/>
              <a:defRPr sz="2000">
                <a:solidFill>
                  <a:schemeClr val="bg2"/>
                </a:solidFill>
                <a:latin typeface="Arial" charset="0"/>
              </a:defRPr>
            </a:lvl4pPr>
            <a:lvl5pPr marL="2057400" indent="-228600" eaLnBrk="0" hangingPunct="0">
              <a:buClr>
                <a:schemeClr val="accent1"/>
              </a:buClr>
              <a:buChar char="•"/>
              <a:defRPr sz="2000">
                <a:solidFill>
                  <a:schemeClr val="bg2"/>
                </a:solidFill>
                <a:latin typeface="Arial"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charset="0"/>
              </a:defRPr>
            </a:lvl9pPr>
          </a:lstStyle>
          <a:p>
            <a:pPr eaLnBrk="1" hangingPunct="1">
              <a:buClr>
                <a:schemeClr val="bg1"/>
              </a:buClr>
              <a:buSzTx/>
              <a:buFont typeface="Arial" charset="0"/>
              <a:buChar char="•"/>
              <a:defRPr/>
            </a:pPr>
            <a:r>
              <a:rPr lang="en-GB" altLang="en-US" sz="1200" dirty="0">
                <a:solidFill>
                  <a:srgbClr val="002060"/>
                </a:solidFill>
                <a:latin typeface="Calibri" pitchFamily="34" charset="0"/>
                <a:ea typeface="Calibri" pitchFamily="34" charset="0"/>
                <a:cs typeface="Calibri" pitchFamily="34" charset="0"/>
              </a:rPr>
              <a:t>In the next 20 years (2022 to 2042), the number of births is projected to increase in Southern (12.5%), Belfast (10.7%) and South Eastern (6.7%) Trust areas, but projected to decrease in Northern (-1.3%) and Western (-3.0%) Trusts.</a:t>
            </a:r>
          </a:p>
          <a:p>
            <a:pPr marL="0" indent="0" eaLnBrk="1" hangingPunct="1">
              <a:buClr>
                <a:schemeClr val="bg1"/>
              </a:buClr>
              <a:buSzTx/>
              <a:defRPr/>
            </a:pPr>
            <a:r>
              <a:rPr lang="en-GB" altLang="en-US" sz="800" b="1" dirty="0">
                <a:solidFill>
                  <a:srgbClr val="002060"/>
                </a:solidFill>
                <a:latin typeface="Calibri" pitchFamily="34" charset="0"/>
                <a:cs typeface="Calibri" pitchFamily="34" charset="0"/>
              </a:rPr>
              <a:t>Report – Table 1.3    </a:t>
            </a:r>
          </a:p>
          <a:p>
            <a:pPr marL="0" indent="0" eaLnBrk="1" hangingPunct="1">
              <a:buClr>
                <a:schemeClr val="bg1"/>
              </a:buClr>
              <a:buSzTx/>
              <a:defRPr/>
            </a:pPr>
            <a:r>
              <a:rPr lang="en-GB" altLang="en-US" sz="900" b="1" dirty="0">
                <a:solidFill>
                  <a:srgbClr val="002060"/>
                </a:solidFill>
                <a:latin typeface="Calibri" pitchFamily="34" charset="0"/>
                <a:ea typeface="Calibri" pitchFamily="34" charset="0"/>
                <a:cs typeface="Calibri" pitchFamily="34" charset="0"/>
              </a:rPr>
              <a:t>Source: </a:t>
            </a:r>
            <a:r>
              <a:rPr lang="en-GB" sz="900" b="1" dirty="0">
                <a:solidFill>
                  <a:srgbClr val="002060"/>
                </a:solidFill>
                <a:latin typeface="Calibri" pitchFamily="34" charset="0"/>
                <a:cs typeface="Calibri" pitchFamily="34" charset="0"/>
              </a:rPr>
              <a:t>Northern Ireland Statistics and Research Agency</a:t>
            </a:r>
            <a:r>
              <a:rPr lang="en-GB" altLang="en-US" sz="900" b="1" dirty="0">
                <a:solidFill>
                  <a:srgbClr val="002060"/>
                </a:solidFill>
                <a:latin typeface="Calibri" pitchFamily="34" charset="0"/>
                <a:ea typeface="Calibri" pitchFamily="34" charset="0"/>
                <a:cs typeface="Calibri" pitchFamily="34" charset="0"/>
              </a:rPr>
              <a:t>  </a:t>
            </a:r>
            <a:r>
              <a:rPr lang="en-GB" altLang="en-US" sz="900" b="1" dirty="0">
                <a:solidFill>
                  <a:schemeClr val="bg1"/>
                </a:solidFill>
                <a:latin typeface="Calibri" pitchFamily="34" charset="0"/>
                <a:ea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https://www.nisra.gov.uk/statistics/births-deaths-and-marriages/births</a:t>
            </a:r>
            <a:r>
              <a:rPr lang="en-GB" altLang="en-US" sz="900" b="1" dirty="0">
                <a:solidFill>
                  <a:schemeClr val="bg1"/>
                </a:solidFill>
                <a:latin typeface="Calibri" pitchFamily="34" charset="0"/>
                <a:ea typeface="Calibri" pitchFamily="34" charset="0"/>
                <a:cs typeface="Calibri" pitchFamily="34" charset="0"/>
              </a:rPr>
              <a:t> </a:t>
            </a:r>
            <a:endParaRPr lang="en-GB" altLang="en-US" sz="1400" dirty="0">
              <a:solidFill>
                <a:schemeClr val="bg1"/>
              </a:solidFill>
              <a:latin typeface="Calibri" pitchFamily="34" charset="0"/>
              <a:ea typeface="Calibri" pitchFamily="34" charset="0"/>
              <a:cs typeface="Calibri" pitchFamily="34" charset="0"/>
            </a:endParaRPr>
          </a:p>
        </p:txBody>
      </p:sp>
      <p:pic>
        <p:nvPicPr>
          <p:cNvPr id="2" name="Picture 1">
            <a:extLst>
              <a:ext uri="{FF2B5EF4-FFF2-40B4-BE49-F238E27FC236}">
                <a16:creationId xmlns:a16="http://schemas.microsoft.com/office/drawing/2014/main" id="{92E9F045-8F32-42EF-9002-B3187BA9EFE8}"/>
              </a:ext>
            </a:extLst>
          </p:cNvPr>
          <p:cNvPicPr>
            <a:picLocks noChangeAspect="1"/>
          </p:cNvPicPr>
          <p:nvPr/>
        </p:nvPicPr>
        <p:blipFill>
          <a:blip r:embed="rId3"/>
          <a:stretch>
            <a:fillRect/>
          </a:stretch>
        </p:blipFill>
        <p:spPr>
          <a:xfrm>
            <a:off x="1178640" y="1196752"/>
            <a:ext cx="6786719" cy="3600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928D41E-BF00-4F39-97BA-69E36B0D9EE9}"/>
              </a:ext>
            </a:extLst>
          </p:cNvPr>
          <p:cNvSpPr>
            <a:spLocks noGrp="1" noChangeArrowheads="1"/>
          </p:cNvSpPr>
          <p:nvPr>
            <p:ph type="title"/>
          </p:nvPr>
        </p:nvSpPr>
        <p:spPr>
          <a:xfrm>
            <a:off x="9525" y="333375"/>
            <a:ext cx="9144000" cy="647700"/>
          </a:xfrm>
        </p:spPr>
        <p:txBody>
          <a:bodyPr/>
          <a:lstStyle/>
          <a:p>
            <a:pPr algn="ctr"/>
            <a:r>
              <a:rPr lang="en-GB" altLang="en-US" sz="3600" dirty="0"/>
              <a:t>Trends - Infant Mortality</a:t>
            </a:r>
          </a:p>
        </p:txBody>
      </p:sp>
      <p:sp>
        <p:nvSpPr>
          <p:cNvPr id="14339" name="Content Placeholder 2">
            <a:extLst>
              <a:ext uri="{FF2B5EF4-FFF2-40B4-BE49-F238E27FC236}">
                <a16:creationId xmlns:a16="http://schemas.microsoft.com/office/drawing/2014/main" id="{7BE59DB2-26E9-4839-ADDA-5C47C207E537}"/>
              </a:ext>
            </a:extLst>
          </p:cNvPr>
          <p:cNvSpPr>
            <a:spLocks noGrp="1"/>
          </p:cNvSpPr>
          <p:nvPr>
            <p:ph idx="1"/>
          </p:nvPr>
        </p:nvSpPr>
        <p:spPr>
          <a:xfrm>
            <a:off x="6227763" y="1268413"/>
            <a:ext cx="2665412" cy="4897437"/>
          </a:xfrm>
          <a:extLst/>
        </p:spPr>
        <p:txBody>
          <a:bodyPr/>
          <a:lstStyle/>
          <a:p>
            <a:pPr marL="285750" indent="-285750">
              <a:spcBef>
                <a:spcPts val="0"/>
              </a:spcBef>
              <a:buFont typeface="Arial" panose="020B0604020202020204" pitchFamily="34" charset="0"/>
              <a:buChar char="•"/>
              <a:defRPr/>
            </a:pPr>
            <a:r>
              <a:rPr lang="en-GB" sz="1200" dirty="0">
                <a:solidFill>
                  <a:srgbClr val="002060"/>
                </a:solidFill>
                <a:latin typeface="Calibri" pitchFamily="34" charset="0"/>
                <a:cs typeface="Calibri" pitchFamily="34" charset="0"/>
              </a:rPr>
              <a:t>Infant mortality is considered a key indicator of the health of a population.  In the last ten years, although fluctuating, mortality rates for children less than one year old in NI, have seen small overall decreases.  Risk factors for infant mortality include younger mothers, smoking during pregnancy and not breastfeeding. (</a:t>
            </a:r>
            <a:r>
              <a:rPr lang="en-GB" sz="800" b="1" dirty="0">
                <a:solidFill>
                  <a:srgbClr val="002060"/>
                </a:solidFill>
                <a:latin typeface="Calibri" pitchFamily="34" charset="0"/>
                <a:cs typeface="Calibri" pitchFamily="34" charset="0"/>
              </a:rPr>
              <a:t>Report Sections 3, 6 and 10</a:t>
            </a:r>
            <a:r>
              <a:rPr lang="en-GB" sz="1200" dirty="0">
                <a:solidFill>
                  <a:srgbClr val="002060"/>
                </a:solidFill>
                <a:latin typeface="Calibri" pitchFamily="34" charset="0"/>
                <a:cs typeface="Calibri" pitchFamily="34" charset="0"/>
              </a:rPr>
              <a:t>)</a:t>
            </a:r>
          </a:p>
          <a:p>
            <a:pPr marL="285750" indent="-285750">
              <a:spcBef>
                <a:spcPts val="0"/>
              </a:spcBef>
              <a:buFont typeface="Arial" panose="020B0604020202020204" pitchFamily="34" charset="0"/>
              <a:buChar char="•"/>
              <a:defRPr/>
            </a:pPr>
            <a:r>
              <a:rPr lang="en-GB" sz="1200" dirty="0">
                <a:solidFill>
                  <a:srgbClr val="002060"/>
                </a:solidFill>
                <a:latin typeface="Calibri" pitchFamily="34" charset="0"/>
                <a:cs typeface="Calibri" pitchFamily="34" charset="0"/>
              </a:rPr>
              <a:t>Perinatal deaths continue to have the highest rate of death in children aged less than one year (130 deaths in 2022).</a:t>
            </a:r>
          </a:p>
          <a:p>
            <a:pPr marL="0" indent="0">
              <a:spcBef>
                <a:spcPts val="0"/>
              </a:spcBef>
              <a:buFont typeface="Wingdings" pitchFamily="84" charset="2"/>
              <a:buNone/>
              <a:defRPr/>
            </a:pPr>
            <a:endParaRPr lang="en-GB" sz="1100" dirty="0">
              <a:solidFill>
                <a:srgbClr val="002060"/>
              </a:solidFill>
              <a:latin typeface="Calibri" pitchFamily="34" charset="0"/>
              <a:cs typeface="Calibri" pitchFamily="34" charset="0"/>
            </a:endParaRP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p>
          <a:p>
            <a:pPr marL="0" indent="0">
              <a:spcBef>
                <a:spcPts val="0"/>
              </a:spcBef>
              <a:buFont typeface="Wingdings" pitchFamily="84" charset="2"/>
              <a:buNone/>
              <a:defRPr/>
            </a:pPr>
            <a:r>
              <a:rPr lang="en-GB" sz="800" b="1" dirty="0">
                <a:solidFill>
                  <a:schemeClr val="bg1"/>
                </a:solidFill>
                <a:latin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https://www.nisra.gov.uk/statistics/births-deaths-and-marriages</a:t>
            </a:r>
            <a:r>
              <a:rPr lang="en-GB" sz="800" b="1" dirty="0">
                <a:solidFill>
                  <a:schemeClr val="bg1"/>
                </a:solidFill>
                <a:latin typeface="Calibri" pitchFamily="34" charset="0"/>
                <a:cs typeface="Calibri" pitchFamily="34" charset="0"/>
              </a:rPr>
              <a:t> </a:t>
            </a: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Perinatal mortality rate: Number of stillbirths and deaths in the first week of life per 1,000 live and stillbirths per annum. </a:t>
            </a:r>
            <a:endParaRPr lang="en-GB" sz="800" b="1" dirty="0">
              <a:solidFill>
                <a:srgbClr val="002060"/>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Neonatal mortality rate: Number of deaths in the first four weeks of life per 1,000 live births per annum.</a:t>
            </a:r>
            <a:endParaRPr lang="en-GB" sz="800" b="1" dirty="0">
              <a:solidFill>
                <a:srgbClr val="002060"/>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Post neonatal mortality rate: Number of deaths after the first four weeks but before the end of the first year per 1,000 live births per annum. </a:t>
            </a: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Infant mortality rate: Number of deaths in the first year of life per 1,000 live births per annum.</a:t>
            </a: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Rates include non Northern Ireland residents. </a:t>
            </a: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r>
              <a:rPr lang="en-GB" altLang="en-US" sz="1400" dirty="0">
                <a:solidFill>
                  <a:srgbClr val="002060"/>
                </a:solidFill>
                <a:latin typeface="Calibri" pitchFamily="34" charset="0"/>
                <a:cs typeface="Calibri" pitchFamily="34" charset="0"/>
              </a:rPr>
              <a:t> </a:t>
            </a:r>
          </a:p>
          <a:p>
            <a:pPr marL="0" indent="0">
              <a:spcBef>
                <a:spcPts val="0"/>
              </a:spcBef>
              <a:buFont typeface="Wingdings" pitchFamily="84" charset="2"/>
              <a:buNone/>
              <a:defRPr/>
            </a:pPr>
            <a:endParaRPr lang="en-GB" altLang="en-US" sz="1100" dirty="0"/>
          </a:p>
        </p:txBody>
      </p:sp>
      <p:pic>
        <p:nvPicPr>
          <p:cNvPr id="2" name="Picture 1">
            <a:extLst>
              <a:ext uri="{FF2B5EF4-FFF2-40B4-BE49-F238E27FC236}">
                <a16:creationId xmlns:a16="http://schemas.microsoft.com/office/drawing/2014/main" id="{4A5528C8-F631-4EB3-8F98-276C35C03328}"/>
              </a:ext>
            </a:extLst>
          </p:cNvPr>
          <p:cNvPicPr>
            <a:picLocks noChangeAspect="1"/>
          </p:cNvPicPr>
          <p:nvPr/>
        </p:nvPicPr>
        <p:blipFill>
          <a:blip r:embed="rId3"/>
          <a:stretch>
            <a:fillRect/>
          </a:stretch>
        </p:blipFill>
        <p:spPr>
          <a:xfrm>
            <a:off x="467544" y="1268413"/>
            <a:ext cx="5620947" cy="31686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268E8B6-220D-4901-9607-B6F88B3989B9}"/>
              </a:ext>
            </a:extLst>
          </p:cNvPr>
          <p:cNvSpPr>
            <a:spLocks noGrp="1" noChangeArrowheads="1"/>
          </p:cNvSpPr>
          <p:nvPr>
            <p:ph type="title"/>
          </p:nvPr>
        </p:nvSpPr>
        <p:spPr>
          <a:xfrm>
            <a:off x="0" y="333375"/>
            <a:ext cx="9144000" cy="647700"/>
          </a:xfrm>
        </p:spPr>
        <p:txBody>
          <a:bodyPr/>
          <a:lstStyle/>
          <a:p>
            <a:pPr algn="ctr"/>
            <a:r>
              <a:rPr lang="en-GB" altLang="en-US" sz="3600"/>
              <a:t>Age of mother</a:t>
            </a:r>
          </a:p>
        </p:txBody>
      </p:sp>
      <p:sp>
        <p:nvSpPr>
          <p:cNvPr id="8195" name="Content Placeholder 2">
            <a:extLst>
              <a:ext uri="{FF2B5EF4-FFF2-40B4-BE49-F238E27FC236}">
                <a16:creationId xmlns:a16="http://schemas.microsoft.com/office/drawing/2014/main" id="{3AE245FE-9793-4923-A000-B64522A91E02}"/>
              </a:ext>
            </a:extLst>
          </p:cNvPr>
          <p:cNvSpPr>
            <a:spLocks noGrp="1"/>
          </p:cNvSpPr>
          <p:nvPr>
            <p:ph idx="1"/>
          </p:nvPr>
        </p:nvSpPr>
        <p:spPr>
          <a:xfrm>
            <a:off x="6444209" y="1125538"/>
            <a:ext cx="2520404" cy="4967287"/>
          </a:xfrm>
          <a:extLst/>
        </p:spPr>
        <p:txBody>
          <a:bodyPr/>
          <a:lstStyle/>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2022/23</a:t>
            </a:r>
          </a:p>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Teenage mothers (&lt;20 years):</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Number of births to teenage mothers in 2022/23 = 428</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2.1% of all births were to teenage mothers.  </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3.9% of births in the most deprived areas, 0.8% in the least deprived areas (NIMDM 2017). </a:t>
            </a:r>
          </a:p>
          <a:p>
            <a:pPr marL="0" indent="0">
              <a:spcBef>
                <a:spcPct val="0"/>
              </a:spcBef>
              <a:buFont typeface="Wingdings" pitchFamily="84" charset="2"/>
              <a:buNone/>
              <a:defRPr/>
            </a:pPr>
            <a:endParaRPr lang="en-GB" altLang="en-US" sz="1350" dirty="0">
              <a:solidFill>
                <a:srgbClr val="FF0000"/>
              </a:solidFill>
              <a:latin typeface="Calibri" pitchFamily="34" charset="0"/>
              <a:cs typeface="Calibri" pitchFamily="34" charset="0"/>
            </a:endParaRPr>
          </a:p>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Older mothers (aged 40+):</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Overall % births increasing since 2018/19 (% births in 2022/23 = 4.7%).  </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3.9% in the most deprived areas, 5.7% in the least deprived areas (NIMDM 2017). </a:t>
            </a:r>
          </a:p>
          <a:p>
            <a:pPr marL="285750" indent="-285750">
              <a:spcBef>
                <a:spcPct val="0"/>
              </a:spcBef>
              <a:buFont typeface="Arial" panose="020B0604020202020204" pitchFamily="34" charset="0"/>
              <a:buChar char="•"/>
              <a:defRPr/>
            </a:pPr>
            <a:endParaRPr lang="en-GB" altLang="en-US" sz="900" dirty="0">
              <a:solidFill>
                <a:srgbClr val="002060"/>
              </a:solidFill>
              <a:latin typeface="Calibri" pitchFamily="34" charset="0"/>
              <a:cs typeface="Calibri" pitchFamily="34" charset="0"/>
            </a:endParaRPr>
          </a:p>
          <a:p>
            <a:pPr marL="0" indent="0">
              <a:spcBef>
                <a:spcPct val="0"/>
              </a:spcBef>
              <a:buFont typeface="Wingdings" pitchFamily="84" charset="2"/>
              <a:buNone/>
              <a:defRPr/>
            </a:pPr>
            <a:r>
              <a:rPr lang="en-GB" sz="800" b="1" dirty="0">
                <a:solidFill>
                  <a:srgbClr val="002060"/>
                </a:solidFill>
                <a:latin typeface="Calibri" pitchFamily="34" charset="0"/>
                <a:cs typeface="Calibri" pitchFamily="34" charset="0"/>
              </a:rPr>
              <a:t>Report – Table 3.1 and 3.2</a:t>
            </a:r>
          </a:p>
          <a:p>
            <a:pPr marL="0" indent="0">
              <a:spcBef>
                <a:spcPct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anose="020F0502020204030204" pitchFamily="34" charset="0"/>
                <a:cs typeface="Calibri" pitchFamily="34" charset="0"/>
              </a:rPr>
              <a:t>Northern Ireland Statistics and Research Agency</a:t>
            </a:r>
            <a:r>
              <a:rPr lang="en-GB" altLang="en-US" sz="800" b="1" dirty="0">
                <a:solidFill>
                  <a:srgbClr val="002060"/>
                </a:solidFill>
                <a:latin typeface="Calibri" panose="020F0502020204030204" pitchFamily="34" charset="0"/>
                <a:cs typeface="Calibri" pitchFamily="34" charset="0"/>
              </a:rPr>
              <a:t>,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buFont typeface="Wingdings" pitchFamily="84" charset="2"/>
              <a:buNone/>
              <a:defRPr/>
            </a:pPr>
            <a:endParaRPr lang="en-GB" altLang="en-US" sz="800" dirty="0">
              <a:solidFill>
                <a:schemeClr val="bg1"/>
              </a:solidFill>
              <a:latin typeface="Calibri" pitchFamily="34" charset="0"/>
              <a:cs typeface="Calibri" pitchFamily="34" charset="0"/>
            </a:endParaRPr>
          </a:p>
        </p:txBody>
      </p:sp>
      <p:pic>
        <p:nvPicPr>
          <p:cNvPr id="2" name="Picture 1">
            <a:extLst>
              <a:ext uri="{FF2B5EF4-FFF2-40B4-BE49-F238E27FC236}">
                <a16:creationId xmlns:a16="http://schemas.microsoft.com/office/drawing/2014/main" id="{CA05235D-EFC4-4F40-BE4F-D49F4267D6F0}"/>
              </a:ext>
            </a:extLst>
          </p:cNvPr>
          <p:cNvPicPr>
            <a:picLocks noChangeAspect="1"/>
          </p:cNvPicPr>
          <p:nvPr/>
        </p:nvPicPr>
        <p:blipFill>
          <a:blip r:embed="rId3"/>
          <a:stretch>
            <a:fillRect/>
          </a:stretch>
        </p:blipFill>
        <p:spPr>
          <a:xfrm>
            <a:off x="395536" y="1196752"/>
            <a:ext cx="5975835" cy="3024336"/>
          </a:xfrm>
          <a:prstGeom prst="rect">
            <a:avLst/>
          </a:prstGeom>
        </p:spPr>
      </p:pic>
    </p:spTree>
  </p:cSld>
  <p:clrMapOvr>
    <a:masterClrMapping/>
  </p:clrMapOvr>
</p:sld>
</file>

<file path=ppt/theme/theme1.xml><?xml version="1.0" encoding="utf-8"?>
<a:theme xmlns:a="http://schemas.openxmlformats.org/drawingml/2006/main" name="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UNTITLED:Users:hpauser:Desktop:BHSCT_white.pot</Template>
  <TotalTime>4532</TotalTime>
  <Words>2571</Words>
  <Application>Microsoft Office PowerPoint</Application>
  <PresentationFormat>On-screen Show (4:3)</PresentationFormat>
  <Paragraphs>228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Times New Roman</vt:lpstr>
      <vt:lpstr>Wingdings</vt:lpstr>
      <vt:lpstr>BHSCT_white</vt:lpstr>
      <vt:lpstr>Children’s Health in  Northern Ireland</vt:lpstr>
      <vt:lpstr>PowerPoint Presentation</vt:lpstr>
      <vt:lpstr>Mothers – Summary</vt:lpstr>
      <vt:lpstr>Children – Summary</vt:lpstr>
      <vt:lpstr>Trends in births</vt:lpstr>
      <vt:lpstr>Trends in births – Health Trusts</vt:lpstr>
      <vt:lpstr>Trends - Projected Births</vt:lpstr>
      <vt:lpstr>Trends - Infant Mortality</vt:lpstr>
      <vt:lpstr>Age of mother</vt:lpstr>
      <vt:lpstr>Multiple Births</vt:lpstr>
      <vt:lpstr>Infant Gestation - Booking</vt:lpstr>
      <vt:lpstr>Infant Gestation - Delivery</vt:lpstr>
      <vt:lpstr>Maternal risk factors</vt:lpstr>
      <vt:lpstr>Maternal risk factors - Smoking</vt:lpstr>
      <vt:lpstr>Maternal risk factors - Diabetes</vt:lpstr>
      <vt:lpstr>Maternal Body Mass Index (BMI)</vt:lpstr>
      <vt:lpstr>Maternal Body Mass Index (BMI)</vt:lpstr>
      <vt:lpstr>Method of Delivery</vt:lpstr>
      <vt:lpstr>Infant Birth Weight</vt:lpstr>
      <vt:lpstr>Breastfeeding (total/partial) – at discharge</vt:lpstr>
      <vt:lpstr>Breastfeeding – prevalence</vt:lpstr>
      <vt:lpstr>Body Mass Index – Primary 1</vt:lpstr>
      <vt:lpstr>Body Mass Index – Year 8</vt:lpstr>
      <vt:lpstr>Children’s Health in  Northern Ireland</vt:lpstr>
    </vt:vector>
  </TitlesOfParts>
  <Company>SEBT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kshaw</dc:creator>
  <cp:lastModifiedBy>Joanne Murphy</cp:lastModifiedBy>
  <cp:revision>286</cp:revision>
  <cp:lastPrinted>2017-12-05T12:04:27Z</cp:lastPrinted>
  <dcterms:created xsi:type="dcterms:W3CDTF">2007-07-31T10:52:31Z</dcterms:created>
  <dcterms:modified xsi:type="dcterms:W3CDTF">2024-05-17T08:05:22Z</dcterms:modified>
</cp:coreProperties>
</file>