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4" r:id="rId5"/>
    <p:sldMasterId id="2147483686" r:id="rId6"/>
  </p:sldMasterIdLst>
  <p:notesMasterIdLst>
    <p:notesMasterId r:id="rId46"/>
  </p:notesMasterIdLst>
  <p:sldIdLst>
    <p:sldId id="257" r:id="rId7"/>
    <p:sldId id="258" r:id="rId8"/>
    <p:sldId id="259" r:id="rId9"/>
    <p:sldId id="260" r:id="rId10"/>
    <p:sldId id="261" r:id="rId11"/>
    <p:sldId id="262" r:id="rId12"/>
    <p:sldId id="263" r:id="rId13"/>
    <p:sldId id="264" r:id="rId14"/>
    <p:sldId id="304" r:id="rId15"/>
    <p:sldId id="305" r:id="rId16"/>
    <p:sldId id="306" r:id="rId17"/>
    <p:sldId id="311" r:id="rId18"/>
    <p:sldId id="265" r:id="rId19"/>
    <p:sldId id="295" r:id="rId20"/>
    <p:sldId id="312" r:id="rId21"/>
    <p:sldId id="266" r:id="rId22"/>
    <p:sldId id="268" r:id="rId23"/>
    <p:sldId id="269" r:id="rId24"/>
    <p:sldId id="307" r:id="rId25"/>
    <p:sldId id="298" r:id="rId26"/>
    <p:sldId id="308" r:id="rId27"/>
    <p:sldId id="299" r:id="rId28"/>
    <p:sldId id="301" r:id="rId29"/>
    <p:sldId id="276" r:id="rId30"/>
    <p:sldId id="310" r:id="rId31"/>
    <p:sldId id="302" r:id="rId32"/>
    <p:sldId id="270" r:id="rId33"/>
    <p:sldId id="296" r:id="rId34"/>
    <p:sldId id="290" r:id="rId35"/>
    <p:sldId id="274" r:id="rId36"/>
    <p:sldId id="309" r:id="rId37"/>
    <p:sldId id="277" r:id="rId38"/>
    <p:sldId id="278" r:id="rId39"/>
    <p:sldId id="281" r:id="rId40"/>
    <p:sldId id="280" r:id="rId41"/>
    <p:sldId id="282" r:id="rId42"/>
    <p:sldId id="283" r:id="rId43"/>
    <p:sldId id="284" r:id="rId44"/>
    <p:sldId id="285"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ul Cavanagh (PHA)" initials="PC(" lastIdx="3" clrIdx="0">
    <p:extLst>
      <p:ext uri="{19B8F6BF-5375-455C-9EA6-DF929625EA0E}">
        <p15:presenceInfo xmlns:p15="http://schemas.microsoft.com/office/powerpoint/2012/main" userId="S-1-5-21-1087248158-1645291680-3373200396-42658" providerId="AD"/>
      </p:ext>
    </p:extLst>
  </p:cmAuthor>
  <p:cmAuthor id="2" name="Bronagh McBrien" initials="BM" lastIdx="22" clrIdx="1">
    <p:extLst>
      <p:ext uri="{19B8F6BF-5375-455C-9EA6-DF929625EA0E}">
        <p15:presenceInfo xmlns:p15="http://schemas.microsoft.com/office/powerpoint/2012/main" userId="S-1-5-21-1087248158-1645291680-3373200396-91138" providerId="AD"/>
      </p:ext>
    </p:extLst>
  </p:cmAuthor>
  <p:cmAuthor id="3" name="Laura McCartney" initials="LM" lastIdx="19" clrIdx="2">
    <p:extLst>
      <p:ext uri="{19B8F6BF-5375-455C-9EA6-DF929625EA0E}">
        <p15:presenceInfo xmlns:p15="http://schemas.microsoft.com/office/powerpoint/2012/main" userId="S-1-5-21-1087248158-1645291680-3373200396-6654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2983" autoAdjust="0"/>
  </p:normalViewPr>
  <p:slideViewPr>
    <p:cSldViewPr>
      <p:cViewPr varScale="1">
        <p:scale>
          <a:sx n="45" d="100"/>
          <a:sy n="45" d="100"/>
        </p:scale>
        <p:origin x="210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presProps" Target="presProps.xml"/><Relationship Id="rId8" Type="http://schemas.openxmlformats.org/officeDocument/2006/relationships/slide" Target="slides/slide2.xml"/><Relationship Id="rId51"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file:///\\hscni.net\PHA\CDSC\Proj\Shingles\Shingles_trainingslides\Charts.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hscni.net\PHA\CDSC\Proj\Shingles\Shingles_trainingslides\Charts.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795544282395932"/>
          <c:y val="4.813542374764386E-2"/>
          <c:w val="0.88242441274510064"/>
          <c:h val="0.89192396701684751"/>
        </c:manualLayout>
      </c:layout>
      <c:barChart>
        <c:barDir val="col"/>
        <c:grouping val="clustered"/>
        <c:varyColors val="0"/>
        <c:ser>
          <c:idx val="1"/>
          <c:order val="0"/>
          <c:tx>
            <c:strRef>
              <c:f>Shingles_uptake!$A$3</c:f>
              <c:strCache>
                <c:ptCount val="1"/>
                <c:pt idx="0">
                  <c:v>70 years</c:v>
                </c:pt>
              </c:strCache>
            </c:strRef>
          </c:tx>
          <c:spPr>
            <a:solidFill>
              <a:schemeClr val="accent1"/>
            </a:solidFill>
          </c:spPr>
          <c:invertIfNegative val="0"/>
          <c:cat>
            <c:strRef>
              <c:f>Shingles_uptake!$B$4:$G$4</c:f>
              <c:strCache>
                <c:ptCount val="6"/>
                <c:pt idx="0">
                  <c:v>2016-2017</c:v>
                </c:pt>
                <c:pt idx="1">
                  <c:v>2017-2018</c:v>
                </c:pt>
                <c:pt idx="2">
                  <c:v>2018-2019</c:v>
                </c:pt>
                <c:pt idx="3">
                  <c:v>2019-2020</c:v>
                </c:pt>
                <c:pt idx="4">
                  <c:v>2020-2021</c:v>
                </c:pt>
                <c:pt idx="5">
                  <c:v>2021-2022</c:v>
                </c:pt>
              </c:strCache>
            </c:strRef>
          </c:cat>
          <c:val>
            <c:numRef>
              <c:f>Shingles_uptake!$B$6:$G$6</c:f>
              <c:numCache>
                <c:formatCode>General</c:formatCode>
                <c:ptCount val="6"/>
                <c:pt idx="0">
                  <c:v>6852</c:v>
                </c:pt>
                <c:pt idx="1">
                  <c:v>8868</c:v>
                </c:pt>
                <c:pt idx="2">
                  <c:v>7142</c:v>
                </c:pt>
                <c:pt idx="3">
                  <c:v>6866</c:v>
                </c:pt>
                <c:pt idx="4">
                  <c:v>6458</c:v>
                </c:pt>
                <c:pt idx="5">
                  <c:v>4271</c:v>
                </c:pt>
              </c:numCache>
            </c:numRef>
          </c:val>
          <c:extLst>
            <c:ext xmlns:c16="http://schemas.microsoft.com/office/drawing/2014/chart" uri="{C3380CC4-5D6E-409C-BE32-E72D297353CC}">
              <c16:uniqueId val="{00000000-758F-4652-9B40-9303F4EA4ED8}"/>
            </c:ext>
          </c:extLst>
        </c:ser>
        <c:ser>
          <c:idx val="0"/>
          <c:order val="1"/>
          <c:tx>
            <c:strRef>
              <c:f>Shingles_uptake!$A$11</c:f>
              <c:strCache>
                <c:ptCount val="1"/>
                <c:pt idx="0">
                  <c:v>78 years</c:v>
                </c:pt>
              </c:strCache>
            </c:strRef>
          </c:tx>
          <c:spPr>
            <a:solidFill>
              <a:schemeClr val="accent2"/>
            </a:solidFill>
          </c:spPr>
          <c:invertIfNegative val="0"/>
          <c:cat>
            <c:strRef>
              <c:f>Shingles_uptake!$B$4:$G$4</c:f>
              <c:strCache>
                <c:ptCount val="6"/>
                <c:pt idx="0">
                  <c:v>2016-2017</c:v>
                </c:pt>
                <c:pt idx="1">
                  <c:v>2017-2018</c:v>
                </c:pt>
                <c:pt idx="2">
                  <c:v>2018-2019</c:v>
                </c:pt>
                <c:pt idx="3">
                  <c:v>2019-2020</c:v>
                </c:pt>
                <c:pt idx="4">
                  <c:v>2020-2021</c:v>
                </c:pt>
                <c:pt idx="5">
                  <c:v>2021-2022</c:v>
                </c:pt>
              </c:strCache>
            </c:strRef>
          </c:cat>
          <c:val>
            <c:numRef>
              <c:f>Shingles_uptake!$B$14:$F$14</c:f>
              <c:numCache>
                <c:formatCode>General</c:formatCode>
                <c:ptCount val="5"/>
                <c:pt idx="0">
                  <c:v>4405</c:v>
                </c:pt>
                <c:pt idx="1">
                  <c:v>4923</c:v>
                </c:pt>
                <c:pt idx="2">
                  <c:v>4496</c:v>
                </c:pt>
                <c:pt idx="3">
                  <c:v>4052</c:v>
                </c:pt>
                <c:pt idx="4">
                  <c:v>3906</c:v>
                </c:pt>
              </c:numCache>
            </c:numRef>
          </c:val>
          <c:extLst>
            <c:ext xmlns:c16="http://schemas.microsoft.com/office/drawing/2014/chart" uri="{C3380CC4-5D6E-409C-BE32-E72D297353CC}">
              <c16:uniqueId val="{00000001-758F-4652-9B40-9303F4EA4ED8}"/>
            </c:ext>
          </c:extLst>
        </c:ser>
        <c:dLbls>
          <c:showLegendKey val="0"/>
          <c:showVal val="0"/>
          <c:showCatName val="0"/>
          <c:showSerName val="0"/>
          <c:showPercent val="0"/>
          <c:showBubbleSize val="0"/>
        </c:dLbls>
        <c:gapWidth val="130"/>
        <c:axId val="232399232"/>
        <c:axId val="232400768"/>
      </c:barChart>
      <c:catAx>
        <c:axId val="232399232"/>
        <c:scaling>
          <c:orientation val="minMax"/>
        </c:scaling>
        <c:delete val="0"/>
        <c:axPos val="b"/>
        <c:numFmt formatCode="General" sourceLinked="0"/>
        <c:majorTickMark val="out"/>
        <c:minorTickMark val="none"/>
        <c:tickLblPos val="nextTo"/>
        <c:crossAx val="232400768"/>
        <c:crosses val="autoZero"/>
        <c:auto val="1"/>
        <c:lblAlgn val="ctr"/>
        <c:lblOffset val="100"/>
        <c:noMultiLvlLbl val="0"/>
      </c:catAx>
      <c:valAx>
        <c:axId val="232400768"/>
        <c:scaling>
          <c:orientation val="minMax"/>
        </c:scaling>
        <c:delete val="0"/>
        <c:axPos val="l"/>
        <c:title>
          <c:tx>
            <c:rich>
              <a:bodyPr rot="-5400000" vert="horz"/>
              <a:lstStyle/>
              <a:p>
                <a:pPr>
                  <a:defRPr/>
                </a:pPr>
                <a:r>
                  <a:rPr lang="en-GB"/>
                  <a:t>Number vaccinated</a:t>
                </a:r>
              </a:p>
            </c:rich>
          </c:tx>
          <c:overlay val="0"/>
        </c:title>
        <c:numFmt formatCode="General" sourceLinked="1"/>
        <c:majorTickMark val="out"/>
        <c:minorTickMark val="none"/>
        <c:tickLblPos val="nextTo"/>
        <c:crossAx val="232399232"/>
        <c:crosses val="autoZero"/>
        <c:crossBetween val="between"/>
      </c:valAx>
    </c:plotArea>
    <c:legend>
      <c:legendPos val="r"/>
      <c:layout>
        <c:manualLayout>
          <c:xMode val="edge"/>
          <c:yMode val="edge"/>
          <c:x val="0.71567957851422415"/>
          <c:y val="3.9583483255833669E-2"/>
          <c:w val="0.23704421562689285"/>
          <c:h val="0.15092669356563845"/>
        </c:manualLayout>
      </c:layout>
      <c:overlay val="1"/>
    </c:legend>
    <c:plotVisOnly val="1"/>
    <c:dispBlanksAs val="gap"/>
    <c:showDLblsOverMax val="0"/>
  </c:chart>
  <c:spPr>
    <a:ln>
      <a:no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106599626853871"/>
          <c:y val="2.2384296391629008E-2"/>
          <c:w val="0.86893400373146124"/>
          <c:h val="0.867384986676633"/>
        </c:manualLayout>
      </c:layout>
      <c:lineChart>
        <c:grouping val="standard"/>
        <c:varyColors val="0"/>
        <c:ser>
          <c:idx val="0"/>
          <c:order val="0"/>
          <c:tx>
            <c:strRef>
              <c:f>Shingles_uptake!$A$3</c:f>
              <c:strCache>
                <c:ptCount val="1"/>
                <c:pt idx="0">
                  <c:v>70 years</c:v>
                </c:pt>
              </c:strCache>
            </c:strRef>
          </c:tx>
          <c:marker>
            <c:symbol val="none"/>
          </c:marker>
          <c:cat>
            <c:strRef>
              <c:f>Shingles_uptake!$B$4:$G$4</c:f>
              <c:strCache>
                <c:ptCount val="6"/>
                <c:pt idx="0">
                  <c:v>2016-2017</c:v>
                </c:pt>
                <c:pt idx="1">
                  <c:v>2017-2018</c:v>
                </c:pt>
                <c:pt idx="2">
                  <c:v>2018-2019</c:v>
                </c:pt>
                <c:pt idx="3">
                  <c:v>2019-2020</c:v>
                </c:pt>
                <c:pt idx="4">
                  <c:v>2020-2021</c:v>
                </c:pt>
                <c:pt idx="5">
                  <c:v>2021-2022</c:v>
                </c:pt>
              </c:strCache>
            </c:strRef>
          </c:cat>
          <c:val>
            <c:numRef>
              <c:f>Shingles_uptake!$B$7:$G$7</c:f>
              <c:numCache>
                <c:formatCode>0.0%</c:formatCode>
                <c:ptCount val="6"/>
                <c:pt idx="0">
                  <c:v>0.4599275070479259</c:v>
                </c:pt>
                <c:pt idx="1">
                  <c:v>0.51606145251396651</c:v>
                </c:pt>
                <c:pt idx="2">
                  <c:v>0.45516538142884455</c:v>
                </c:pt>
                <c:pt idx="3">
                  <c:v>0.42226322263222632</c:v>
                </c:pt>
                <c:pt idx="4" formatCode="0.00%">
                  <c:v>0.43959999999999999</c:v>
                </c:pt>
                <c:pt idx="5" formatCode="0.00%">
                  <c:v>0.26119999999999999</c:v>
                </c:pt>
              </c:numCache>
            </c:numRef>
          </c:val>
          <c:smooth val="0"/>
          <c:extLst>
            <c:ext xmlns:c16="http://schemas.microsoft.com/office/drawing/2014/chart" uri="{C3380CC4-5D6E-409C-BE32-E72D297353CC}">
              <c16:uniqueId val="{00000000-FABB-4E23-9CCA-F37B517521F9}"/>
            </c:ext>
          </c:extLst>
        </c:ser>
        <c:ser>
          <c:idx val="1"/>
          <c:order val="1"/>
          <c:tx>
            <c:strRef>
              <c:f>Shingles_uptake!$A$11</c:f>
              <c:strCache>
                <c:ptCount val="1"/>
                <c:pt idx="0">
                  <c:v>78 years</c:v>
                </c:pt>
              </c:strCache>
            </c:strRef>
          </c:tx>
          <c:marker>
            <c:symbol val="none"/>
          </c:marker>
          <c:cat>
            <c:strRef>
              <c:f>Shingles_uptake!$B$4:$G$4</c:f>
              <c:strCache>
                <c:ptCount val="6"/>
                <c:pt idx="0">
                  <c:v>2016-2017</c:v>
                </c:pt>
                <c:pt idx="1">
                  <c:v>2017-2018</c:v>
                </c:pt>
                <c:pt idx="2">
                  <c:v>2018-2019</c:v>
                </c:pt>
                <c:pt idx="3">
                  <c:v>2019-2020</c:v>
                </c:pt>
                <c:pt idx="4">
                  <c:v>2020-2021</c:v>
                </c:pt>
                <c:pt idx="5">
                  <c:v>2021-2022</c:v>
                </c:pt>
              </c:strCache>
            </c:strRef>
          </c:cat>
          <c:val>
            <c:numRef>
              <c:f>Shingles_uptake!$B$15:$F$15</c:f>
              <c:numCache>
                <c:formatCode>0.0%</c:formatCode>
                <c:ptCount val="5"/>
                <c:pt idx="0">
                  <c:v>0.45374948496085704</c:v>
                </c:pt>
                <c:pt idx="1">
                  <c:v>0.48278905560458957</c:v>
                </c:pt>
                <c:pt idx="2">
                  <c:v>0.47632164424197476</c:v>
                </c:pt>
                <c:pt idx="3">
                  <c:v>0.39968435588873547</c:v>
                </c:pt>
                <c:pt idx="4" formatCode="0.00%">
                  <c:v>0.39650000000000002</c:v>
                </c:pt>
              </c:numCache>
            </c:numRef>
          </c:val>
          <c:smooth val="0"/>
          <c:extLst>
            <c:ext xmlns:c16="http://schemas.microsoft.com/office/drawing/2014/chart" uri="{C3380CC4-5D6E-409C-BE32-E72D297353CC}">
              <c16:uniqueId val="{00000001-FABB-4E23-9CCA-F37B517521F9}"/>
            </c:ext>
          </c:extLst>
        </c:ser>
        <c:dLbls>
          <c:showLegendKey val="0"/>
          <c:showVal val="0"/>
          <c:showCatName val="0"/>
          <c:showSerName val="0"/>
          <c:showPercent val="0"/>
          <c:showBubbleSize val="0"/>
        </c:dLbls>
        <c:smooth val="0"/>
        <c:axId val="218851200"/>
        <c:axId val="218852736"/>
      </c:lineChart>
      <c:catAx>
        <c:axId val="218851200"/>
        <c:scaling>
          <c:orientation val="minMax"/>
        </c:scaling>
        <c:delete val="0"/>
        <c:axPos val="b"/>
        <c:numFmt formatCode="General" sourceLinked="0"/>
        <c:majorTickMark val="out"/>
        <c:minorTickMark val="none"/>
        <c:tickLblPos val="nextTo"/>
        <c:crossAx val="218852736"/>
        <c:crosses val="autoZero"/>
        <c:auto val="1"/>
        <c:lblAlgn val="ctr"/>
        <c:lblOffset val="100"/>
        <c:noMultiLvlLbl val="0"/>
      </c:catAx>
      <c:valAx>
        <c:axId val="218852736"/>
        <c:scaling>
          <c:orientation val="minMax"/>
          <c:min val="0"/>
        </c:scaling>
        <c:delete val="0"/>
        <c:axPos val="l"/>
        <c:title>
          <c:tx>
            <c:rich>
              <a:bodyPr rot="-5400000" vert="horz"/>
              <a:lstStyle/>
              <a:p>
                <a:pPr>
                  <a:defRPr/>
                </a:pPr>
                <a:r>
                  <a:rPr lang="en-GB"/>
                  <a:t>Vaccine</a:t>
                </a:r>
                <a:r>
                  <a:rPr lang="en-GB" baseline="0"/>
                  <a:t> uptake (%)</a:t>
                </a:r>
                <a:endParaRPr lang="en-GB"/>
              </a:p>
            </c:rich>
          </c:tx>
          <c:overlay val="0"/>
        </c:title>
        <c:numFmt formatCode="0%" sourceLinked="0"/>
        <c:majorTickMark val="out"/>
        <c:minorTickMark val="none"/>
        <c:tickLblPos val="nextTo"/>
        <c:crossAx val="218851200"/>
        <c:crosses val="autoZero"/>
        <c:crossBetween val="between"/>
      </c:valAx>
    </c:plotArea>
    <c:legend>
      <c:legendPos val="r"/>
      <c:layout>
        <c:manualLayout>
          <c:xMode val="edge"/>
          <c:yMode val="edge"/>
          <c:x val="0.56201346313887124"/>
          <c:y val="0.74324834837037868"/>
          <c:w val="0.40796777513505"/>
          <c:h val="0.13265775900561991"/>
        </c:manualLayout>
      </c:layout>
      <c:overlay val="1"/>
    </c:legend>
    <c:plotVisOnly val="1"/>
    <c:dispBlanksAs val="gap"/>
    <c:showDLblsOverMax val="0"/>
  </c:chart>
  <c:spPr>
    <a:ln>
      <a:noFill/>
    </a:ln>
  </c:sp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90C493-F9D1-4A61-B1CD-F61E49E00863}" type="datetimeFigureOut">
              <a:rPr lang="en-GB" smtClean="0"/>
              <a:t>16/08/2023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6968E5-862C-45E4-959E-D70821F2AC7B}" type="slidenum">
              <a:rPr lang="en-GB" smtClean="0"/>
              <a:t>‹#›</a:t>
            </a:fld>
            <a:endParaRPr lang="en-GB"/>
          </a:p>
        </p:txBody>
      </p:sp>
    </p:spTree>
    <p:extLst>
      <p:ext uri="{BB962C8B-B14F-4D97-AF65-F5344CB8AC3E}">
        <p14:creationId xmlns:p14="http://schemas.microsoft.com/office/powerpoint/2010/main" val="37763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1174008/Shingles_Green_Book_on_Immunisation_Chapter_28a_26_7_23.pdf"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www.cdc.gov/vaccines/vpd/shingles/public/shingrix/index.html"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AA1859F-B7C8-471C-B7FD-418C8284DDCC}" type="slidenum">
              <a:rPr lang="en-GB" smtClean="0">
                <a:solidFill>
                  <a:prstClr val="black"/>
                </a:solidFill>
              </a:rPr>
              <a:pPr/>
              <a:t>1</a:t>
            </a:fld>
            <a:endParaRPr lang="en-GB" dirty="0">
              <a:solidFill>
                <a:prstClr val="black"/>
              </a:solidFill>
            </a:endParaRPr>
          </a:p>
        </p:txBody>
      </p:sp>
    </p:spTree>
    <p:extLst>
      <p:ext uri="{BB962C8B-B14F-4D97-AF65-F5344CB8AC3E}">
        <p14:creationId xmlns:p14="http://schemas.microsoft.com/office/powerpoint/2010/main" val="18973910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The routine offer will move from 70 to 60 years of age in 2 stages over a 10 year period as above.</a:t>
            </a:r>
            <a:endParaRPr lang="en-GB" dirty="0"/>
          </a:p>
        </p:txBody>
      </p:sp>
      <p:sp>
        <p:nvSpPr>
          <p:cNvPr id="4" name="Slide Number Placeholder 3"/>
          <p:cNvSpPr>
            <a:spLocks noGrp="1"/>
          </p:cNvSpPr>
          <p:nvPr>
            <p:ph type="sldNum" sz="quarter" idx="5"/>
          </p:nvPr>
        </p:nvSpPr>
        <p:spPr/>
        <p:txBody>
          <a:bodyPr/>
          <a:lstStyle/>
          <a:p>
            <a:fld id="{DD6968E5-862C-45E4-959E-D70821F2AC7B}" type="slidenum">
              <a:rPr lang="en-GB" smtClean="0"/>
              <a:t>10</a:t>
            </a:fld>
            <a:endParaRPr lang="en-GB"/>
          </a:p>
        </p:txBody>
      </p:sp>
    </p:spTree>
    <p:extLst>
      <p:ext uri="{BB962C8B-B14F-4D97-AF65-F5344CB8AC3E}">
        <p14:creationId xmlns:p14="http://schemas.microsoft.com/office/powerpoint/2010/main" val="15569456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D6968E5-862C-45E4-959E-D70821F2AC7B}" type="slidenum">
              <a:rPr lang="en-GB" smtClean="0"/>
              <a:t>12</a:t>
            </a:fld>
            <a:endParaRPr lang="en-GB"/>
          </a:p>
        </p:txBody>
      </p:sp>
    </p:spTree>
    <p:extLst>
      <p:ext uri="{BB962C8B-B14F-4D97-AF65-F5344CB8AC3E}">
        <p14:creationId xmlns:p14="http://schemas.microsoft.com/office/powerpoint/2010/main" val="32031993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9410" name="Slide Image Placeholder 1"/>
          <p:cNvSpPr>
            <a:spLocks noGrp="1" noRot="1" noChangeAspect="1" noTextEdit="1"/>
          </p:cNvSpPr>
          <p:nvPr>
            <p:ph type="sldImg"/>
          </p:nvPr>
        </p:nvSpPr>
        <p:spPr>
          <a:ln/>
        </p:spPr>
      </p:sp>
      <p:sp>
        <p:nvSpPr>
          <p:cNvPr id="52941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p>
            <a:pPr lvl="0" fontAlgn="base">
              <a:spcBef>
                <a:spcPct val="20000"/>
              </a:spcBef>
              <a:spcAft>
                <a:spcPct val="0"/>
              </a:spcAft>
              <a:buClr>
                <a:srgbClr val="00A8CA"/>
              </a:buClr>
              <a:buSzPct val="65000"/>
              <a:defRPr/>
            </a:pPr>
            <a:r>
              <a:rPr lang="en-GB" altLang="en-US" kern="0" dirty="0">
                <a:solidFill>
                  <a:srgbClr val="000000"/>
                </a:solidFill>
                <a:latin typeface="Arial" panose="020B0604020202020204" pitchFamily="34" charset="0"/>
                <a:cs typeface="Arial" panose="020B0604020202020204" pitchFamily="34" charset="0"/>
              </a:rPr>
              <a:t>The National Shingles Vaccination Programme began on 1</a:t>
            </a:r>
            <a:r>
              <a:rPr lang="en-GB" altLang="en-US" kern="0" baseline="30000" dirty="0">
                <a:solidFill>
                  <a:srgbClr val="000000"/>
                </a:solidFill>
                <a:latin typeface="Arial" panose="020B0604020202020204" pitchFamily="34" charset="0"/>
                <a:cs typeface="Arial" panose="020B0604020202020204" pitchFamily="34" charset="0"/>
              </a:rPr>
              <a:t>st</a:t>
            </a:r>
            <a:r>
              <a:rPr lang="en-GB" altLang="en-US" kern="0" dirty="0">
                <a:solidFill>
                  <a:srgbClr val="000000"/>
                </a:solidFill>
                <a:latin typeface="Arial" panose="020B0604020202020204" pitchFamily="34" charset="0"/>
                <a:cs typeface="Arial" panose="020B0604020202020204" pitchFamily="34" charset="0"/>
              </a:rPr>
              <a:t> September 2013 and included both routine and catch-up cohorts. </a:t>
            </a:r>
            <a:endParaRPr lang="en-GB" altLang="en-US" dirty="0">
              <a:latin typeface="Arial" pitchFamily="34" charset="0"/>
            </a:endParaRPr>
          </a:p>
        </p:txBody>
      </p:sp>
      <p:sp>
        <p:nvSpPr>
          <p:cNvPr id="52941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E8440A49-490D-478E-86EB-2F5873D07843}" type="slidenum">
              <a:rPr lang="en-US" altLang="en-US" smtClean="0">
                <a:solidFill>
                  <a:prstClr val="black"/>
                </a:solidFill>
                <a:latin typeface="Times New Roman" pitchFamily="18" charset="0"/>
                <a:ea typeface="MS PGothic" pitchFamily="34" charset="-128"/>
              </a:rPr>
              <a:pPr eaLnBrk="1" hangingPunct="1">
                <a:spcBef>
                  <a:spcPct val="0"/>
                </a:spcBef>
              </a:pPr>
              <a:t>13</a:t>
            </a:fld>
            <a:endParaRPr lang="en-US" altLang="en-US">
              <a:solidFill>
                <a:prstClr val="black"/>
              </a:solidFill>
              <a:latin typeface="Times New Roman" pitchFamily="18" charset="0"/>
              <a:ea typeface="MS PGothic"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D6968E5-862C-45E4-959E-D70821F2AC7B}" type="slidenum">
              <a:rPr lang="en-GB" smtClean="0"/>
              <a:t>15</a:t>
            </a:fld>
            <a:endParaRPr lang="en-GB"/>
          </a:p>
        </p:txBody>
      </p:sp>
    </p:spTree>
    <p:extLst>
      <p:ext uri="{BB962C8B-B14F-4D97-AF65-F5344CB8AC3E}">
        <p14:creationId xmlns:p14="http://schemas.microsoft.com/office/powerpoint/2010/main" val="11347531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CMO</a:t>
            </a:r>
            <a:r>
              <a:rPr lang="en-GB" baseline="0" dirty="0"/>
              <a:t> Letter about the Shingles programme issues 1</a:t>
            </a:r>
            <a:r>
              <a:rPr lang="en-GB" baseline="30000" dirty="0"/>
              <a:t>st</a:t>
            </a:r>
            <a:r>
              <a:rPr lang="en-GB" baseline="0" dirty="0"/>
              <a:t> September 2023. This provides updated guidance regarding the introduction of </a:t>
            </a:r>
            <a:r>
              <a:rPr lang="en-GB" sz="1200" dirty="0"/>
              <a:t>Shingrix® </a:t>
            </a:r>
            <a:r>
              <a:rPr lang="en-GB" baseline="0" dirty="0"/>
              <a:t> into the programme.</a:t>
            </a:r>
          </a:p>
          <a:p>
            <a:r>
              <a:rPr lang="en-GB" baseline="0" dirty="0"/>
              <a:t>The link to the CMO letter can be found on the last slide of this presentation.</a:t>
            </a:r>
            <a:endParaRPr lang="en-GB" dirty="0"/>
          </a:p>
        </p:txBody>
      </p:sp>
      <p:sp>
        <p:nvSpPr>
          <p:cNvPr id="4" name="Slide Number Placeholder 3"/>
          <p:cNvSpPr>
            <a:spLocks noGrp="1"/>
          </p:cNvSpPr>
          <p:nvPr>
            <p:ph type="sldNum" sz="quarter" idx="10"/>
          </p:nvPr>
        </p:nvSpPr>
        <p:spPr/>
        <p:txBody>
          <a:bodyPr/>
          <a:lstStyle/>
          <a:p>
            <a:fld id="{508223FF-83C3-4B47-B321-C23AE40884E8}" type="slidenum">
              <a:rPr lang="en-GB" smtClean="0">
                <a:solidFill>
                  <a:prstClr val="black"/>
                </a:solidFill>
              </a:rPr>
              <a:pPr/>
              <a:t>16</a:t>
            </a:fld>
            <a:endParaRPr lang="en-GB">
              <a:solidFill>
                <a:prstClr val="black"/>
              </a:solidFill>
            </a:endParaRPr>
          </a:p>
        </p:txBody>
      </p:sp>
    </p:spTree>
    <p:extLst>
      <p:ext uri="{BB962C8B-B14F-4D97-AF65-F5344CB8AC3E}">
        <p14:creationId xmlns:p14="http://schemas.microsoft.com/office/powerpoint/2010/main" val="34892967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eaLnBrk="1" hangingPunct="1">
              <a:defRPr/>
            </a:pPr>
            <a:endParaRPr lang="en-GB" dirty="0"/>
          </a:p>
        </p:txBody>
      </p:sp>
      <p:sp>
        <p:nvSpPr>
          <p:cNvPr id="53555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A9A7C9A3-1DF4-40DA-8EEA-C3FB5C6A1082}" type="slidenum">
              <a:rPr lang="en-US" altLang="en-US" smtClean="0">
                <a:solidFill>
                  <a:prstClr val="black"/>
                </a:solidFill>
                <a:latin typeface="Times New Roman" pitchFamily="18" charset="0"/>
                <a:ea typeface="MS PGothic" pitchFamily="34" charset="-128"/>
              </a:rPr>
              <a:pPr eaLnBrk="1" hangingPunct="1">
                <a:spcBef>
                  <a:spcPct val="0"/>
                </a:spcBef>
              </a:pPr>
              <a:t>17</a:t>
            </a:fld>
            <a:endParaRPr lang="en-US" altLang="en-US">
              <a:solidFill>
                <a:prstClr val="black"/>
              </a:solidFill>
              <a:latin typeface="Times New Roman" pitchFamily="18" charset="0"/>
              <a:ea typeface="MS PGothic"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8626" name="Slide Image Placeholder 1"/>
          <p:cNvSpPr>
            <a:spLocks noGrp="1" noRot="1" noChangeAspect="1" noTextEdit="1"/>
          </p:cNvSpPr>
          <p:nvPr>
            <p:ph type="sldImg"/>
          </p:nvPr>
        </p:nvSpPr>
        <p:spPr>
          <a:ln/>
        </p:spPr>
      </p:sp>
      <p:sp>
        <p:nvSpPr>
          <p:cNvPr id="53862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p>
            <a:pPr eaLnBrk="1" hangingPunct="1">
              <a:spcBef>
                <a:spcPct val="0"/>
              </a:spcBef>
            </a:pPr>
            <a:r>
              <a:rPr lang="en-GB" altLang="en-US" dirty="0">
                <a:solidFill>
                  <a:srgbClr val="000000"/>
                </a:solidFill>
                <a:latin typeface="Arial" pitchFamily="34" charset="0"/>
              </a:rPr>
              <a:t>Shingrix is a recombinant (non-live) shingles vaccine and is replacing Zostavax in the routine immunisation programme from September 2023.</a:t>
            </a:r>
          </a:p>
          <a:p>
            <a:pPr eaLnBrk="1" hangingPunct="1">
              <a:spcBef>
                <a:spcPct val="0"/>
              </a:spcBef>
            </a:pPr>
            <a:endParaRPr lang="en-GB" altLang="en-US" dirty="0">
              <a:solidFill>
                <a:srgbClr val="000000"/>
              </a:solidFill>
              <a:latin typeface="Arial" pitchFamily="34" charset="0"/>
            </a:endParaRPr>
          </a:p>
          <a:p>
            <a:pPr eaLnBrk="1" hangingPunct="1">
              <a:spcBef>
                <a:spcPct val="0"/>
              </a:spcBef>
            </a:pPr>
            <a:r>
              <a:rPr lang="en-GB" altLang="en-US" dirty="0">
                <a:solidFill>
                  <a:srgbClr val="000000"/>
                </a:solidFill>
                <a:latin typeface="Arial" pitchFamily="34" charset="0"/>
              </a:rPr>
              <a:t>Zostavax® is recommended for the </a:t>
            </a:r>
            <a:r>
              <a:rPr lang="en-GB" altLang="en-US" b="1" dirty="0">
                <a:solidFill>
                  <a:srgbClr val="000000"/>
                </a:solidFill>
                <a:latin typeface="Arial" pitchFamily="34" charset="0"/>
              </a:rPr>
              <a:t>prevention </a:t>
            </a:r>
            <a:r>
              <a:rPr lang="en-GB" altLang="en-US" dirty="0">
                <a:solidFill>
                  <a:srgbClr val="000000"/>
                </a:solidFill>
                <a:latin typeface="Arial" pitchFamily="34" charset="0"/>
              </a:rPr>
              <a:t>of shingles infection and shingles related PHN only.  Zostavax® </a:t>
            </a:r>
            <a:r>
              <a:rPr lang="en-GB" altLang="en-US" b="1" dirty="0">
                <a:solidFill>
                  <a:srgbClr val="000000"/>
                </a:solidFill>
                <a:latin typeface="Arial" pitchFamily="34" charset="0"/>
              </a:rPr>
              <a:t>should not be used </a:t>
            </a:r>
            <a:r>
              <a:rPr lang="en-GB" altLang="en-US" dirty="0">
                <a:solidFill>
                  <a:srgbClr val="000000"/>
                </a:solidFill>
                <a:latin typeface="Arial" pitchFamily="34" charset="0"/>
              </a:rPr>
              <a:t>for the treatment of PHN. </a:t>
            </a:r>
          </a:p>
          <a:p>
            <a:pPr eaLnBrk="1" hangingPunct="1">
              <a:spcBef>
                <a:spcPct val="0"/>
              </a:spcBef>
            </a:pPr>
            <a:endParaRPr lang="en-GB" altLang="en-US" dirty="0">
              <a:solidFill>
                <a:srgbClr val="000000"/>
              </a:solidFill>
              <a:latin typeface="Arial" pitchFamily="34" charset="0"/>
            </a:endParaRPr>
          </a:p>
          <a:p>
            <a:pPr eaLnBrk="1" hangingPunct="1">
              <a:spcBef>
                <a:spcPct val="0"/>
              </a:spcBef>
            </a:pPr>
            <a:r>
              <a:rPr lang="en-GB" altLang="en-US" dirty="0">
                <a:solidFill>
                  <a:srgbClr val="000000"/>
                </a:solidFill>
                <a:latin typeface="Arial" pitchFamily="34" charset="0"/>
              </a:rPr>
              <a:t>Zostavax® contains a </a:t>
            </a:r>
            <a:r>
              <a:rPr lang="en-GB" altLang="en-US" b="1" dirty="0">
                <a:solidFill>
                  <a:srgbClr val="000000"/>
                </a:solidFill>
                <a:latin typeface="Arial" pitchFamily="34" charset="0"/>
              </a:rPr>
              <a:t>significantly </a:t>
            </a:r>
            <a:r>
              <a:rPr lang="en-GB" altLang="en-US" dirty="0">
                <a:solidFill>
                  <a:srgbClr val="000000"/>
                </a:solidFill>
                <a:latin typeface="Arial" pitchFamily="34" charset="0"/>
              </a:rPr>
              <a:t>higher antigen level of varicella zoster virus than the routine varicella (chickenpox) vaccine and is</a:t>
            </a:r>
            <a:r>
              <a:rPr lang="en-GB" altLang="en-US" b="1" dirty="0">
                <a:solidFill>
                  <a:srgbClr val="000000"/>
                </a:solidFill>
                <a:latin typeface="Arial" pitchFamily="34" charset="0"/>
              </a:rPr>
              <a:t> not </a:t>
            </a:r>
            <a:r>
              <a:rPr lang="en-GB" altLang="en-US" dirty="0">
                <a:solidFill>
                  <a:srgbClr val="000000"/>
                </a:solidFill>
                <a:latin typeface="Arial" pitchFamily="34" charset="0"/>
              </a:rPr>
              <a:t>recommended for the prevention of chickenpox infection</a:t>
            </a:r>
          </a:p>
          <a:p>
            <a:pPr eaLnBrk="1" hangingPunct="1">
              <a:spcBef>
                <a:spcPct val="0"/>
              </a:spcBef>
            </a:pPr>
            <a:endParaRPr lang="en-GB" altLang="en-US" dirty="0">
              <a:solidFill>
                <a:srgbClr val="000000"/>
              </a:solidFill>
              <a:latin typeface="Arial" pitchFamily="34" charset="0"/>
            </a:endParaRPr>
          </a:p>
          <a:p>
            <a:pPr marL="0" marR="0" indent="0" algn="l" defTabSz="914400" rtl="0" eaLnBrk="1" fontAlgn="auto" latinLnBrk="0" hangingPunct="1">
              <a:lnSpc>
                <a:spcPct val="100000"/>
              </a:lnSpc>
              <a:spcBef>
                <a:spcPct val="0"/>
              </a:spcBef>
              <a:spcAft>
                <a:spcPts val="0"/>
              </a:spcAft>
              <a:buClrTx/>
              <a:buSzTx/>
              <a:buFontTx/>
              <a:buNone/>
              <a:tabLst/>
              <a:defRPr/>
            </a:pPr>
            <a:r>
              <a:rPr lang="en-GB" altLang="en-US" sz="1200" dirty="0"/>
              <a:t>It is important immunisers familiarise themselves with the vaccine and its product information to avoid administration errors. </a:t>
            </a:r>
            <a:r>
              <a:rPr lang="en-GB" altLang="en-US" sz="1200" dirty="0">
                <a:solidFill>
                  <a:srgbClr val="000000"/>
                </a:solidFill>
              </a:rPr>
              <a:t>Zostavax contains significantly higher dose of virus than chickenpox vaccine so do not confuse the two.</a:t>
            </a:r>
          </a:p>
        </p:txBody>
      </p:sp>
      <p:sp>
        <p:nvSpPr>
          <p:cNvPr id="53862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0E0FB68D-D24F-4256-822E-099D3063ED1C}" type="slidenum">
              <a:rPr lang="en-US" altLang="en-US" smtClean="0">
                <a:solidFill>
                  <a:prstClr val="black"/>
                </a:solidFill>
                <a:latin typeface="Times New Roman" pitchFamily="18" charset="0"/>
                <a:ea typeface="MS PGothic" pitchFamily="34" charset="-128"/>
              </a:rPr>
              <a:pPr eaLnBrk="1" hangingPunct="1">
                <a:spcBef>
                  <a:spcPct val="0"/>
                </a:spcBef>
              </a:pPr>
              <a:t>18</a:t>
            </a:fld>
            <a:endParaRPr lang="en-US" altLang="en-US">
              <a:solidFill>
                <a:prstClr val="black"/>
              </a:solidFill>
              <a:latin typeface="Times New Roman" pitchFamily="18" charset="0"/>
              <a:ea typeface="MS PGothic"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D6968E5-862C-45E4-959E-D70821F2AC7B}" type="slidenum">
              <a:rPr lang="en-GB" smtClean="0"/>
              <a:t>19</a:t>
            </a:fld>
            <a:endParaRPr lang="en-GB"/>
          </a:p>
        </p:txBody>
      </p:sp>
    </p:spTree>
    <p:extLst>
      <p:ext uri="{BB962C8B-B14F-4D97-AF65-F5344CB8AC3E}">
        <p14:creationId xmlns:p14="http://schemas.microsoft.com/office/powerpoint/2010/main" val="35486600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Shingrix should </a:t>
            </a:r>
            <a:r>
              <a:rPr lang="en-GB" b="1" dirty="0"/>
              <a:t>not be </a:t>
            </a:r>
            <a:r>
              <a:rPr lang="en-GB" dirty="0"/>
              <a:t>administered intravascularly or intradermally.</a:t>
            </a:r>
          </a:p>
          <a:p>
            <a:endParaRPr lang="en-GB" dirty="0"/>
          </a:p>
          <a:p>
            <a:r>
              <a:rPr lang="en-GB" dirty="0"/>
              <a:t>Maladministration via the subcutaneous route may lead to an increase in transient local reactions. (https://www.medicines.org.uk/emc/product/12054/smpc)</a:t>
            </a:r>
          </a:p>
        </p:txBody>
      </p:sp>
      <p:sp>
        <p:nvSpPr>
          <p:cNvPr id="4" name="Slide Number Placeholder 3"/>
          <p:cNvSpPr>
            <a:spLocks noGrp="1"/>
          </p:cNvSpPr>
          <p:nvPr>
            <p:ph type="sldNum" sz="quarter" idx="5"/>
          </p:nvPr>
        </p:nvSpPr>
        <p:spPr/>
        <p:txBody>
          <a:bodyPr/>
          <a:lstStyle/>
          <a:p>
            <a:fld id="{DD6968E5-862C-45E4-959E-D70821F2AC7B}" type="slidenum">
              <a:rPr lang="en-GB" smtClean="0"/>
              <a:t>20</a:t>
            </a:fld>
            <a:endParaRPr lang="en-GB"/>
          </a:p>
        </p:txBody>
      </p:sp>
    </p:spTree>
    <p:extLst>
      <p:ext uri="{BB962C8B-B14F-4D97-AF65-F5344CB8AC3E}">
        <p14:creationId xmlns:p14="http://schemas.microsoft.com/office/powerpoint/2010/main" val="5205726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Shingrix licensed dosing schedule is 8 weeks separating doses, with flexibility of up to 6 months after the first dose if necessary. </a:t>
            </a:r>
          </a:p>
          <a:p>
            <a:endParaRPr lang="en-GB" dirty="0"/>
          </a:p>
          <a:p>
            <a:r>
              <a:rPr lang="en-GB" dirty="0"/>
              <a:t>The recommendation in the HSS letter to administer the second dose 6 – 12 months apart </a:t>
            </a:r>
            <a:r>
              <a:rPr lang="en-GB" sz="1200" kern="1200" dirty="0">
                <a:solidFill>
                  <a:schemeClr val="tx1"/>
                </a:solidFill>
                <a:effectLst/>
                <a:latin typeface="+mn-lt"/>
                <a:ea typeface="+mn-ea"/>
                <a:cs typeface="+mn-cs"/>
              </a:rPr>
              <a:t>advocates for off-label use and is supported within the Shingles vaccine patient group direction (PGD) .</a:t>
            </a:r>
          </a:p>
          <a:p>
            <a:endParaRPr lang="en-GB" sz="1200" kern="1200" dirty="0">
              <a:solidFill>
                <a:schemeClr val="tx1"/>
              </a:solidFill>
              <a:effectLst/>
              <a:latin typeface="+mn-lt"/>
              <a:ea typeface="+mn-ea"/>
              <a:cs typeface="+mn-cs"/>
            </a:endParaRPr>
          </a:p>
          <a:p>
            <a:r>
              <a:rPr lang="en-GB" dirty="0">
                <a:solidFill>
                  <a:srgbClr val="FF0000"/>
                </a:solidFill>
              </a:rPr>
              <a:t>While </a:t>
            </a:r>
            <a:r>
              <a:rPr lang="en-GB" dirty="0" err="1">
                <a:solidFill>
                  <a:srgbClr val="FF0000"/>
                </a:solidFill>
              </a:rPr>
              <a:t>Shingrix</a:t>
            </a:r>
            <a:r>
              <a:rPr lang="en-GB" dirty="0">
                <a:solidFill>
                  <a:srgbClr val="FF0000"/>
                </a:solidFill>
              </a:rPr>
              <a:t> licencing allows the second dose to be given 8 weeks after the first dose, funding has only been secured for one dose for the immunocompetent cohort in the 23/24 financial year, therefore the second dose should be given between 6-12 months after the first dose,(</a:t>
            </a:r>
            <a:r>
              <a:rPr lang="en-GB" dirty="0" err="1">
                <a:solidFill>
                  <a:srgbClr val="FF0000"/>
                </a:solidFill>
              </a:rPr>
              <a:t>i.e</a:t>
            </a:r>
            <a:r>
              <a:rPr lang="en-GB" dirty="0">
                <a:solidFill>
                  <a:srgbClr val="FF0000"/>
                </a:solidFill>
              </a:rPr>
              <a:t> between April and September 2024) as referenced in the Green Book.</a:t>
            </a:r>
            <a:endParaRPr lang="en-GB" sz="1200" kern="1200" dirty="0">
              <a:solidFill>
                <a:srgbClr val="FF0000"/>
              </a:solidFill>
              <a:effectLst/>
              <a:latin typeface="+mn-lt"/>
              <a:ea typeface="+mn-ea"/>
              <a:cs typeface="+mn-cs"/>
            </a:endParaRPr>
          </a:p>
          <a:p>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DD6968E5-862C-45E4-959E-D70821F2AC7B}" type="slidenum">
              <a:rPr lang="en-GB" smtClean="0"/>
              <a:t>21</a:t>
            </a:fld>
            <a:endParaRPr lang="en-GB"/>
          </a:p>
        </p:txBody>
      </p:sp>
    </p:spTree>
    <p:extLst>
      <p:ext uri="{BB962C8B-B14F-4D97-AF65-F5344CB8AC3E}">
        <p14:creationId xmlns:p14="http://schemas.microsoft.com/office/powerpoint/2010/main" val="872412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first infection with the varicella zoster virus results in chickenpox. Primary</a:t>
            </a:r>
            <a:r>
              <a:rPr lang="en-US" baseline="0" dirty="0"/>
              <a:t> infection results in latent infection. </a:t>
            </a:r>
            <a:r>
              <a:rPr lang="en-US" dirty="0"/>
              <a:t>Many decades later a person who has had chickenpox may develop shingles (known also as Herpes Zoster) and this is an</a:t>
            </a:r>
            <a:r>
              <a:rPr lang="en-US" baseline="0" dirty="0"/>
              <a:t> </a:t>
            </a:r>
            <a:r>
              <a:rPr lang="en-US" dirty="0"/>
              <a:t>infection of the nerve and the skin around it. Shingles is</a:t>
            </a:r>
            <a:r>
              <a:rPr lang="en-US" baseline="0" dirty="0"/>
              <a:t> caused by </a:t>
            </a:r>
            <a:r>
              <a:rPr lang="en-US" dirty="0"/>
              <a:t>reactivation of the virus, which has lain dormant in their spinal cord.  The</a:t>
            </a:r>
            <a:r>
              <a:rPr lang="en-US" baseline="0" dirty="0"/>
              <a:t> virus can be reactivated </a:t>
            </a:r>
            <a:r>
              <a:rPr lang="en-GB" baseline="0" dirty="0"/>
              <a:t>w</a:t>
            </a:r>
            <a:r>
              <a:rPr lang="en-GB" dirty="0"/>
              <a:t>ith age, or anything else that reduces how well the immune system works.</a:t>
            </a:r>
          </a:p>
        </p:txBody>
      </p:sp>
      <p:sp>
        <p:nvSpPr>
          <p:cNvPr id="4" name="Slide Number Placeholder 3"/>
          <p:cNvSpPr>
            <a:spLocks noGrp="1"/>
          </p:cNvSpPr>
          <p:nvPr>
            <p:ph type="sldNum" sz="quarter" idx="10"/>
          </p:nvPr>
        </p:nvSpPr>
        <p:spPr/>
        <p:txBody>
          <a:bodyPr/>
          <a:lstStyle/>
          <a:p>
            <a:fld id="{508223FF-83C3-4B47-B321-C23AE40884E8}" type="slidenum">
              <a:rPr lang="en-GB" smtClean="0">
                <a:solidFill>
                  <a:prstClr val="black"/>
                </a:solidFill>
              </a:rPr>
              <a:pPr/>
              <a:t>2</a:t>
            </a:fld>
            <a:endParaRPr lang="en-GB" dirty="0">
              <a:solidFill>
                <a:prstClr val="black"/>
              </a:solidFill>
            </a:endParaRPr>
          </a:p>
        </p:txBody>
      </p:sp>
    </p:spTree>
    <p:extLst>
      <p:ext uri="{BB962C8B-B14F-4D97-AF65-F5344CB8AC3E}">
        <p14:creationId xmlns:p14="http://schemas.microsoft.com/office/powerpoint/2010/main" val="19359398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line with general advice about co-administration of inactivated or non-live vaccines, Shingrix® can be given concomitantly with </a:t>
            </a:r>
            <a:r>
              <a:rPr lang="en-GB" b="1" dirty="0"/>
              <a:t>inactivated influenza vaccine</a:t>
            </a:r>
            <a:r>
              <a:rPr lang="en-GB" dirty="0"/>
              <a:t>. </a:t>
            </a:r>
          </a:p>
          <a:p>
            <a:endParaRPr lang="en-GB" dirty="0"/>
          </a:p>
          <a:p>
            <a:r>
              <a:rPr lang="en-GB" dirty="0"/>
              <a:t>Initially, a seven day interval was recommended between Shingrix® and </a:t>
            </a:r>
            <a:r>
              <a:rPr lang="en-GB" b="1" dirty="0"/>
              <a:t>adjuvanted influenza vaccine </a:t>
            </a:r>
            <a:r>
              <a:rPr lang="en-GB" dirty="0"/>
              <a:t>because the potential reactogenicity from two adjuvanted vaccines may reduce tolerability in those being vaccinated. Interim data from a US study on co-administration of Shingrix with adjuvanted seasonal influenza vaccine is reassuring. Therefore, an appointment for administration of the seasonal influenza vaccine can be an opportunity to also provide shingles vaccine, although the latter should be offered all year round, rather than purely as a seasonal programme“</a:t>
            </a:r>
          </a:p>
          <a:p>
            <a:endParaRPr lang="en-GB" dirty="0"/>
          </a:p>
          <a:p>
            <a:r>
              <a:rPr lang="en-GB" dirty="0"/>
              <a:t>As Shingrix® is a non-live vaccine, where individuals in an eligible cohort present having recently received another inactivated or live vaccine (such as Covid-19), Shingrix® vaccination should still be offered. </a:t>
            </a:r>
          </a:p>
          <a:p>
            <a:endParaRPr lang="en-GB" dirty="0"/>
          </a:p>
          <a:p>
            <a:r>
              <a:rPr lang="en-GB" dirty="0"/>
              <a:t>A 7 day gap between administration of Shingrix® and COVID-19 vaccine is no longer required. In most cases, vaccination should proceed to avoid any further delay in protection and to avoid the risk of the patient not returning for a later appointment. In such circumstances, patients should be informed about the likely timing of potential adverse events relating to each vaccine.</a:t>
            </a:r>
          </a:p>
          <a:p>
            <a:endParaRPr lang="en-GB" dirty="0"/>
          </a:p>
          <a:p>
            <a:pPr algn="l"/>
            <a:r>
              <a:rPr lang="en-GB" dirty="0"/>
              <a:t>Source: </a:t>
            </a:r>
            <a:r>
              <a:rPr lang="en-GB" b="0" i="0" u="none" strike="noStrike" dirty="0">
                <a:solidFill>
                  <a:srgbClr val="0B0C0C"/>
                </a:solidFill>
                <a:effectLst/>
                <a:latin typeface="GDS Transport"/>
                <a:hlinkClick r:id="rId3">
                  <a:extLst>
                    <a:ext uri="{A12FA001-AC4F-418D-AE19-62706E023703}">
                      <ahyp:hlinkClr xmlns:ahyp="http://schemas.microsoft.com/office/drawing/2018/hyperlinkcolor" val="tx"/>
                    </a:ext>
                  </a:extLst>
                </a:hlinkClick>
              </a:rPr>
              <a:t>Shingles: the green book chapter 28a (from 1 September 2023)</a:t>
            </a:r>
            <a:endParaRPr lang="en-GB" b="0" i="0" dirty="0">
              <a:solidFill>
                <a:srgbClr val="0B0C0C"/>
              </a:solidFill>
              <a:effectLst/>
              <a:latin typeface="GDS Transport"/>
            </a:endParaRPr>
          </a:p>
          <a:p>
            <a:endParaRPr lang="en-GB" dirty="0"/>
          </a:p>
        </p:txBody>
      </p:sp>
      <p:sp>
        <p:nvSpPr>
          <p:cNvPr id="4" name="Slide Number Placeholder 3"/>
          <p:cNvSpPr>
            <a:spLocks noGrp="1"/>
          </p:cNvSpPr>
          <p:nvPr>
            <p:ph type="sldNum" sz="quarter" idx="5"/>
          </p:nvPr>
        </p:nvSpPr>
        <p:spPr/>
        <p:txBody>
          <a:bodyPr/>
          <a:lstStyle/>
          <a:p>
            <a:fld id="{DD6968E5-862C-45E4-959E-D70821F2AC7B}" type="slidenum">
              <a:rPr lang="en-GB" smtClean="0"/>
              <a:t>22</a:t>
            </a:fld>
            <a:endParaRPr lang="en-GB"/>
          </a:p>
        </p:txBody>
      </p:sp>
    </p:spTree>
    <p:extLst>
      <p:ext uri="{BB962C8B-B14F-4D97-AF65-F5344CB8AC3E}">
        <p14:creationId xmlns:p14="http://schemas.microsoft.com/office/powerpoint/2010/main" val="24752588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D6968E5-862C-45E4-959E-D70821F2AC7B}" type="slidenum">
              <a:rPr lang="en-GB" smtClean="0"/>
              <a:t>23</a:t>
            </a:fld>
            <a:endParaRPr lang="en-GB"/>
          </a:p>
        </p:txBody>
      </p:sp>
    </p:spTree>
    <p:extLst>
      <p:ext uri="{BB962C8B-B14F-4D97-AF65-F5344CB8AC3E}">
        <p14:creationId xmlns:p14="http://schemas.microsoft.com/office/powerpoint/2010/main" val="2367451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Immunisation of individuals who are acutely unwell should be postponed until they have fully recovered to avoid confusing diagnosis of</a:t>
            </a:r>
            <a:r>
              <a:rPr lang="en-GB" baseline="0" dirty="0"/>
              <a:t> any acute illness by wrongly contributing any signs &amp; symptoms to the adverse effects of the vaccine.</a:t>
            </a:r>
          </a:p>
          <a:p>
            <a:endParaRPr lang="en-GB" baseline="0" dirty="0"/>
          </a:p>
          <a:p>
            <a:r>
              <a:rPr lang="en-GB" baseline="0" dirty="0"/>
              <a:t>Shingrix® vaccination is not recommended for the treatment of shingles or post herpetic neuralgia (PHN). Individuals who have shingles should wait until symptoms have ceased before being considered for shingles immunisation. The natural boosting that occurs following an episode of shingles, however, makes the benefit of offering zoster vaccine immediately following recovery unclear. Patients who have two or more episodes of shingles in one year should have immunological investigation prior to vaccination. Clinicians may wish to discuss such cases with local specialist teams.</a:t>
            </a:r>
          </a:p>
          <a:p>
            <a:pPr marL="0" indent="0">
              <a:buFont typeface="Arial" panose="020B0604020202020204" pitchFamily="34" charset="0"/>
              <a:buNone/>
            </a:pPr>
            <a:endParaRPr lang="en-GB" baseline="0" dirty="0"/>
          </a:p>
          <a:p>
            <a:pPr marL="0" indent="0">
              <a:buFont typeface="Arial" panose="020B0604020202020204" pitchFamily="34" charset="0"/>
              <a:buNone/>
            </a:pPr>
            <a:r>
              <a:rPr lang="en-GB" baseline="0" dirty="0"/>
              <a:t>In contrast to Zostavax, anti-</a:t>
            </a:r>
            <a:r>
              <a:rPr lang="en-GB" baseline="0" dirty="0" err="1"/>
              <a:t>virals</a:t>
            </a:r>
            <a:r>
              <a:rPr lang="en-GB" baseline="0" dirty="0"/>
              <a:t> such as acyclovir can be prescribed with Shingrix concurrently. </a:t>
            </a:r>
          </a:p>
          <a:p>
            <a:pPr marL="0" indent="0">
              <a:buFont typeface="Arial" panose="020B0604020202020204" pitchFamily="34" charset="0"/>
              <a:buNone/>
            </a:pPr>
            <a:r>
              <a:rPr lang="en-GB" baseline="0" dirty="0"/>
              <a:t>Concurrent administration of Shingrix® and anti-viral medications known to be effective against VZV has not been evaluated, but drugs such as </a:t>
            </a:r>
            <a:r>
              <a:rPr lang="en-GB" baseline="0" dirty="0" err="1"/>
              <a:t>aciclovir</a:t>
            </a:r>
            <a:r>
              <a:rPr lang="en-GB" baseline="0" dirty="0"/>
              <a:t> are unlikely to reduce vaccine response as the vaccine is a recombinant vaccine. </a:t>
            </a:r>
          </a:p>
        </p:txBody>
      </p:sp>
      <p:sp>
        <p:nvSpPr>
          <p:cNvPr id="4" name="Slide Number Placeholder 3"/>
          <p:cNvSpPr>
            <a:spLocks noGrp="1"/>
          </p:cNvSpPr>
          <p:nvPr>
            <p:ph type="sldNum" sz="quarter" idx="10"/>
          </p:nvPr>
        </p:nvSpPr>
        <p:spPr/>
        <p:txBody>
          <a:bodyPr/>
          <a:lstStyle/>
          <a:p>
            <a:fld id="{508223FF-83C3-4B47-B321-C23AE40884E8}" type="slidenum">
              <a:rPr lang="en-GB" smtClean="0">
                <a:solidFill>
                  <a:prstClr val="black"/>
                </a:solidFill>
              </a:rPr>
              <a:pPr/>
              <a:t>24</a:t>
            </a:fld>
            <a:endParaRPr lang="en-GB">
              <a:solidFill>
                <a:prstClr val="black"/>
              </a:solidFill>
            </a:endParaRPr>
          </a:p>
        </p:txBody>
      </p:sp>
    </p:spTree>
    <p:extLst>
      <p:ext uri="{BB962C8B-B14F-4D97-AF65-F5344CB8AC3E}">
        <p14:creationId xmlns:p14="http://schemas.microsoft.com/office/powerpoint/2010/main" val="17623955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Inadvertent vaccination in individuals under 18 years of age </a:t>
            </a:r>
          </a:p>
          <a:p>
            <a:r>
              <a:rPr lang="en-GB" dirty="0"/>
              <a:t>Shingrix® is licensed for use in individuals over 18 years of age. However, most children above the age of 10 are likely to be immune to varicella and therefore inadvertent vaccination with Shingrix® is highly unlikely to result in serious adverse reactions. As the vaccine is a recombinant sub-unit vaccine inadvertent vaccination with Shingrix® in varicella naïve children of any age is unlikely to result in serious adverse reactions and would count as a valid dose of varicella vaccine. In this instance, children eligible for chickenpox vaccination may be offered a second dose, a minimum of 4 weeks later, to complete the course.</a:t>
            </a:r>
          </a:p>
          <a:p>
            <a:endParaRPr lang="en-GB" b="1" dirty="0"/>
          </a:p>
          <a:p>
            <a:r>
              <a:rPr lang="en-GB" b="1" dirty="0"/>
              <a:t>Inadvertent vaccination with Shingrix® during pregnancy </a:t>
            </a:r>
          </a:p>
          <a:p>
            <a:r>
              <a:rPr lang="en-GB" dirty="0"/>
              <a:t>There is no known risk associated with giving inactivated, recombinant viral or bacterial vaccines or toxoids during pregnancy or whilst breast-feeding (Kroger et al., 2013). If indicated, Shingrix® can be considered in pregnancy after full discussion of the risks and benefits of vaccination with the recipient. All incidents of inadvertent administration of Shingrix ® during pregnancy should also be reported to UK Health Security Agency (UKHSA) using the vaccine administered in pregnancy reporting form (</a:t>
            </a:r>
            <a:r>
              <a:rPr lang="en-GB" dirty="0" err="1"/>
              <a:t>ViP</a:t>
            </a:r>
            <a:r>
              <a:rPr lang="en-GB" dirty="0"/>
              <a:t>). https://www.gov.uk/vaccination-in-pregnancy-vip</a:t>
            </a:r>
          </a:p>
        </p:txBody>
      </p:sp>
      <p:sp>
        <p:nvSpPr>
          <p:cNvPr id="4" name="Slide Number Placeholder 3"/>
          <p:cNvSpPr>
            <a:spLocks noGrp="1"/>
          </p:cNvSpPr>
          <p:nvPr>
            <p:ph type="sldNum" sz="quarter" idx="5"/>
          </p:nvPr>
        </p:nvSpPr>
        <p:spPr/>
        <p:txBody>
          <a:bodyPr/>
          <a:lstStyle/>
          <a:p>
            <a:fld id="{DD6968E5-862C-45E4-959E-D70821F2AC7B}" type="slidenum">
              <a:rPr lang="en-GB" smtClean="0"/>
              <a:t>25</a:t>
            </a:fld>
            <a:endParaRPr lang="en-GB"/>
          </a:p>
        </p:txBody>
      </p:sp>
    </p:spTree>
    <p:extLst>
      <p:ext uri="{BB962C8B-B14F-4D97-AF65-F5344CB8AC3E}">
        <p14:creationId xmlns:p14="http://schemas.microsoft.com/office/powerpoint/2010/main" val="39278546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full list of side effects can be found in the Shingrix® summary of product characteristics. (https://www.medicines.org.uk/emc/product/12054/smpc)</a:t>
            </a:r>
          </a:p>
        </p:txBody>
      </p:sp>
      <p:sp>
        <p:nvSpPr>
          <p:cNvPr id="4" name="Slide Number Placeholder 3"/>
          <p:cNvSpPr>
            <a:spLocks noGrp="1"/>
          </p:cNvSpPr>
          <p:nvPr>
            <p:ph type="sldNum" sz="quarter" idx="5"/>
          </p:nvPr>
        </p:nvSpPr>
        <p:spPr/>
        <p:txBody>
          <a:bodyPr/>
          <a:lstStyle/>
          <a:p>
            <a:fld id="{DD6968E5-862C-45E4-959E-D70821F2AC7B}" type="slidenum">
              <a:rPr lang="en-GB" smtClean="0"/>
              <a:t>26</a:t>
            </a:fld>
            <a:endParaRPr lang="en-GB"/>
          </a:p>
        </p:txBody>
      </p:sp>
    </p:spTree>
    <p:extLst>
      <p:ext uri="{BB962C8B-B14F-4D97-AF65-F5344CB8AC3E}">
        <p14:creationId xmlns:p14="http://schemas.microsoft.com/office/powerpoint/2010/main" val="26257204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7602" name="Slide Image Placeholder 1"/>
          <p:cNvSpPr>
            <a:spLocks noGrp="1" noRot="1" noChangeAspect="1" noTextEdit="1"/>
          </p:cNvSpPr>
          <p:nvPr>
            <p:ph type="sldImg"/>
          </p:nvPr>
        </p:nvSpPr>
        <p:spPr>
          <a:ln/>
        </p:spPr>
      </p:sp>
      <p:sp>
        <p:nvSpPr>
          <p:cNvPr id="53760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p>
            <a:r>
              <a:rPr lang="en-GB" dirty="0"/>
              <a:t>Cases of shingles have declined by approximately 35% in England since the vaccine programme was introduced in 2013. Between 2013 and 2016, approximately 17 000 GP visits for shingles and 3300 consultations for PHN have been avoided.</a:t>
            </a:r>
          </a:p>
          <a:p>
            <a:endParaRPr lang="en-GB" dirty="0"/>
          </a:p>
          <a:p>
            <a:r>
              <a:rPr lang="en-GB" b="1" dirty="0"/>
              <a:t>Shingrix:</a:t>
            </a:r>
          </a:p>
          <a:p>
            <a:endParaRPr lang="en-GB" dirty="0"/>
          </a:p>
          <a:p>
            <a:r>
              <a:rPr lang="en-GB" dirty="0"/>
              <a:t>In the phase 3 randomized placebo controlled clinical trials of 15,411 participants, vaccine efficacy in the 7,695 immunocompetent adults ≥ 50 years and 6,950 ≥70 years, administered with two doses of Shingrix® 2 months apart was estimated at 97.2% and 91.2% respectively (Lal et al 2015), </a:t>
            </a:r>
          </a:p>
          <a:p>
            <a:endParaRPr lang="en-GB" dirty="0"/>
          </a:p>
          <a:p>
            <a:r>
              <a:rPr lang="en-GB" dirty="0"/>
              <a:t>In a phase 3 clinical trial in autologous haemopoietic stem cell transplant recipients aged 18 years and above who received two doses of Shingrix® 1-2 months apart, robust humoral and cellular responses persisted at 1 year after vaccination. (</a:t>
            </a:r>
            <a:r>
              <a:rPr lang="en-GB" dirty="0" err="1"/>
              <a:t>Dagnew</a:t>
            </a:r>
            <a:r>
              <a:rPr lang="en-GB" dirty="0"/>
              <a:t> et al, 2019) Post hoc efficacy analysis revealed a vaccine efficacy of 87.2% against herpes zoster in immunocompromised patients which included non-Hodgkin B-cell lymphoma and chronic lymphocytic leukaemia. </a:t>
            </a:r>
          </a:p>
          <a:p>
            <a:endParaRPr lang="en-GB" dirty="0"/>
          </a:p>
          <a:p>
            <a:r>
              <a:rPr lang="en-GB" dirty="0"/>
              <a:t>One and two dose real world vaccine effectiveness of Shingrix® was estimated at 56.9% and 70.1% respectively in a US study of adults aged &gt;65 years (</a:t>
            </a:r>
            <a:r>
              <a:rPr lang="en-GB" dirty="0" err="1"/>
              <a:t>Izurieta</a:t>
            </a:r>
            <a:r>
              <a:rPr lang="en-GB" dirty="0"/>
              <a:t> et al, 2021). Two dose vaccine effectiveness against postherpetic neuralgia was 76.0% (95% CI, 68.4-81.8). The two-dose vaccine effectiveness was not significantly lower for adults 80+ years, for second doses received at ≥180 days, or for individuals with autoimmune conditions</a:t>
            </a:r>
          </a:p>
          <a:p>
            <a:pPr eaLnBrk="1" hangingPunct="1"/>
            <a:endParaRPr lang="en-GB" altLang="en-US" dirty="0">
              <a:latin typeface="Arial" pitchFamily="34" charset="0"/>
            </a:endParaRPr>
          </a:p>
          <a:p>
            <a:pPr eaLnBrk="1" hangingPunct="1"/>
            <a:r>
              <a:rPr lang="en-GB" altLang="en-US" dirty="0">
                <a:latin typeface="Arial" pitchFamily="34" charset="0"/>
              </a:rPr>
              <a:t>Source: The Green Book Chapter 28a (Zoster)</a:t>
            </a:r>
          </a:p>
          <a:p>
            <a:pPr eaLnBrk="1" hangingPunct="1"/>
            <a:endParaRPr lang="en-GB" altLang="en-US" dirty="0">
              <a:latin typeface="Arial" pitchFamily="34" charset="0"/>
            </a:endParaRPr>
          </a:p>
          <a:p>
            <a:pPr eaLnBrk="1" hangingPunct="1"/>
            <a:r>
              <a:rPr lang="en-GB" dirty="0">
                <a:hlinkClick r:id="rId3"/>
              </a:rPr>
              <a:t>Shingles Vaccination: What Everyone Should Know | CDC</a:t>
            </a:r>
            <a:endParaRPr lang="en-GB" altLang="en-US" dirty="0">
              <a:latin typeface="Arial" pitchFamily="34" charset="0"/>
            </a:endParaRPr>
          </a:p>
        </p:txBody>
      </p:sp>
      <p:sp>
        <p:nvSpPr>
          <p:cNvPr id="53760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1EBDAEFD-560C-4BE3-B2E4-4A46BA9EE72A}" type="slidenum">
              <a:rPr lang="en-US" altLang="en-US" smtClean="0">
                <a:solidFill>
                  <a:prstClr val="black"/>
                </a:solidFill>
                <a:latin typeface="Times New Roman" pitchFamily="18" charset="0"/>
                <a:ea typeface="MS PGothic" pitchFamily="34" charset="-128"/>
              </a:rPr>
              <a:pPr eaLnBrk="1" hangingPunct="1">
                <a:spcBef>
                  <a:spcPct val="0"/>
                </a:spcBef>
              </a:pPr>
              <a:t>27</a:t>
            </a:fld>
            <a:endParaRPr lang="en-US" altLang="en-US">
              <a:solidFill>
                <a:prstClr val="black"/>
              </a:solidFill>
              <a:latin typeface="Times New Roman" pitchFamily="18" charset="0"/>
              <a:ea typeface="MS PGothic" pitchFamily="34"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67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lvl="0" fontAlgn="base">
              <a:spcBef>
                <a:spcPct val="20000"/>
              </a:spcBef>
              <a:spcAft>
                <a:spcPct val="0"/>
              </a:spcAft>
              <a:buClr>
                <a:srgbClr val="00A8CA"/>
              </a:buClr>
              <a:buSzPct val="65000"/>
            </a:pPr>
            <a:r>
              <a:rPr lang="en-GB" altLang="en-US" kern="0" dirty="0">
                <a:solidFill>
                  <a:srgbClr val="000000"/>
                </a:solidFill>
                <a:latin typeface="Arial"/>
              </a:rPr>
              <a:t>A single dose of 0.65ml should be given I.M. unless the patient has a bleeding disorder. If more than one vaccine is given during the same visit give in separate limbs / leave 2.5 cm space between injection sites &amp; record site of injection in patient’s notes.</a:t>
            </a:r>
          </a:p>
          <a:p>
            <a:pPr lvl="0" fontAlgn="base">
              <a:spcBef>
                <a:spcPct val="20000"/>
              </a:spcBef>
              <a:spcAft>
                <a:spcPct val="0"/>
              </a:spcAft>
              <a:buClr>
                <a:srgbClr val="00A8CA"/>
              </a:buClr>
              <a:buSzPct val="65000"/>
            </a:pPr>
            <a:endParaRPr lang="en-GB" altLang="en-US" kern="0" dirty="0">
              <a:solidFill>
                <a:srgbClr val="000000"/>
              </a:solidFill>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2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Zostavax</a:t>
            </a:r>
            <a:r>
              <a:rPr kumimoji="0" lang="en-GB" alt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can be given at the same time as inactivated influenza vaccination / PPV. It is </a:t>
            </a:r>
            <a:r>
              <a:rPr lang="en-GB" altLang="en-US" dirty="0">
                <a:solidFill>
                  <a:prstClr val="black"/>
                </a:solidFill>
                <a:latin typeface="Arial" panose="020B0604020202020204" pitchFamily="34" charset="0"/>
                <a:cs typeface="Arial" panose="020B0604020202020204" pitchFamily="34" charset="0"/>
              </a:rPr>
              <a:t>p</a:t>
            </a:r>
            <a:r>
              <a:rPr kumimoji="0" lang="en-GB"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referable to give the vaccines in separate limbs but if not possible e.g. giving PPV at the same time as flu vaccine, a space of 2.5 </a:t>
            </a:r>
            <a:r>
              <a:rPr kumimoji="0" lang="en-GB" sz="12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cms</a:t>
            </a:r>
            <a:r>
              <a:rPr kumimoji="0" lang="en-GB"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should be left between injection sites</a:t>
            </a:r>
            <a:endParaRPr lang="en-GB" dirty="0">
              <a:latin typeface="Arial" panose="020B0604020202020204" pitchFamily="34" charset="0"/>
              <a:cs typeface="Arial" panose="020B0604020202020204" pitchFamily="34" charset="0"/>
            </a:endParaRPr>
          </a:p>
          <a:p>
            <a:pPr eaLnBrk="1" hangingPunct="1">
              <a:defRPr/>
            </a:pPr>
            <a:r>
              <a:rPr lang="en-GB" dirty="0">
                <a:latin typeface="Arial" panose="020B0604020202020204" pitchFamily="34" charset="0"/>
                <a:cs typeface="Arial" panose="020B0604020202020204" pitchFamily="34" charset="0"/>
              </a:rPr>
              <a:t>Zostavax can now be administered at the time as / with any interval before / after MMR vaccine.</a:t>
            </a:r>
          </a:p>
        </p:txBody>
      </p:sp>
      <p:sp>
        <p:nvSpPr>
          <p:cNvPr id="54067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A47B20B6-67B3-48D9-839F-5215E4DBCA50}" type="slidenum">
              <a:rPr lang="en-US" altLang="en-US" smtClean="0">
                <a:solidFill>
                  <a:prstClr val="black"/>
                </a:solidFill>
                <a:latin typeface="Times New Roman" pitchFamily="18" charset="0"/>
                <a:ea typeface="MS PGothic" pitchFamily="34" charset="-128"/>
              </a:rPr>
              <a:pPr eaLnBrk="1" hangingPunct="1">
                <a:spcBef>
                  <a:spcPct val="0"/>
                </a:spcBef>
              </a:pPr>
              <a:t>28</a:t>
            </a:fld>
            <a:endParaRPr lang="en-US" altLang="en-US">
              <a:solidFill>
                <a:prstClr val="black"/>
              </a:solidFill>
              <a:latin typeface="Times New Roman" pitchFamily="18" charset="0"/>
              <a:ea typeface="MS PGothic" pitchFamily="34" charset="-128"/>
            </a:endParaRPr>
          </a:p>
        </p:txBody>
      </p:sp>
    </p:spTree>
    <p:extLst>
      <p:ext uri="{BB962C8B-B14F-4D97-AF65-F5344CB8AC3E}">
        <p14:creationId xmlns:p14="http://schemas.microsoft.com/office/powerpoint/2010/main" val="5438066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D6968E5-862C-45E4-959E-D70821F2AC7B}" type="slidenum">
              <a:rPr lang="en-GB" smtClean="0"/>
              <a:t>29</a:t>
            </a:fld>
            <a:endParaRPr lang="en-GB"/>
          </a:p>
        </p:txBody>
      </p:sp>
    </p:spTree>
    <p:extLst>
      <p:ext uri="{BB962C8B-B14F-4D97-AF65-F5344CB8AC3E}">
        <p14:creationId xmlns:p14="http://schemas.microsoft.com/office/powerpoint/2010/main" val="40106470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1698" name="Slide Image Placeholder 1"/>
          <p:cNvSpPr>
            <a:spLocks noGrp="1" noRot="1" noChangeAspect="1" noTextEdit="1"/>
          </p:cNvSpPr>
          <p:nvPr>
            <p:ph type="sldImg"/>
          </p:nvPr>
        </p:nvSpPr>
        <p:spPr>
          <a:ln/>
        </p:spPr>
      </p:sp>
      <p:sp>
        <p:nvSpPr>
          <p:cNvPr id="227331" name="Notes Placeholder 2"/>
          <p:cNvSpPr>
            <a:spLocks noGrp="1"/>
          </p:cNvSpPr>
          <p:nvPr>
            <p:ph type="body"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rmAutofit/>
          </a:bodyPr>
          <a:lstStyle/>
          <a:p>
            <a:pPr eaLnBrk="1" hangingPunct="1">
              <a:defRPr/>
            </a:pPr>
            <a:r>
              <a:rPr lang="en-GB" dirty="0"/>
              <a:t>Zostavax® is a live vaccine and should not be given to anyone who is immunosuppressed.</a:t>
            </a:r>
          </a:p>
          <a:p>
            <a:pPr marL="457200" indent="-457200">
              <a:buFont typeface="Wingdings" panose="05000000000000000000" pitchFamily="2" charset="2"/>
              <a:buChar char="Ø"/>
            </a:pPr>
            <a:r>
              <a:rPr lang="en-GB" dirty="0"/>
              <a:t>The decision to administer</a:t>
            </a:r>
            <a:r>
              <a:rPr lang="en-GB" altLang="en-US" sz="1400" dirty="0">
                <a:solidFill>
                  <a:srgbClr val="000000"/>
                </a:solidFill>
              </a:rPr>
              <a:t> </a:t>
            </a:r>
            <a:r>
              <a:rPr lang="en-GB" altLang="en-US" dirty="0">
                <a:solidFill>
                  <a:srgbClr val="000000"/>
                </a:solidFill>
              </a:rPr>
              <a:t>Zostavax®</a:t>
            </a:r>
            <a:r>
              <a:rPr lang="en-GB" dirty="0"/>
              <a:t>  to immunosuppressed individuals should be based on a clinical risk assessment</a:t>
            </a:r>
          </a:p>
          <a:p>
            <a:pPr marL="457200" indent="-457200">
              <a:buFont typeface="Wingdings" panose="05000000000000000000" pitchFamily="2" charset="2"/>
              <a:buChar char="Ø"/>
            </a:pPr>
            <a:r>
              <a:rPr lang="en-GB" dirty="0"/>
              <a:t>If primary healthcare professionals have concerns about the nature of therapies / degree of immunosuppression-seek specialist’s advice</a:t>
            </a:r>
          </a:p>
          <a:p>
            <a:pPr marL="457200" indent="-457200">
              <a:buFont typeface="Wingdings" panose="05000000000000000000" pitchFamily="2" charset="2"/>
              <a:buChar char="Ø"/>
            </a:pPr>
            <a:endParaRPr lang="en-GB" dirty="0"/>
          </a:p>
          <a:p>
            <a:pPr marL="0" indent="0">
              <a:buFont typeface="Wingdings" panose="05000000000000000000" pitchFamily="2" charset="2"/>
              <a:buNone/>
            </a:pPr>
            <a:r>
              <a:rPr lang="en-GB" dirty="0"/>
              <a:t>As with other vaccines Shingles vaccine is contra-indicated in anyone who has had a confirmed anaphylactic reaction to a previous dose of varicella containing vaccine / any component of the vaccine. Live vaccines are also contra-indicated in someone who is pregnant but is unlikely that this would be considered because Zostavax is only licensed for individuals &gt; 50 years old.</a:t>
            </a:r>
          </a:p>
          <a:p>
            <a:pPr marL="0" indent="0">
              <a:buFont typeface="Wingdings" panose="05000000000000000000" pitchFamily="2" charset="2"/>
              <a:buNone/>
            </a:pPr>
            <a:endParaRPr lang="en-GB" dirty="0"/>
          </a:p>
          <a:p>
            <a:pPr eaLnBrk="1" hangingPunct="1">
              <a:defRPr/>
            </a:pPr>
            <a:endParaRPr lang="en-GB" dirty="0"/>
          </a:p>
        </p:txBody>
      </p:sp>
      <p:sp>
        <p:nvSpPr>
          <p:cNvPr id="54170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00F5A34B-312A-4014-90FD-98B0A4E4F94F}" type="slidenum">
              <a:rPr lang="en-US" altLang="en-US" smtClean="0">
                <a:solidFill>
                  <a:prstClr val="black"/>
                </a:solidFill>
                <a:latin typeface="Times New Roman" pitchFamily="18" charset="0"/>
                <a:ea typeface="MS PGothic" pitchFamily="34" charset="-128"/>
              </a:rPr>
              <a:pPr eaLnBrk="1" hangingPunct="1">
                <a:spcBef>
                  <a:spcPct val="0"/>
                </a:spcBef>
              </a:pPr>
              <a:t>30</a:t>
            </a:fld>
            <a:endParaRPr lang="en-US" altLang="en-US">
              <a:solidFill>
                <a:prstClr val="black"/>
              </a:solidFill>
              <a:latin typeface="Times New Roman" pitchFamily="18" charset="0"/>
              <a:ea typeface="MS PGothic" pitchFamily="34"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Immunisation should be delayed in individuals who are being treated with either oral or intravenous antivirals until 48 hours after cessation of treatment. This is due to the potential to lower effectiveness of the vaccine as the therapy may reduce response to the vaccine. Note: The use of topical </a:t>
            </a:r>
            <a:r>
              <a:rPr lang="en-GB" dirty="0" err="1"/>
              <a:t>aciclovir</a:t>
            </a:r>
            <a:r>
              <a:rPr lang="en-GB" dirty="0"/>
              <a:t> is not a contra-indication to the vaccine.</a:t>
            </a:r>
          </a:p>
          <a:p>
            <a:endParaRPr lang="en-GB" dirty="0"/>
          </a:p>
          <a:p>
            <a:r>
              <a:rPr lang="en-GB" dirty="0"/>
              <a:t>As with Shingrix®, delay vaccination if acutely unwell or active shingles infection.</a:t>
            </a:r>
          </a:p>
        </p:txBody>
      </p:sp>
      <p:sp>
        <p:nvSpPr>
          <p:cNvPr id="4" name="Slide Number Placeholder 3"/>
          <p:cNvSpPr>
            <a:spLocks noGrp="1"/>
          </p:cNvSpPr>
          <p:nvPr>
            <p:ph type="sldNum" sz="quarter" idx="5"/>
          </p:nvPr>
        </p:nvSpPr>
        <p:spPr/>
        <p:txBody>
          <a:bodyPr/>
          <a:lstStyle/>
          <a:p>
            <a:fld id="{DD6968E5-862C-45E4-959E-D70821F2AC7B}" type="slidenum">
              <a:rPr lang="en-GB" smtClean="0"/>
              <a:t>31</a:t>
            </a:fld>
            <a:endParaRPr lang="en-GB"/>
          </a:p>
        </p:txBody>
      </p:sp>
    </p:spTree>
    <p:extLst>
      <p:ext uri="{BB962C8B-B14F-4D97-AF65-F5344CB8AC3E}">
        <p14:creationId xmlns:p14="http://schemas.microsoft.com/office/powerpoint/2010/main" val="3744546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0" lang="en-GB" sz="1200" b="0" i="0" u="none" strike="noStrike" kern="1200" cap="none" spc="0" normalizeH="0" baseline="0" noProof="0" dirty="0">
                <a:ln>
                  <a:noFill/>
                </a:ln>
                <a:effectLst/>
                <a:uLnTx/>
                <a:uFillTx/>
                <a:latin typeface="+mn-lt"/>
                <a:ea typeface="+mn-ea"/>
                <a:cs typeface="+mn-cs"/>
              </a:rPr>
              <a:t>Reactivation of the latent virus leads to the clinical manifestations of shingles and is associated with immunosuppression, HIV infection, malignancy / increasing age. The risk and severity of shingles increases with age. </a:t>
            </a:r>
          </a:p>
          <a:p>
            <a:endParaRPr kumimoji="0" lang="en-GB" sz="1200" b="0" i="0" u="none" strike="noStrike" kern="1200" cap="none" spc="0" normalizeH="0" baseline="0" noProof="0" dirty="0">
              <a:ln>
                <a:noFill/>
              </a:ln>
              <a:effectLst/>
              <a:uLnTx/>
              <a:uFillTx/>
              <a:latin typeface="+mn-lt"/>
              <a:ea typeface="+mn-ea"/>
              <a:cs typeface="+mn-cs"/>
            </a:endParaRPr>
          </a:p>
          <a:p>
            <a:r>
              <a:rPr kumimoji="0" lang="en-GB" sz="1200" b="0" i="0" u="none" strike="noStrike" kern="1200" cap="none" spc="0" normalizeH="0" baseline="0" noProof="0" dirty="0">
                <a:ln>
                  <a:noFill/>
                </a:ln>
                <a:effectLst/>
                <a:uLnTx/>
                <a:uFillTx/>
                <a:latin typeface="+mn-lt"/>
                <a:ea typeface="+mn-ea"/>
                <a:cs typeface="+mn-cs"/>
              </a:rPr>
              <a:t>The first signs of shingles begin most commonly with abnormal skin sensations and pain in the affected area (dermatone). Headache, photophobia, malaise and less commonly fever may occur as part of the period between the initial symptoms and the development of the rash.</a:t>
            </a:r>
          </a:p>
          <a:p>
            <a:endParaRPr kumimoji="0" lang="en-GB" sz="1200" b="0" i="0" u="none" strike="noStrike" kern="1200" cap="none" spc="0" normalizeH="0" baseline="0" noProof="0" dirty="0">
              <a:ln>
                <a:noFill/>
              </a:ln>
              <a:effectLst/>
              <a:uLnTx/>
              <a:uFillTx/>
              <a:latin typeface="+mn-lt"/>
              <a:ea typeface="+mn-ea"/>
              <a:cs typeface="+mn-cs"/>
            </a:endParaRPr>
          </a:p>
          <a:p>
            <a:r>
              <a:rPr kumimoji="0" lang="en-GB" sz="1200" b="0" i="0" u="none" strike="noStrike" kern="1200" cap="none" spc="0" normalizeH="0" baseline="0" noProof="0" dirty="0">
                <a:ln>
                  <a:noFill/>
                </a:ln>
                <a:effectLst/>
                <a:uLnTx/>
                <a:uFillTx/>
                <a:latin typeface="+mn-lt"/>
                <a:ea typeface="+mn-ea"/>
                <a:cs typeface="+mn-cs"/>
              </a:rPr>
              <a:t>Within days / weeks a unilateral vesicular (fluid filled blisters) rash typically appears in dermatomal distribution (the area of the skin supplied by afferent nerve fibres by a single posterior spinal root). The rash may involve multiple dermatomes in an individual who is immunocompromised. The rash which may be extremely painful with tingling, pricking or </a:t>
            </a:r>
            <a:r>
              <a:rPr kumimoji="0" lang="en-GB" sz="1200" b="0" i="0" u="none" strike="noStrike" kern="1200" cap="none" spc="0" normalizeH="0" baseline="0" noProof="0" dirty="0">
                <a:ln>
                  <a:noFill/>
                </a:ln>
                <a:effectLst/>
                <a:uLnTx/>
                <a:uFillTx/>
              </a:rPr>
              <a:t>numbness of the skin can also be itchy and typically lasts between two and four weeks.</a:t>
            </a:r>
            <a:endParaRPr lang="en-GB" dirty="0"/>
          </a:p>
        </p:txBody>
      </p:sp>
      <p:sp>
        <p:nvSpPr>
          <p:cNvPr id="4" name="Slide Number Placeholder 3"/>
          <p:cNvSpPr>
            <a:spLocks noGrp="1"/>
          </p:cNvSpPr>
          <p:nvPr>
            <p:ph type="sldNum" sz="quarter" idx="10"/>
          </p:nvPr>
        </p:nvSpPr>
        <p:spPr/>
        <p:txBody>
          <a:bodyPr/>
          <a:lstStyle/>
          <a:p>
            <a:fld id="{508223FF-83C3-4B47-B321-C23AE40884E8}"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38809522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a precautionary measure any person who develops a vesicular rash</a:t>
            </a:r>
            <a:r>
              <a:rPr lang="en-GB" baseline="0" dirty="0"/>
              <a:t> after receiving Zostavax should ensure that the rash is kept covered when they are in contact with a susceptible (chickenpox niave) person until the rash is dry and crusted.</a:t>
            </a:r>
          </a:p>
          <a:p>
            <a:endParaRPr lang="en-GB" baseline="0" dirty="0"/>
          </a:p>
          <a:p>
            <a:r>
              <a:rPr lang="en-GB" baseline="0" dirty="0"/>
              <a:t>If the person who received the vaccine is themselves immunosuppressed, they should avoid contact with susceptible people until the rash is dry and crusted due to the higher risk of virus shredding. Prophylactic </a:t>
            </a:r>
            <a:r>
              <a:rPr lang="en-GB" baseline="0" dirty="0" err="1"/>
              <a:t>aciclovir</a:t>
            </a:r>
            <a:r>
              <a:rPr lang="en-GB" baseline="0" dirty="0"/>
              <a:t> can be considered in vulnerable patients exposed to a varicella like rash in a recent vaccinee. </a:t>
            </a:r>
          </a:p>
          <a:p>
            <a:endParaRPr lang="en-GB" baseline="0" dirty="0"/>
          </a:p>
          <a:p>
            <a:r>
              <a:rPr lang="en-GB" baseline="0" dirty="0"/>
              <a:t>Although Zostavax® is no longer in routine use, in the event of a person developing a varicella (widespread) or shingles-like (dermatomal) rash at any time post-Zostavax® or Shingrix a vesicle fluid sample should also be sent for analysis to confirm the diagnosis and determine whether the rash is vaccine associated or wild type. This service is available at the Virus Reference Department (VRD) at the UK Health Security Agency (UKHSA), Colindale (T: 0208 327 6017).</a:t>
            </a:r>
          </a:p>
        </p:txBody>
      </p:sp>
      <p:sp>
        <p:nvSpPr>
          <p:cNvPr id="4" name="Slide Number Placeholder 3"/>
          <p:cNvSpPr>
            <a:spLocks noGrp="1"/>
          </p:cNvSpPr>
          <p:nvPr>
            <p:ph type="sldNum" sz="quarter" idx="10"/>
          </p:nvPr>
        </p:nvSpPr>
        <p:spPr/>
        <p:txBody>
          <a:bodyPr/>
          <a:lstStyle/>
          <a:p>
            <a:fld id="{508223FF-83C3-4B47-B321-C23AE40884E8}" type="slidenum">
              <a:rPr lang="en-GB" smtClean="0">
                <a:solidFill>
                  <a:prstClr val="black"/>
                </a:solidFill>
              </a:rPr>
              <a:pPr/>
              <a:t>32</a:t>
            </a:fld>
            <a:endParaRPr lang="en-GB">
              <a:solidFill>
                <a:prstClr val="black"/>
              </a:solidFill>
            </a:endParaRPr>
          </a:p>
        </p:txBody>
      </p:sp>
    </p:spTree>
    <p:extLst>
      <p:ext uri="{BB962C8B-B14F-4D97-AF65-F5344CB8AC3E}">
        <p14:creationId xmlns:p14="http://schemas.microsoft.com/office/powerpoint/2010/main" val="12856054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a:t>Zostavax® is licensed for use in individuals over 50 years of age. However, most adults below the age of 50 years are likely to be immune to varicella and therefore inadvertent vaccination with Zostavax® is unlikely to result in serious adverse reactions </a:t>
            </a:r>
          </a:p>
          <a:p>
            <a:endParaRPr lang="en-GB" dirty="0"/>
          </a:p>
          <a:p>
            <a:r>
              <a:rPr lang="en-GB" dirty="0"/>
              <a:t>Zostavax is similar to varicella vaccine but it has a significantly higher antigen content. Inadvertent vaccination with Zostavax in varicella naïve children is unlikely to result in serious adverse reactions and should count as a valid dose of varicella vaccine.</a:t>
            </a:r>
          </a:p>
          <a:p>
            <a:endParaRPr lang="en-GB" dirty="0"/>
          </a:p>
          <a:p>
            <a:endParaRPr lang="en-GB" dirty="0"/>
          </a:p>
          <a:p>
            <a:r>
              <a:rPr lang="en-GB" sz="1200" b="1" i="0" u="none" strike="noStrike" kern="1200" baseline="0" dirty="0">
                <a:solidFill>
                  <a:schemeClr val="tx1"/>
                </a:solidFill>
                <a:latin typeface="+mn-lt"/>
                <a:ea typeface="+mn-ea"/>
                <a:cs typeface="+mn-cs"/>
              </a:rPr>
              <a:t>Inadvertent vaccination in immunosuppressed individuals </a:t>
            </a:r>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Immunosuppressed individuals who are inadvertently vaccinated with </a:t>
            </a:r>
            <a:r>
              <a:rPr lang="en-GB" sz="1200" b="0" i="0" u="none" strike="noStrike" kern="1200" baseline="0" dirty="0" err="1">
                <a:solidFill>
                  <a:schemeClr val="tx1"/>
                </a:solidFill>
                <a:latin typeface="+mn-lt"/>
                <a:ea typeface="+mn-ea"/>
                <a:cs typeface="+mn-cs"/>
              </a:rPr>
              <a:t>Zostavax</a:t>
            </a:r>
            <a:r>
              <a:rPr lang="en-GB" sz="1200" b="0" i="0" u="none" strike="noStrike" kern="1200" baseline="0" dirty="0">
                <a:solidFill>
                  <a:schemeClr val="tx1"/>
                </a:solidFill>
                <a:latin typeface="+mn-lt"/>
                <a:ea typeface="+mn-ea"/>
                <a:cs typeface="+mn-cs"/>
              </a:rPr>
              <a:t>® should be urgently assessed to establish the degree of immunosuppression. As all individuals of this age group should be VZV antibody positive, varicella-zoster immunoglobulin is unlikely to be of benefit but prophylactic </a:t>
            </a:r>
            <a:r>
              <a:rPr lang="en-GB" sz="1200" b="0" i="0" u="none" strike="noStrike" kern="1200" baseline="0" dirty="0" err="1">
                <a:solidFill>
                  <a:schemeClr val="tx1"/>
                </a:solidFill>
                <a:latin typeface="+mn-lt"/>
                <a:ea typeface="+mn-ea"/>
                <a:cs typeface="+mn-cs"/>
              </a:rPr>
              <a:t>aciclovir</a:t>
            </a:r>
            <a:r>
              <a:rPr lang="en-GB" sz="1200" b="0" i="0" u="none" strike="noStrike" kern="1200" baseline="0" dirty="0">
                <a:solidFill>
                  <a:schemeClr val="tx1"/>
                </a:solidFill>
                <a:latin typeface="+mn-lt"/>
                <a:ea typeface="+mn-ea"/>
                <a:cs typeface="+mn-cs"/>
              </a:rPr>
              <a:t> may be considered in those for whom the attenuated vaccine virus poses a significant risk. Immunosuppressed individuals who develop a varicella rash following inadvertent vaccination should be urgently assessed and offered prompt treatment with IV high-dose </a:t>
            </a:r>
            <a:r>
              <a:rPr lang="en-GB" sz="1200" b="0" i="0" u="none" strike="noStrike" kern="1200" baseline="0" dirty="0" err="1">
                <a:solidFill>
                  <a:schemeClr val="tx1"/>
                </a:solidFill>
                <a:latin typeface="+mn-lt"/>
                <a:ea typeface="+mn-ea"/>
                <a:cs typeface="+mn-cs"/>
              </a:rPr>
              <a:t>aciclovir</a:t>
            </a:r>
            <a:r>
              <a:rPr lang="en-GB" sz="1200" b="0" i="0" u="none" strike="noStrike" kern="1200" baseline="0" dirty="0">
                <a:solidFill>
                  <a:schemeClr val="tx1"/>
                </a:solidFill>
                <a:latin typeface="+mn-lt"/>
                <a:ea typeface="+mn-ea"/>
                <a:cs typeface="+mn-cs"/>
              </a:rPr>
              <a:t>, given the risks and severity of disseminated zoster.</a:t>
            </a:r>
          </a:p>
          <a:p>
            <a:endParaRPr lang="en-GB" sz="1200" b="0" i="0" u="none" strike="noStrike" kern="1200" baseline="0" dirty="0">
              <a:solidFill>
                <a:schemeClr val="tx1"/>
              </a:solidFill>
              <a:latin typeface="+mn-lt"/>
              <a:ea typeface="+mn-ea"/>
              <a:cs typeface="+mn-cs"/>
            </a:endParaRPr>
          </a:p>
          <a:p>
            <a:r>
              <a:rPr lang="en-GB" sz="1200" b="1" i="0" u="none" strike="noStrike" kern="1200" baseline="0" dirty="0">
                <a:solidFill>
                  <a:schemeClr val="tx1"/>
                </a:solidFill>
                <a:latin typeface="+mn-lt"/>
                <a:ea typeface="+mn-ea"/>
                <a:cs typeface="+mn-cs"/>
              </a:rPr>
              <a:t>Pregnancy:</a:t>
            </a:r>
          </a:p>
          <a:p>
            <a:pPr marL="457200" indent="-457200">
              <a:buFont typeface="Arial" panose="020B0604020202020204" pitchFamily="34" charset="0"/>
              <a:buChar char="•"/>
            </a:pPr>
            <a:r>
              <a:rPr lang="en-GB" dirty="0"/>
              <a:t>Treat in same way as natural exposure to chickenpox infection &amp; urgently assess susceptibility to chickenpox</a:t>
            </a:r>
          </a:p>
          <a:p>
            <a:pPr marL="457200" indent="-457200">
              <a:buFont typeface="Arial" panose="020B0604020202020204" pitchFamily="34" charset="0"/>
              <a:buChar char="•"/>
            </a:pPr>
            <a:r>
              <a:rPr lang="en-GB" dirty="0"/>
              <a:t>If unreliable hx chickenpox require urgent varicella antibody test (VZV IgG) &amp; if –</a:t>
            </a:r>
            <a:r>
              <a:rPr lang="en-GB" dirty="0" err="1"/>
              <a:t>ve</a:t>
            </a:r>
            <a:r>
              <a:rPr lang="en-GB" dirty="0"/>
              <a:t> contact PHE Colindale Duty Doctor to consider VZIG (7-10 days post-vaccination)</a:t>
            </a:r>
          </a:p>
          <a:p>
            <a:r>
              <a:rPr lang="en-GB" dirty="0"/>
              <a:t>Further advice found in the Green book</a:t>
            </a:r>
          </a:p>
          <a:p>
            <a:r>
              <a:rPr lang="en-GB" sz="1200" b="0" i="0" u="none" strike="noStrike" kern="1200" baseline="0" dirty="0">
                <a:solidFill>
                  <a:schemeClr val="tx1"/>
                </a:solidFill>
                <a:latin typeface="+mn-lt"/>
                <a:ea typeface="+mn-ea"/>
                <a:cs typeface="+mn-cs"/>
              </a:rPr>
              <a:t>All incidents of inadvertent administration of Zostavax during pregnancy should also be reported to Public Health England using the vaccine administered in pregnancy reporting form (</a:t>
            </a:r>
            <a:r>
              <a:rPr lang="en-GB" sz="1200" b="0" i="0" u="none" strike="noStrike" kern="1200" baseline="0" dirty="0" err="1">
                <a:solidFill>
                  <a:schemeClr val="tx1"/>
                </a:solidFill>
                <a:latin typeface="+mn-lt"/>
                <a:ea typeface="+mn-ea"/>
                <a:cs typeface="+mn-cs"/>
              </a:rPr>
              <a:t>ViP</a:t>
            </a:r>
            <a:r>
              <a:rPr lang="en-GB" sz="1200" b="0" i="0" u="none" strike="noStrike" kern="1200" baseline="0" dirty="0">
                <a:solidFill>
                  <a:schemeClr val="tx1"/>
                </a:solidFill>
                <a:latin typeface="+mn-lt"/>
                <a:ea typeface="+mn-ea"/>
                <a:cs typeface="+mn-cs"/>
              </a:rPr>
              <a:t>). </a:t>
            </a:r>
            <a:r>
              <a:rPr lang="en-GB" dirty="0"/>
              <a:t>. </a:t>
            </a:r>
            <a:r>
              <a:rPr lang="en-GB" b="0" dirty="0"/>
              <a:t>https://www.gov.uk/vaccination-in-pregnancy-vip</a:t>
            </a:r>
          </a:p>
          <a:p>
            <a:endParaRPr lang="en-GB" dirty="0"/>
          </a:p>
        </p:txBody>
      </p:sp>
      <p:sp>
        <p:nvSpPr>
          <p:cNvPr id="4" name="Slide Number Placeholder 3"/>
          <p:cNvSpPr>
            <a:spLocks noGrp="1"/>
          </p:cNvSpPr>
          <p:nvPr>
            <p:ph type="sldNum" sz="quarter" idx="10"/>
          </p:nvPr>
        </p:nvSpPr>
        <p:spPr/>
        <p:txBody>
          <a:bodyPr/>
          <a:lstStyle/>
          <a:p>
            <a:fld id="{508223FF-83C3-4B47-B321-C23AE40884E8}" type="slidenum">
              <a:rPr lang="en-GB" smtClean="0">
                <a:solidFill>
                  <a:prstClr val="black"/>
                </a:solidFill>
              </a:rPr>
              <a:pPr/>
              <a:t>33</a:t>
            </a:fld>
            <a:endParaRPr lang="en-GB">
              <a:solidFill>
                <a:prstClr val="black"/>
              </a:solidFill>
            </a:endParaRPr>
          </a:p>
        </p:txBody>
      </p:sp>
    </p:spTree>
    <p:extLst>
      <p:ext uri="{BB962C8B-B14F-4D97-AF65-F5344CB8AC3E}">
        <p14:creationId xmlns:p14="http://schemas.microsoft.com/office/powerpoint/2010/main" val="223763601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2" name="Slide Image Placeholder 1"/>
          <p:cNvSpPr>
            <a:spLocks noGrp="1" noRot="1" noChangeAspect="1" noTextEdit="1"/>
          </p:cNvSpPr>
          <p:nvPr>
            <p:ph type="sldImg"/>
          </p:nvPr>
        </p:nvSpPr>
        <p:spPr>
          <a:ln/>
        </p:spPr>
      </p:sp>
      <p:sp>
        <p:nvSpPr>
          <p:cNvPr id="54784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p>
            <a:pPr eaLnBrk="1" hangingPunct="1"/>
            <a:r>
              <a:rPr lang="en-GB" altLang="en-US" dirty="0">
                <a:latin typeface="Arial" pitchFamily="34" charset="0"/>
              </a:rPr>
              <a:t>Healthcare workers should refer to the vaccine manufacturers authorisation holders summary of product characteristics (SPC). </a:t>
            </a:r>
          </a:p>
        </p:txBody>
      </p:sp>
      <p:sp>
        <p:nvSpPr>
          <p:cNvPr id="5478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EB52C791-6A35-435F-A936-F1164FA508FF}" type="slidenum">
              <a:rPr lang="en-US" altLang="en-US" smtClean="0">
                <a:solidFill>
                  <a:prstClr val="black"/>
                </a:solidFill>
                <a:latin typeface="Times New Roman" pitchFamily="18" charset="0"/>
                <a:ea typeface="MS PGothic" pitchFamily="34" charset="-128"/>
              </a:rPr>
              <a:pPr eaLnBrk="1" hangingPunct="1">
                <a:spcBef>
                  <a:spcPct val="0"/>
                </a:spcBef>
              </a:pPr>
              <a:t>34</a:t>
            </a:fld>
            <a:endParaRPr lang="en-US" altLang="en-US">
              <a:solidFill>
                <a:prstClr val="black"/>
              </a:solidFill>
              <a:latin typeface="Times New Roman" pitchFamily="18" charset="0"/>
              <a:ea typeface="MS PGothic" pitchFamily="34"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Slide Image Placeholder 1"/>
          <p:cNvSpPr>
            <a:spLocks noGrp="1" noRot="1" noChangeAspect="1" noTextEdit="1"/>
          </p:cNvSpPr>
          <p:nvPr>
            <p:ph type="sldImg"/>
          </p:nvPr>
        </p:nvSpPr>
        <p:spPr>
          <a:ln/>
        </p:spPr>
      </p:sp>
      <p:sp>
        <p:nvSpPr>
          <p:cNvPr id="54579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p>
            <a:pPr marL="0" indent="0"/>
            <a:r>
              <a:rPr lang="en-GB" altLang="en-US" sz="1200" i="1" dirty="0"/>
              <a:t>What if an individual does not have a </a:t>
            </a:r>
            <a:r>
              <a:rPr lang="en-GB" altLang="en-US" sz="1200" i="1" baseline="0" dirty="0"/>
              <a:t> </a:t>
            </a:r>
            <a:r>
              <a:rPr lang="en-GB" altLang="en-US" sz="1200" i="1" dirty="0"/>
              <a:t>previous history of chickenpox; should they still be offered the vaccine?</a:t>
            </a:r>
            <a:br>
              <a:rPr lang="en-GB" altLang="en-US" sz="1200" dirty="0"/>
            </a:br>
            <a:endParaRPr lang="en-GB" altLang="en-US" sz="1200" dirty="0"/>
          </a:p>
          <a:p>
            <a:pPr marL="0" indent="0"/>
            <a:r>
              <a:rPr lang="en-GB" altLang="en-US" sz="1200" dirty="0"/>
              <a:t>Previous clinical history of chickenpox infection is not a pre-requisite for receiving Shingles vaccine.</a:t>
            </a:r>
            <a:r>
              <a:rPr lang="en-GB" altLang="en-US" sz="1200" baseline="0" dirty="0"/>
              <a:t> </a:t>
            </a:r>
            <a:r>
              <a:rPr lang="en-GB" altLang="en-US" sz="1200" dirty="0"/>
              <a:t>Many people who think they haven’t had chickenpox have in fact had a sub-clinical infection.</a:t>
            </a:r>
            <a:r>
              <a:rPr lang="en-GB" altLang="en-US" sz="1200" baseline="0" dirty="0"/>
              <a:t>  </a:t>
            </a:r>
            <a:r>
              <a:rPr lang="en-GB" altLang="en-US" sz="1200" b="1" dirty="0"/>
              <a:t>Yes</a:t>
            </a:r>
            <a:r>
              <a:rPr lang="en-GB" altLang="en-US" sz="1200" dirty="0"/>
              <a:t> these people </a:t>
            </a:r>
            <a:r>
              <a:rPr lang="en-GB" altLang="en-US" sz="1200" b="1" dirty="0"/>
              <a:t>should </a:t>
            </a:r>
            <a:r>
              <a:rPr lang="en-GB" altLang="en-US" sz="1200" dirty="0"/>
              <a:t>be vaccinated.</a:t>
            </a:r>
          </a:p>
          <a:p>
            <a:pPr marL="0" indent="0"/>
            <a:endParaRPr lang="en-GB" altLang="en-US" sz="1200" dirty="0"/>
          </a:p>
          <a:p>
            <a:pPr marL="0" indent="0" eaLnBrk="1" hangingPunct="1"/>
            <a:r>
              <a:rPr lang="en-GB" altLang="en-US" sz="1200" i="1" dirty="0"/>
              <a:t>What if an individual presents with a previous hx of shingles; should they still be offered the vaccine?</a:t>
            </a:r>
          </a:p>
          <a:p>
            <a:pPr marL="0" indent="0" eaLnBrk="1" hangingPunct="1"/>
            <a:endParaRPr lang="en-GB" altLang="en-US" sz="1200" b="1" dirty="0"/>
          </a:p>
          <a:p>
            <a:pPr marL="0" indent="0" eaLnBrk="1" hangingPunct="1"/>
            <a:r>
              <a:rPr lang="en-GB" altLang="en-US" sz="1200" dirty="0"/>
              <a:t>People can get shingles more than once and the vaccine will reduce the risk of further attacks.</a:t>
            </a:r>
            <a:r>
              <a:rPr lang="en-GB" altLang="en-US" sz="1200" baseline="0" dirty="0"/>
              <a:t> </a:t>
            </a:r>
            <a:r>
              <a:rPr lang="en-GB" altLang="en-US" sz="1200" b="1" dirty="0"/>
              <a:t>Yes</a:t>
            </a:r>
            <a:r>
              <a:rPr lang="en-GB" altLang="en-US" sz="1200" dirty="0"/>
              <a:t>, the individual should still be offered the vaccine despite presenting with a previous history of shingles infection. However, wait until individual is fully recovered from active shingles infection before considering vaccination.</a:t>
            </a:r>
            <a:endParaRPr lang="en-GB" altLang="en-US" dirty="0">
              <a:latin typeface="Arial" pitchFamily="34" charset="0"/>
            </a:endParaRPr>
          </a:p>
        </p:txBody>
      </p:sp>
      <p:sp>
        <p:nvSpPr>
          <p:cNvPr id="54579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741FF497-47A5-47CF-B3B9-8D8A592618A5}" type="slidenum">
              <a:rPr lang="en-US" altLang="en-US" smtClean="0">
                <a:solidFill>
                  <a:prstClr val="black"/>
                </a:solidFill>
                <a:latin typeface="Times New Roman" pitchFamily="18" charset="0"/>
                <a:ea typeface="MS PGothic" pitchFamily="34" charset="-128"/>
              </a:rPr>
              <a:pPr eaLnBrk="1" hangingPunct="1">
                <a:spcBef>
                  <a:spcPct val="0"/>
                </a:spcBef>
              </a:pPr>
              <a:t>35</a:t>
            </a:fld>
            <a:endParaRPr lang="en-US" altLang="en-US">
              <a:solidFill>
                <a:prstClr val="black"/>
              </a:solidFill>
              <a:latin typeface="Times New Roman" pitchFamily="18" charset="0"/>
              <a:ea typeface="MS PGothic" pitchFamily="34"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08223FF-83C3-4B47-B321-C23AE40884E8}" type="slidenum">
              <a:rPr lang="en-GB" smtClean="0">
                <a:solidFill>
                  <a:prstClr val="black"/>
                </a:solidFill>
              </a:rPr>
              <a:pPr/>
              <a:t>38</a:t>
            </a:fld>
            <a:endParaRPr lang="en-GB">
              <a:solidFill>
                <a:prstClr val="black"/>
              </a:solidFill>
            </a:endParaRPr>
          </a:p>
        </p:txBody>
      </p:sp>
    </p:spTree>
    <p:extLst>
      <p:ext uri="{BB962C8B-B14F-4D97-AF65-F5344CB8AC3E}">
        <p14:creationId xmlns:p14="http://schemas.microsoft.com/office/powerpoint/2010/main" val="379562041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08223FF-83C3-4B47-B321-C23AE40884E8}" type="slidenum">
              <a:rPr lang="en-GB" smtClean="0">
                <a:solidFill>
                  <a:prstClr val="black"/>
                </a:solidFill>
              </a:rPr>
              <a:pPr/>
              <a:t>39</a:t>
            </a:fld>
            <a:endParaRPr lang="en-GB">
              <a:solidFill>
                <a:prstClr val="black"/>
              </a:solidFill>
            </a:endParaRPr>
          </a:p>
        </p:txBody>
      </p:sp>
    </p:spTree>
    <p:extLst>
      <p:ext uri="{BB962C8B-B14F-4D97-AF65-F5344CB8AC3E}">
        <p14:creationId xmlns:p14="http://schemas.microsoft.com/office/powerpoint/2010/main" val="3795620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314" name="Slide Image Placeholder 1"/>
          <p:cNvSpPr>
            <a:spLocks noGrp="1" noRot="1" noChangeAspect="1" noTextEdit="1"/>
          </p:cNvSpPr>
          <p:nvPr>
            <p:ph type="sldImg"/>
          </p:nvPr>
        </p:nvSpPr>
        <p:spPr>
          <a:ln/>
        </p:spPr>
      </p:sp>
      <p:sp>
        <p:nvSpPr>
          <p:cNvPr id="200707" name="Notes Placeholder 2"/>
          <p:cNvSpPr>
            <a:spLocks noGrp="1"/>
          </p:cNvSpPr>
          <p:nvPr>
            <p:ph type="body"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rmAutofit fontScale="85000" lnSpcReduction="10000"/>
          </a:bodyPr>
          <a:lstStyle/>
          <a:p>
            <a:pPr marL="0" indent="0" eaLnBrk="1" hangingPunct="1">
              <a:buFont typeface="Wingdings" pitchFamily="84" charset="2"/>
              <a:buNone/>
              <a:defRPr/>
            </a:pPr>
            <a:r>
              <a:rPr lang="en-GB" sz="1200" dirty="0">
                <a:latin typeface="Arial" panose="020B0604020202020204" pitchFamily="34" charset="0"/>
                <a:cs typeface="Arial" panose="020B0604020202020204" pitchFamily="34" charset="0"/>
              </a:rPr>
              <a:t>Shingles can cause a number of secondary complications and the severity of these can be dependent on how weak the individual’s immune system is. </a:t>
            </a:r>
          </a:p>
          <a:p>
            <a:pPr marL="0" indent="0" eaLnBrk="1" hangingPunct="1">
              <a:buFont typeface="Wingdings" pitchFamily="84" charset="2"/>
              <a:buNone/>
              <a:defRPr/>
            </a:pPr>
            <a:endParaRPr lang="en-GB" sz="1200" dirty="0">
              <a:latin typeface="Arial" panose="020B0604020202020204" pitchFamily="34" charset="0"/>
              <a:cs typeface="Arial" panose="020B0604020202020204" pitchFamily="34" charset="0"/>
            </a:endParaRPr>
          </a:p>
          <a:p>
            <a:pPr marL="0" indent="0" eaLnBrk="1" hangingPunct="1">
              <a:buFont typeface="Wingdings" pitchFamily="84" charset="2"/>
              <a:buNone/>
              <a:defRPr/>
            </a:pPr>
            <a:r>
              <a:rPr lang="en-GB" sz="1200" dirty="0">
                <a:latin typeface="Arial" panose="020B0604020202020204" pitchFamily="34" charset="0"/>
                <a:cs typeface="Arial" panose="020B0604020202020204" pitchFamily="34" charset="0"/>
              </a:rPr>
              <a:t>Complications are more likely in adults aged over 50 years, with the severity of the illness increasing with age.</a:t>
            </a:r>
            <a:endParaRPr lang="en-GB" dirty="0">
              <a:solidFill>
                <a:srgbClr val="000000"/>
              </a:solidFill>
            </a:endParaRPr>
          </a:p>
          <a:p>
            <a:pPr eaLnBrk="1" hangingPunct="1">
              <a:spcBef>
                <a:spcPct val="0"/>
              </a:spcBef>
              <a:defRPr/>
            </a:pPr>
            <a:endParaRPr lang="en-GB" dirty="0">
              <a:solidFill>
                <a:srgbClr val="000000"/>
              </a:solidFill>
            </a:endParaRPr>
          </a:p>
          <a:p>
            <a:pPr eaLnBrk="1" hangingPunct="1">
              <a:spcBef>
                <a:spcPct val="0"/>
              </a:spcBef>
              <a:defRPr/>
            </a:pPr>
            <a:r>
              <a:rPr lang="en-GB" dirty="0">
                <a:solidFill>
                  <a:srgbClr val="000000"/>
                </a:solidFill>
              </a:rPr>
              <a:t>Most commonly reported complications in the older age groups include secondary bacterial infections at the site of the rash (that may require antibiotic therapy) and post herpetic neuralgia. </a:t>
            </a:r>
          </a:p>
          <a:p>
            <a:pPr eaLnBrk="1" hangingPunct="1">
              <a:spcBef>
                <a:spcPct val="0"/>
              </a:spcBef>
              <a:defRPr/>
            </a:pPr>
            <a:endParaRPr lang="en-GB" dirty="0">
              <a:solidFill>
                <a:srgbClr val="000000"/>
              </a:solidFill>
            </a:endParaRPr>
          </a:p>
          <a:p>
            <a:pPr marL="0" marR="0" lvl="0" indent="0" algn="l" defTabSz="914400" rtl="0" eaLnBrk="1" fontAlgn="base" latinLnBrk="0" hangingPunct="1">
              <a:lnSpc>
                <a:spcPct val="100000"/>
              </a:lnSpc>
              <a:spcBef>
                <a:spcPct val="20000"/>
              </a:spcBef>
              <a:spcAft>
                <a:spcPct val="0"/>
              </a:spcAft>
              <a:buClr>
                <a:srgbClr val="00A8CA"/>
              </a:buClr>
              <a:buSzPct val="65000"/>
              <a:buFont typeface="Wingdings" panose="05000000000000000000" pitchFamily="2" charset="2"/>
              <a:buNone/>
              <a:tabLst/>
              <a:defRPr/>
            </a:pPr>
            <a:r>
              <a:rPr lang="en-GB" dirty="0">
                <a:solidFill>
                  <a:srgbClr val="000000"/>
                </a:solidFill>
              </a:rPr>
              <a:t>Other less common complications can include ophthalmic shingles and peripheral motor neuropathy. Ophthalmic shingles affects the facial nerve (trigeminal) and can cause ulceration and scarring of the eye and uveitis (inflammation of the inner eye). Ophthalmic shingles can also cause loss of vision if untreated and is often associated with long term pain. Studies have estimated ophthalmic zoster to occur in 10-20% of shingles cases (</a:t>
            </a:r>
            <a:r>
              <a:rPr lang="en-GB" dirty="0" err="1">
                <a:solidFill>
                  <a:srgbClr val="000000"/>
                </a:solidFill>
              </a:rPr>
              <a:t>Opstelten</a:t>
            </a:r>
            <a:r>
              <a:rPr lang="en-GB" dirty="0">
                <a:solidFill>
                  <a:srgbClr val="000000"/>
                </a:solidFill>
              </a:rPr>
              <a:t> et al., 2002) with around 4% of the cases resulting in long-term sequelae, including pain (Bowsher,1999). </a:t>
            </a:r>
            <a:r>
              <a:rPr kumimoji="0" lang="en-GB" sz="3000" b="1" i="0" u="none" strike="noStrike" kern="0" cap="none" spc="0" normalizeH="0" baseline="0" noProof="0" dirty="0">
                <a:ln>
                  <a:noFill/>
                </a:ln>
                <a:solidFill>
                  <a:srgbClr val="FF0000"/>
                </a:solidFill>
                <a:effectLst/>
                <a:uLnTx/>
                <a:uFillTx/>
                <a:latin typeface="Arial"/>
                <a:ea typeface="+mn-ea"/>
                <a:cs typeface="+mn-cs"/>
              </a:rPr>
              <a:t>Chapter 28a The Green Book (Zoster) </a:t>
            </a:r>
          </a:p>
          <a:p>
            <a:pPr eaLnBrk="1" hangingPunct="1">
              <a:spcBef>
                <a:spcPct val="0"/>
              </a:spcBef>
              <a:defRPr/>
            </a:pPr>
            <a:endParaRPr lang="en-GB" dirty="0">
              <a:solidFill>
                <a:srgbClr val="000000"/>
              </a:solidFill>
            </a:endParaRPr>
          </a:p>
          <a:p>
            <a:pPr eaLnBrk="1" hangingPunct="1">
              <a:spcBef>
                <a:spcPct val="0"/>
              </a:spcBef>
              <a:defRPr/>
            </a:pPr>
            <a:r>
              <a:rPr lang="en-GB" dirty="0">
                <a:solidFill>
                  <a:srgbClr val="000000"/>
                </a:solidFill>
              </a:rPr>
              <a:t>Peripheral motor neuropathy is more common in the elderly population and results in temporary nerve damage (peripheral motor nerve) that controls movement of limbs such as the arm or leg, causing paralysis in the associated limb. This effect is temporary and individuals can make a good recovery.</a:t>
            </a:r>
            <a:endParaRPr lang="en-GB" dirty="0">
              <a:solidFill>
                <a:srgbClr val="FF0000"/>
              </a:solidFill>
            </a:endParaRPr>
          </a:p>
          <a:p>
            <a:pPr eaLnBrk="1" hangingPunct="1">
              <a:spcBef>
                <a:spcPct val="0"/>
              </a:spcBef>
              <a:defRPr/>
            </a:pPr>
            <a:r>
              <a:rPr lang="en-GB" dirty="0">
                <a:solidFill>
                  <a:srgbClr val="000000"/>
                </a:solidFill>
              </a:rPr>
              <a:t> </a:t>
            </a:r>
          </a:p>
          <a:p>
            <a:pPr eaLnBrk="1" hangingPunct="1">
              <a:spcBef>
                <a:spcPct val="0"/>
              </a:spcBef>
              <a:defRPr/>
            </a:pPr>
            <a:r>
              <a:rPr lang="en-GB" dirty="0">
                <a:solidFill>
                  <a:srgbClr val="000000"/>
                </a:solidFill>
              </a:rPr>
              <a:t>Severe</a:t>
            </a:r>
            <a:r>
              <a:rPr lang="en-GB" baseline="0" dirty="0">
                <a:solidFill>
                  <a:srgbClr val="000000"/>
                </a:solidFill>
              </a:rPr>
              <a:t> cases of Shingles can lead to hospitalisation and rare complications of Shingles include: Encephalitis / disseminated zoster in immunocompromised individuals leading to virus dissemination in the lungs, liver and CNS.</a:t>
            </a:r>
            <a:endParaRPr lang="en-GB" dirty="0">
              <a:solidFill>
                <a:srgbClr val="000000"/>
              </a:solidFill>
            </a:endParaRPr>
          </a:p>
          <a:p>
            <a:pPr eaLnBrk="1" hangingPunct="1">
              <a:defRPr/>
            </a:pPr>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Shingles cannot be caught from someone else, whether they have chickenpox or shingles.</a:t>
            </a:r>
          </a:p>
          <a:p>
            <a:r>
              <a:rPr lang="en-GB" dirty="0"/>
              <a:t>However, the virus can be found in the vesicles of someone with shingles (active lesions) and can be transmitted by direct contact with the rash, causing chickenpox in a susceptible recipient</a:t>
            </a:r>
            <a:r>
              <a:rPr lang="en-GB" baseline="0" dirty="0"/>
              <a:t> – someone who has never had chickenpox before.</a:t>
            </a:r>
            <a:endParaRPr lang="en-GB" dirty="0"/>
          </a:p>
          <a:p>
            <a:endParaRPr lang="en-GB" dirty="0"/>
          </a:p>
          <a:p>
            <a:pPr marL="0" marR="0" indent="0" algn="l" defTabSz="914400" rtl="0" eaLnBrk="1" fontAlgn="auto" latinLnBrk="0" hangingPunct="1">
              <a:lnSpc>
                <a:spcPct val="100000"/>
              </a:lnSpc>
              <a:spcBef>
                <a:spcPts val="0"/>
              </a:spcBef>
              <a:spcAft>
                <a:spcPts val="0"/>
              </a:spcAft>
              <a:buClrTx/>
              <a:buSzTx/>
              <a:buFontTx/>
              <a:buNone/>
              <a:tabLst/>
              <a:defRPr/>
            </a:pPr>
            <a:r>
              <a:rPr lang="en-GB" dirty="0"/>
              <a:t>There is no evidence that shingles can be acquired from someone who has chickenpox. </a:t>
            </a:r>
          </a:p>
          <a:p>
            <a:endParaRPr lang="en-GB" dirty="0"/>
          </a:p>
        </p:txBody>
      </p:sp>
      <p:sp>
        <p:nvSpPr>
          <p:cNvPr id="4" name="Slide Number Placeholder 3"/>
          <p:cNvSpPr>
            <a:spLocks noGrp="1"/>
          </p:cNvSpPr>
          <p:nvPr>
            <p:ph type="sldNum" sz="quarter" idx="10"/>
          </p:nvPr>
        </p:nvSpPr>
        <p:spPr/>
        <p:txBody>
          <a:bodyPr/>
          <a:lstStyle/>
          <a:p>
            <a:fld id="{508223FF-83C3-4B47-B321-C23AE40884E8}" type="slidenum">
              <a:rPr lang="en-GB" smtClean="0">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21287235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362" name="Slide Image Placeholder 1"/>
          <p:cNvSpPr>
            <a:spLocks noGrp="1" noRot="1" noChangeAspect="1" noTextEdit="1"/>
          </p:cNvSpPr>
          <p:nvPr>
            <p:ph type="sldImg"/>
          </p:nvPr>
        </p:nvSpPr>
        <p:spPr>
          <a:ln/>
        </p:spPr>
      </p:sp>
      <p:sp>
        <p:nvSpPr>
          <p:cNvPr id="52736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p>
            <a:pPr eaLnBrk="1" hangingPunct="1"/>
            <a:endParaRPr lang="en-GB" altLang="en-US" dirty="0">
              <a:latin typeface="Arial" pitchFamily="34" charset="0"/>
            </a:endParaRPr>
          </a:p>
        </p:txBody>
      </p:sp>
      <p:sp>
        <p:nvSpPr>
          <p:cNvPr id="52736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6605AC23-28D5-49B6-8857-F8C59E3F449C}" type="slidenum">
              <a:rPr lang="en-US" altLang="en-US" smtClean="0">
                <a:solidFill>
                  <a:prstClr val="black"/>
                </a:solidFill>
                <a:latin typeface="Times New Roman" pitchFamily="18" charset="0"/>
                <a:ea typeface="MS PGothic" pitchFamily="34" charset="-128"/>
              </a:rPr>
              <a:pPr eaLnBrk="1" hangingPunct="1">
                <a:spcBef>
                  <a:spcPct val="0"/>
                </a:spcBef>
              </a:pPr>
              <a:t>6</a:t>
            </a:fld>
            <a:endParaRPr lang="en-US" altLang="en-US">
              <a:solidFill>
                <a:prstClr val="black"/>
              </a:solidFill>
              <a:latin typeface="Times New Roman" pitchFamily="18" charset="0"/>
              <a:ea typeface="MS PGothic"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Slide Image Placeholder 1"/>
          <p:cNvSpPr>
            <a:spLocks noGrp="1" noRot="1" noChangeAspect="1" noTextEdit="1"/>
          </p:cNvSpPr>
          <p:nvPr>
            <p:ph type="sldImg"/>
          </p:nvPr>
        </p:nvSpPr>
        <p:spPr>
          <a:ln/>
        </p:spPr>
      </p:sp>
      <p:sp>
        <p:nvSpPr>
          <p:cNvPr id="52429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p>
            <a:pPr lvl="0" fontAlgn="base">
              <a:spcBef>
                <a:spcPct val="20000"/>
              </a:spcBef>
              <a:spcAft>
                <a:spcPct val="0"/>
              </a:spcAft>
              <a:buClr>
                <a:srgbClr val="00A8CA"/>
              </a:buClr>
              <a:buSzPct val="65000"/>
            </a:pPr>
            <a:r>
              <a:rPr lang="en-GB" altLang="en-US" kern="0" dirty="0">
                <a:solidFill>
                  <a:srgbClr val="000000"/>
                </a:solidFill>
                <a:latin typeface="Arial" panose="020B0604020202020204" pitchFamily="34" charset="0"/>
                <a:cs typeface="Arial" panose="020B0604020202020204" pitchFamily="34" charset="0"/>
              </a:rPr>
              <a:t>An estimated 50,000 cases of shingles occur in people aged over 70 years each year in England &amp; Wales. Of these, 14,000 develop Post Herpetic Neuralgia. 1,400 cases of shingles result in hospitalisation and 1 in 1,000 cases of shingles are estimated to result in death.</a:t>
            </a:r>
          </a:p>
          <a:p>
            <a:pPr lvl="0" fontAlgn="base">
              <a:spcBef>
                <a:spcPct val="20000"/>
              </a:spcBef>
              <a:spcAft>
                <a:spcPct val="0"/>
              </a:spcAft>
              <a:buClr>
                <a:srgbClr val="00A8CA"/>
              </a:buClr>
              <a:buSzPct val="65000"/>
            </a:pPr>
            <a:r>
              <a:rPr lang="en-GB" altLang="en-US" b="1" kern="0" dirty="0">
                <a:solidFill>
                  <a:srgbClr val="000000"/>
                </a:solidFill>
                <a:latin typeface="Arial" panose="020B0604020202020204" pitchFamily="34" charset="0"/>
                <a:cs typeface="Arial" panose="020B0604020202020204" pitchFamily="34" charset="0"/>
              </a:rPr>
              <a:t>In Northern Ireland this corresponds to 900-1000 cases of shingles in people in their 70s and 250 cases of PHN each year.</a:t>
            </a:r>
          </a:p>
          <a:p>
            <a:pPr eaLnBrk="1" hangingPunct="1"/>
            <a:endParaRPr lang="en-GB" altLang="en-US" dirty="0">
              <a:latin typeface="Arial" pitchFamily="34" charset="0"/>
            </a:endParaRPr>
          </a:p>
        </p:txBody>
      </p:sp>
      <p:sp>
        <p:nvSpPr>
          <p:cNvPr id="52429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B3202DCA-1257-4E17-93CB-4EFD439C4BAD}" type="slidenum">
              <a:rPr lang="en-US" altLang="en-US" smtClean="0">
                <a:solidFill>
                  <a:prstClr val="black"/>
                </a:solidFill>
                <a:latin typeface="Times New Roman" pitchFamily="18" charset="0"/>
                <a:ea typeface="MS PGothic" pitchFamily="34" charset="-128"/>
              </a:rPr>
              <a:pPr eaLnBrk="1" hangingPunct="1">
                <a:spcBef>
                  <a:spcPct val="0"/>
                </a:spcBef>
              </a:pPr>
              <a:t>7</a:t>
            </a:fld>
            <a:endParaRPr lang="en-US" altLang="en-US">
              <a:solidFill>
                <a:prstClr val="black"/>
              </a:solidFill>
              <a:latin typeface="Times New Roman" pitchFamily="18" charset="0"/>
              <a:ea typeface="MS PGothic"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Slide Image Placeholder 1"/>
          <p:cNvSpPr>
            <a:spLocks noGrp="1" noRot="1" noChangeAspect="1" noTextEdit="1"/>
          </p:cNvSpPr>
          <p:nvPr>
            <p:ph type="sldImg"/>
          </p:nvPr>
        </p:nvSpPr>
        <p:spPr>
          <a:ln/>
        </p:spPr>
      </p:sp>
      <p:sp>
        <p:nvSpPr>
          <p:cNvPr id="53043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p>
            <a:pPr marL="0" marR="0" indent="0" algn="l" defTabSz="914400" rtl="0" eaLnBrk="1" fontAlgn="auto" latinLnBrk="0" hangingPunct="1">
              <a:lnSpc>
                <a:spcPct val="100000"/>
              </a:lnSpc>
              <a:spcBef>
                <a:spcPct val="0"/>
              </a:spcBef>
              <a:spcAft>
                <a:spcPts val="0"/>
              </a:spcAft>
              <a:buClrTx/>
              <a:buSzTx/>
              <a:buFontTx/>
              <a:buNone/>
              <a:tabLst/>
              <a:defRPr/>
            </a:pPr>
            <a:r>
              <a:rPr lang="en-GB" altLang="en-US" sz="1200" dirty="0">
                <a:latin typeface="Arial" panose="020B0604020202020204" pitchFamily="34" charset="0"/>
                <a:cs typeface="Arial" panose="020B0604020202020204" pitchFamily="34" charset="0"/>
              </a:rPr>
              <a:t>Individuals over 70 years of age are not only at an increased risk of</a:t>
            </a:r>
            <a:r>
              <a:rPr lang="en-GB" altLang="en-US" sz="1200" baseline="0" dirty="0">
                <a:latin typeface="Arial" panose="020B0604020202020204" pitchFamily="34" charset="0"/>
                <a:cs typeface="Arial" panose="020B0604020202020204" pitchFamily="34" charset="0"/>
              </a:rPr>
              <a:t> </a:t>
            </a:r>
            <a:r>
              <a:rPr lang="en-GB" altLang="en-US" sz="1200" dirty="0">
                <a:latin typeface="Arial" panose="020B0604020202020204" pitchFamily="34" charset="0"/>
                <a:cs typeface="Arial" panose="020B0604020202020204" pitchFamily="34" charset="0"/>
              </a:rPr>
              <a:t>developing shingles, but they also suffer a more severe form of </a:t>
            </a:r>
            <a:r>
              <a:rPr lang="en-GB" altLang="en-US" sz="1200" baseline="0" dirty="0">
                <a:latin typeface="Arial" panose="020B0604020202020204" pitchFamily="34" charset="0"/>
                <a:cs typeface="Arial" panose="020B0604020202020204" pitchFamily="34" charset="0"/>
              </a:rPr>
              <a:t> </a:t>
            </a:r>
            <a:r>
              <a:rPr lang="en-GB" altLang="en-US" sz="1200" dirty="0">
                <a:latin typeface="Arial" panose="020B0604020202020204" pitchFamily="34" charset="0"/>
                <a:cs typeface="Arial" panose="020B0604020202020204" pitchFamily="34" charset="0"/>
              </a:rPr>
              <a:t>the illness resulting in complications such as PHN and an increased</a:t>
            </a:r>
            <a:r>
              <a:rPr lang="en-GB" altLang="en-US" sz="1200" baseline="0" dirty="0">
                <a:latin typeface="Arial" panose="020B0604020202020204" pitchFamily="34" charset="0"/>
                <a:cs typeface="Arial" panose="020B0604020202020204" pitchFamily="34" charset="0"/>
              </a:rPr>
              <a:t> </a:t>
            </a:r>
            <a:r>
              <a:rPr lang="en-GB" altLang="en-US" sz="1200" dirty="0">
                <a:latin typeface="Arial" panose="020B0604020202020204" pitchFamily="34" charset="0"/>
                <a:cs typeface="Arial" panose="020B0604020202020204" pitchFamily="34" charset="0"/>
              </a:rPr>
              <a:t>rate of hospital admissions.</a:t>
            </a:r>
          </a:p>
          <a:p>
            <a:pPr eaLnBrk="1" hangingPunct="1">
              <a:spcBef>
                <a:spcPct val="0"/>
              </a:spcBef>
            </a:pPr>
            <a:endParaRPr lang="en-GB" altLang="en-US" dirty="0">
              <a:solidFill>
                <a:srgbClr val="000000"/>
              </a:solidFill>
              <a:latin typeface="Arial" pitchFamily="34" charset="0"/>
              <a:cs typeface="Arial" panose="020B0604020202020204" pitchFamily="34" charset="0"/>
            </a:endParaRPr>
          </a:p>
          <a:p>
            <a:pPr eaLnBrk="1" hangingPunct="1">
              <a:spcBef>
                <a:spcPct val="0"/>
              </a:spcBef>
            </a:pPr>
            <a:r>
              <a:rPr lang="en-GB" altLang="en-US" dirty="0">
                <a:solidFill>
                  <a:srgbClr val="000000"/>
                </a:solidFill>
                <a:latin typeface="Arial" pitchFamily="34" charset="0"/>
                <a:cs typeface="Arial" panose="020B0604020202020204" pitchFamily="34" charset="0"/>
              </a:rPr>
              <a:t>Vaccination for individuals over the age of 80 years is not recommended due to the decreased efficacy of the vaccine in this age group. Economic analysis suggested that the vaccine would not be cost effective in individuals over the age of 80 years.</a:t>
            </a:r>
          </a:p>
          <a:p>
            <a:pPr eaLnBrk="1" hangingPunct="1"/>
            <a:endParaRPr lang="en-GB" altLang="en-US" dirty="0">
              <a:latin typeface="Arial" pitchFamily="34" charset="0"/>
            </a:endParaRPr>
          </a:p>
        </p:txBody>
      </p:sp>
      <p:sp>
        <p:nvSpPr>
          <p:cNvPr id="53043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66C47CF7-7672-4545-8427-A88D9A8E3181}" type="slidenum">
              <a:rPr lang="en-US" altLang="en-US" smtClean="0">
                <a:solidFill>
                  <a:prstClr val="black"/>
                </a:solidFill>
                <a:latin typeface="Times New Roman" pitchFamily="18" charset="0"/>
                <a:ea typeface="MS PGothic" pitchFamily="34" charset="-128"/>
              </a:rPr>
              <a:pPr eaLnBrk="1" hangingPunct="1">
                <a:spcBef>
                  <a:spcPct val="0"/>
                </a:spcBef>
              </a:pPr>
              <a:t>8</a:t>
            </a:fld>
            <a:endParaRPr lang="en-US" altLang="en-US">
              <a:solidFill>
                <a:prstClr val="black"/>
              </a:solidFill>
              <a:latin typeface="Times New Roman" pitchFamily="18" charset="0"/>
              <a:ea typeface="MS PGothic"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The choice of age group was based on evidence that the greatest number of cases would be prevented by administering the vaccine at this age.</a:t>
            </a:r>
            <a:endParaRPr lang="en-GB" dirty="0"/>
          </a:p>
        </p:txBody>
      </p:sp>
      <p:sp>
        <p:nvSpPr>
          <p:cNvPr id="4" name="Slide Number Placeholder 3"/>
          <p:cNvSpPr>
            <a:spLocks noGrp="1"/>
          </p:cNvSpPr>
          <p:nvPr>
            <p:ph type="sldNum" sz="quarter" idx="5"/>
          </p:nvPr>
        </p:nvSpPr>
        <p:spPr/>
        <p:txBody>
          <a:bodyPr/>
          <a:lstStyle/>
          <a:p>
            <a:fld id="{DD6968E5-862C-45E4-959E-D70821F2AC7B}" type="slidenum">
              <a:rPr lang="en-GB" smtClean="0"/>
              <a:t>9</a:t>
            </a:fld>
            <a:endParaRPr lang="en-GB"/>
          </a:p>
        </p:txBody>
      </p:sp>
    </p:spTree>
    <p:extLst>
      <p:ext uri="{BB962C8B-B14F-4D97-AF65-F5344CB8AC3E}">
        <p14:creationId xmlns:p14="http://schemas.microsoft.com/office/powerpoint/2010/main" val="908135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2177902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240269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609600"/>
            <a:ext cx="2019300" cy="4953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09600"/>
            <a:ext cx="5905500" cy="4953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8865291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31800" y="431800"/>
            <a:ext cx="6578600" cy="990600"/>
          </a:xfrm>
        </p:spPr>
        <p:txBody>
          <a:bodyPr/>
          <a:lstStyle/>
          <a:p>
            <a:r>
              <a:rPr lang="en-US"/>
              <a:t>Click to edit Master title style</a:t>
            </a:r>
            <a:endParaRPr lang="en-GB"/>
          </a:p>
        </p:txBody>
      </p:sp>
      <p:sp>
        <p:nvSpPr>
          <p:cNvPr id="3" name="ClipArt Placeholder 2"/>
          <p:cNvSpPr>
            <a:spLocks noGrp="1"/>
          </p:cNvSpPr>
          <p:nvPr>
            <p:ph type="clipArt" sz="half" idx="1"/>
          </p:nvPr>
        </p:nvSpPr>
        <p:spPr>
          <a:xfrm>
            <a:off x="431800" y="1727200"/>
            <a:ext cx="4076700" cy="4114800"/>
          </a:xfrm>
        </p:spPr>
        <p:txBody>
          <a:bodyPr/>
          <a:lstStyle/>
          <a:p>
            <a:pPr lvl="0"/>
            <a:endParaRPr lang="en-GB" noProof="0" dirty="0"/>
          </a:p>
        </p:txBody>
      </p:sp>
      <p:sp>
        <p:nvSpPr>
          <p:cNvPr id="4" name="Text Placeholder 3"/>
          <p:cNvSpPr>
            <a:spLocks noGrp="1"/>
          </p:cNvSpPr>
          <p:nvPr>
            <p:ph type="body" sz="half" idx="2"/>
          </p:nvPr>
        </p:nvSpPr>
        <p:spPr>
          <a:xfrm>
            <a:off x="4660900" y="1727200"/>
            <a:ext cx="4078288"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a:defRPr>
                <a:latin typeface="Arial" charset="0"/>
              </a:defRPr>
            </a:lvl1pPr>
          </a:lstStyle>
          <a:p>
            <a:pPr fontAlgn="base">
              <a:spcBef>
                <a:spcPct val="20000"/>
              </a:spcBef>
              <a:spcAft>
                <a:spcPct val="0"/>
              </a:spcAft>
              <a:buClr>
                <a:srgbClr val="0000FF"/>
              </a:buClr>
              <a:defRPr/>
            </a:pPr>
            <a:endParaRPr lang="en-GB" altLang="en-US" sz="4000">
              <a:solidFill>
                <a:srgbClr val="000000"/>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sz="900">
                <a:latin typeface="Arial" charset="0"/>
              </a:defRPr>
            </a:lvl1pPr>
          </a:lstStyle>
          <a:p>
            <a:pPr fontAlgn="base">
              <a:spcBef>
                <a:spcPct val="20000"/>
              </a:spcBef>
              <a:spcAft>
                <a:spcPct val="0"/>
              </a:spcAft>
              <a:buClr>
                <a:srgbClr val="0000FF"/>
              </a:buClr>
              <a:defRPr/>
            </a:pPr>
            <a:endParaRPr lang="en-GB" altLang="en-US" sz="800">
              <a:solidFill>
                <a:srgbClr val="000000"/>
              </a:solidFill>
            </a:endParaRPr>
          </a:p>
          <a:p>
            <a:pPr fontAlgn="base">
              <a:spcBef>
                <a:spcPct val="20000"/>
              </a:spcBef>
              <a:spcAft>
                <a:spcPct val="0"/>
              </a:spcAft>
              <a:buClr>
                <a:srgbClr val="0000FF"/>
              </a:buClr>
              <a:defRPr/>
            </a:pPr>
            <a:endParaRPr lang="en-GB" altLang="en-US" sz="800">
              <a:solidFill>
                <a:srgbClr val="000000"/>
              </a:solidFill>
            </a:endParaRPr>
          </a:p>
          <a:p>
            <a:pPr fontAlgn="base">
              <a:spcBef>
                <a:spcPct val="20000"/>
              </a:spcBef>
              <a:spcAft>
                <a:spcPct val="0"/>
              </a:spcAft>
              <a:buClr>
                <a:srgbClr val="0000FF"/>
              </a:buClr>
              <a:defRPr/>
            </a:pPr>
            <a:r>
              <a:rPr lang="en-GB" altLang="en-US">
                <a:solidFill>
                  <a:srgbClr val="000000"/>
                </a:solidFill>
              </a:rPr>
              <a:t>Immunisation Department, Centre for Infections</a:t>
            </a: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a:defRPr>
                <a:latin typeface="Arial" charset="0"/>
              </a:defRPr>
            </a:lvl1pPr>
          </a:lstStyle>
          <a:p>
            <a:pPr fontAlgn="base">
              <a:spcBef>
                <a:spcPct val="20000"/>
              </a:spcBef>
              <a:spcAft>
                <a:spcPct val="0"/>
              </a:spcAft>
              <a:buClr>
                <a:srgbClr val="0000FF"/>
              </a:buClr>
              <a:defRPr/>
            </a:pPr>
            <a:fld id="{667AEF8F-F58B-4E1C-BC6C-2DE18D861E4C}" type="slidenum">
              <a:rPr lang="en-GB" altLang="en-US" sz="4000">
                <a:solidFill>
                  <a:srgbClr val="000000"/>
                </a:solidFill>
              </a:rPr>
              <a:pPr fontAlgn="base">
                <a:spcBef>
                  <a:spcPct val="20000"/>
                </a:spcBef>
                <a:spcAft>
                  <a:spcPct val="0"/>
                </a:spcAft>
                <a:buClr>
                  <a:srgbClr val="0000FF"/>
                </a:buClr>
                <a:defRPr/>
              </a:pPr>
              <a:t>‹#›</a:t>
            </a:fld>
            <a:endParaRPr lang="en-GB" altLang="en-US" sz="4000" dirty="0">
              <a:solidFill>
                <a:srgbClr val="000000"/>
              </a:solidFill>
            </a:endParaRPr>
          </a:p>
        </p:txBody>
      </p:sp>
    </p:spTree>
    <p:extLst>
      <p:ext uri="{BB962C8B-B14F-4D97-AF65-F5344CB8AC3E}">
        <p14:creationId xmlns:p14="http://schemas.microsoft.com/office/powerpoint/2010/main" val="33615748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Content Only">
    <p:spTree>
      <p:nvGrpSpPr>
        <p:cNvPr id="1" name=""/>
        <p:cNvGrpSpPr/>
        <p:nvPr/>
      </p:nvGrpSpPr>
      <p:grpSpPr>
        <a:xfrm>
          <a:off x="0" y="0"/>
          <a:ext cx="0" cy="0"/>
          <a:chOff x="0" y="0"/>
          <a:chExt cx="0" cy="0"/>
        </a:xfrm>
      </p:grpSpPr>
      <p:sp>
        <p:nvSpPr>
          <p:cNvPr id="3" name="Content Placeholder 2"/>
          <p:cNvSpPr>
            <a:spLocks noGrp="1"/>
          </p:cNvSpPr>
          <p:nvPr>
            <p:ph idx="1"/>
          </p:nvPr>
        </p:nvSpPr>
        <p:spPr>
          <a:xfrm>
            <a:off x="558000" y="1367999"/>
            <a:ext cx="8028000" cy="4788000"/>
          </a:xfrm>
        </p:spPr>
        <p:txBody>
          <a:bodyPr/>
          <a:lstStyle>
            <a:lvl1pPr>
              <a:spcBef>
                <a:spcPts val="1200"/>
              </a:spcBef>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0"/>
          </p:nvPr>
        </p:nvSpPr>
        <p:spPr>
          <a:xfrm>
            <a:off x="0" y="6308725"/>
            <a:ext cx="9144000" cy="549275"/>
          </a:xfrm>
          <a:prstGeom prst="rect">
            <a:avLst/>
          </a:prstGeom>
        </p:spPr>
        <p:txBody>
          <a:bodyPr/>
          <a:lstStyle>
            <a:lvl1pPr>
              <a:defRPr/>
            </a:lvl1pPr>
          </a:lstStyle>
          <a:p>
            <a:pPr fontAlgn="base">
              <a:spcBef>
                <a:spcPct val="20000"/>
              </a:spcBef>
              <a:spcAft>
                <a:spcPct val="0"/>
              </a:spcAft>
              <a:buClr>
                <a:srgbClr val="0000FF"/>
              </a:buClr>
              <a:defRPr/>
            </a:pPr>
            <a:r>
              <a:rPr lang="en-US" sz="4000">
                <a:solidFill>
                  <a:srgbClr val="000000"/>
                </a:solidFill>
              </a:rPr>
              <a:t>  </a:t>
            </a:r>
            <a:fld id="{546C6816-5307-4A68-A6CB-F17CE1B8E559}" type="slidenum">
              <a:rPr lang="en-US" sz="4000">
                <a:solidFill>
                  <a:srgbClr val="000000"/>
                </a:solidFill>
              </a:rPr>
              <a:pPr fontAlgn="base">
                <a:spcBef>
                  <a:spcPct val="20000"/>
                </a:spcBef>
                <a:spcAft>
                  <a:spcPct val="0"/>
                </a:spcAft>
                <a:buClr>
                  <a:srgbClr val="0000FF"/>
                </a:buClr>
                <a:defRPr/>
              </a:pPr>
              <a:t>‹#›</a:t>
            </a:fld>
            <a:endParaRPr lang="en-US" sz="4000">
              <a:solidFill>
                <a:srgbClr val="000000"/>
              </a:solidFill>
            </a:endParaRPr>
          </a:p>
        </p:txBody>
      </p:sp>
      <p:sp>
        <p:nvSpPr>
          <p:cNvPr id="5" name="Footer Placeholder 5"/>
          <p:cNvSpPr>
            <a:spLocks noGrp="1"/>
          </p:cNvSpPr>
          <p:nvPr>
            <p:ph type="ftr" sz="quarter" idx="11"/>
          </p:nvPr>
        </p:nvSpPr>
        <p:spPr>
          <a:xfrm>
            <a:off x="900113" y="6308725"/>
            <a:ext cx="8064500" cy="549275"/>
          </a:xfrm>
          <a:prstGeom prst="rect">
            <a:avLst/>
          </a:prstGeom>
        </p:spPr>
        <p:txBody>
          <a:bodyPr/>
          <a:lstStyle>
            <a:lvl1pPr algn="l">
              <a:defRPr sz="1200" baseline="0">
                <a:solidFill>
                  <a:schemeClr val="bg1"/>
                </a:solidFill>
                <a:latin typeface="Arial" pitchFamily="34" charset="0"/>
              </a:defRPr>
            </a:lvl1pPr>
          </a:lstStyle>
          <a:p>
            <a:pPr fontAlgn="base">
              <a:spcBef>
                <a:spcPct val="20000"/>
              </a:spcBef>
              <a:spcAft>
                <a:spcPct val="0"/>
              </a:spcAft>
              <a:buClr>
                <a:srgbClr val="0000FF"/>
              </a:buClr>
              <a:defRPr/>
            </a:pPr>
            <a:r>
              <a:rPr lang="en-GB">
                <a:solidFill>
                  <a:srgbClr val="0000FF"/>
                </a:solidFill>
              </a:rPr>
              <a:t>Changes to MenC conjugate vaccine schedule</a:t>
            </a:r>
            <a:endParaRPr lang="en-US">
              <a:solidFill>
                <a:srgbClr val="0000FF"/>
              </a:solidFill>
            </a:endParaRPr>
          </a:p>
        </p:txBody>
      </p:sp>
    </p:spTree>
    <p:extLst>
      <p:ext uri="{BB962C8B-B14F-4D97-AF65-F5344CB8AC3E}">
        <p14:creationId xmlns:p14="http://schemas.microsoft.com/office/powerpoint/2010/main" val="936025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39348087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0336191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6357037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524000"/>
            <a:ext cx="39624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800600" y="1524000"/>
            <a:ext cx="39624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2771538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014985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571110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4098137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2020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253890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164636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606526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609600"/>
            <a:ext cx="2019300" cy="4953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09600"/>
            <a:ext cx="5905500" cy="4953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7965349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106365993"/>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035515278"/>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256762946"/>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524000"/>
            <a:ext cx="39624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800600" y="1524000"/>
            <a:ext cx="39624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90938131"/>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03818498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5546878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691596089"/>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8743331"/>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177436620"/>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73655520"/>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798911193"/>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609600"/>
            <a:ext cx="2019300" cy="4953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09600"/>
            <a:ext cx="5905500" cy="4953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037089230"/>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2"/>
          <p:cNvSpPr>
            <a:spLocks noGrp="1" noChangeArrowheads="1"/>
          </p:cNvSpPr>
          <p:nvPr>
            <p:ph type="title"/>
          </p:nvPr>
        </p:nvSpPr>
        <p:spPr bwMode="auto">
          <a:xfrm>
            <a:off x="1117600" y="146050"/>
            <a:ext cx="7786688"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b"/>
          <a:lstStyle/>
          <a:p>
            <a:pPr lvl="0"/>
            <a:r>
              <a:rPr lang="en-US" dirty="0"/>
              <a:t>Click to edit </a:t>
            </a:r>
            <a:br>
              <a:rPr lang="en-US" dirty="0"/>
            </a:br>
            <a:r>
              <a:rPr lang="en-US" dirty="0"/>
              <a:t>Master title style</a:t>
            </a:r>
          </a:p>
        </p:txBody>
      </p:sp>
      <p:sp>
        <p:nvSpPr>
          <p:cNvPr id="5" name="Text Placeholder 4"/>
          <p:cNvSpPr>
            <a:spLocks noGrp="1"/>
          </p:cNvSpPr>
          <p:nvPr>
            <p:ph type="body" sz="quarter" idx="10"/>
          </p:nvPr>
        </p:nvSpPr>
        <p:spPr>
          <a:xfrm>
            <a:off x="189139" y="5979886"/>
            <a:ext cx="3498850" cy="290285"/>
          </a:xfrm>
        </p:spPr>
        <p:txBody>
          <a:bodyPr/>
          <a:lstStyle>
            <a:lvl1pPr marL="0" indent="0">
              <a:buNone/>
              <a:defRPr sz="1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7" name="Text Placeholder 6"/>
          <p:cNvSpPr>
            <a:spLocks noGrp="1"/>
          </p:cNvSpPr>
          <p:nvPr>
            <p:ph type="body" sz="quarter" idx="11"/>
          </p:nvPr>
        </p:nvSpPr>
        <p:spPr>
          <a:xfrm>
            <a:off x="189139" y="6516912"/>
            <a:ext cx="3525838" cy="246063"/>
          </a:xfrm>
        </p:spPr>
        <p:txBody>
          <a:bodyPr/>
          <a:lstStyle>
            <a:lvl1pPr marL="0" indent="0">
              <a:buNone/>
              <a:defRPr sz="1000">
                <a:solidFill>
                  <a:schemeClr val="tx2">
                    <a:lumMod val="50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9" name="Text Placeholder 8"/>
          <p:cNvSpPr>
            <a:spLocks noGrp="1"/>
          </p:cNvSpPr>
          <p:nvPr>
            <p:ph type="body" sz="quarter" idx="12"/>
          </p:nvPr>
        </p:nvSpPr>
        <p:spPr>
          <a:xfrm>
            <a:off x="7126513" y="6532362"/>
            <a:ext cx="1626054" cy="152400"/>
          </a:xfrm>
        </p:spPr>
        <p:txBody>
          <a:bodyPr/>
          <a:lstStyle>
            <a:lvl1pPr marL="0" indent="0" algn="r">
              <a:buNone/>
              <a:defRPr sz="900">
                <a:solidFill>
                  <a:schemeClr val="tx2">
                    <a:lumMod val="50000"/>
                  </a:schemeClr>
                </a:solidFill>
              </a:defRPr>
            </a:lvl1pPr>
          </a:lstStyle>
          <a:p>
            <a:pPr lvl="0"/>
            <a:r>
              <a:rPr lang="en-US" dirty="0"/>
              <a:t>Click to edit Master text styles</a:t>
            </a:r>
          </a:p>
        </p:txBody>
      </p:sp>
    </p:spTree>
    <p:extLst>
      <p:ext uri="{BB962C8B-B14F-4D97-AF65-F5344CB8AC3E}">
        <p14:creationId xmlns:p14="http://schemas.microsoft.com/office/powerpoint/2010/main" val="1804974611"/>
      </p:ext>
    </p:extLst>
  </p:cSld>
  <p:clrMapOvr>
    <a:masterClrMapping/>
  </p:clrMapOvr>
  <p:transition>
    <p:wipe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hart Placeholder 2"/>
          <p:cNvSpPr>
            <a:spLocks noGrp="1"/>
          </p:cNvSpPr>
          <p:nvPr>
            <p:ph type="chart" idx="1"/>
          </p:nvPr>
        </p:nvSpPr>
        <p:spPr>
          <a:xfrm>
            <a:off x="685800" y="1981200"/>
            <a:ext cx="7772400" cy="4114800"/>
          </a:xfrm>
        </p:spPr>
        <p:txBody>
          <a:bodyPr/>
          <a:lstStyle/>
          <a:p>
            <a:pPr lvl="0"/>
            <a:endParaRPr lang="en-US" noProof="0" dirty="0"/>
          </a:p>
        </p:txBody>
      </p:sp>
      <p:sp>
        <p:nvSpPr>
          <p:cNvPr id="4" name="Date Placeholder 3"/>
          <p:cNvSpPr>
            <a:spLocks noGrp="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eaLnBrk="1" hangingPunct="1">
              <a:spcBef>
                <a:spcPct val="20000"/>
              </a:spcBef>
              <a:buClr>
                <a:srgbClr val="0000FF"/>
              </a:buClr>
              <a:defRPr>
                <a:solidFill>
                  <a:srgbClr val="000000"/>
                </a:solidFill>
              </a:defRPr>
            </a:lvl1pPr>
          </a:lstStyle>
          <a:p>
            <a:pPr>
              <a:defRPr/>
            </a:pPr>
            <a:endParaRPr lang="en-GB" altLang="en-US"/>
          </a:p>
        </p:txBody>
      </p:sp>
      <p:sp>
        <p:nvSpPr>
          <p:cNvPr id="5" name="Footer Placeholder 4"/>
          <p:cNvSpPr>
            <a:spLocks noGrp="1"/>
          </p:cNvSpPr>
          <p:nvPr>
            <p:ph type="ftr" sz="quarter" idx="11"/>
          </p:nvPr>
        </p:nvSpPr>
        <p:spPr>
          <a:xfrm>
            <a:off x="3124200" y="6248400"/>
            <a:ext cx="2895600" cy="457200"/>
          </a:xfrm>
          <a:prstGeom prst="rect">
            <a:avLst/>
          </a:prstGeom>
        </p:spPr>
        <p:txBody>
          <a:bodyPr vert="horz" wrap="square" lIns="91440" tIns="45720" rIns="91440" bIns="45720" numCol="1" anchor="t" anchorCtr="0" compatLnSpc="1">
            <a:prstTxWarp prst="textNoShape">
              <a:avLst/>
            </a:prstTxWarp>
          </a:bodyPr>
          <a:lstStyle>
            <a:lvl1pPr eaLnBrk="1" hangingPunct="1">
              <a:spcBef>
                <a:spcPct val="20000"/>
              </a:spcBef>
              <a:buClr>
                <a:srgbClr val="0000FF"/>
              </a:buClr>
              <a:defRPr>
                <a:solidFill>
                  <a:srgbClr val="000000"/>
                </a:solidFill>
              </a:defRPr>
            </a:lvl1pPr>
          </a:lstStyle>
          <a:p>
            <a:pPr>
              <a:defRPr/>
            </a:pPr>
            <a:endParaRPr lang="en-GB" altLang="en-US"/>
          </a:p>
        </p:txBody>
      </p:sp>
      <p:sp>
        <p:nvSpPr>
          <p:cNvPr id="6" name="Slide Number Placeholder 5"/>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eaLnBrk="1" hangingPunct="1">
              <a:spcBef>
                <a:spcPct val="20000"/>
              </a:spcBef>
              <a:buClr>
                <a:srgbClr val="0000FF"/>
              </a:buClr>
              <a:defRPr>
                <a:solidFill>
                  <a:srgbClr val="000000"/>
                </a:solidFill>
              </a:defRPr>
            </a:lvl1pPr>
          </a:lstStyle>
          <a:p>
            <a:pPr>
              <a:defRPr/>
            </a:pPr>
            <a:fld id="{6AADF31D-3881-4776-994B-71804AA2EDBB}" type="slidenum">
              <a:rPr lang="en-GB" altLang="en-US"/>
              <a:pPr>
                <a:defRPr/>
              </a:pPr>
              <a:t>‹#›</a:t>
            </a:fld>
            <a:endParaRPr lang="en-GB" altLang="en-US"/>
          </a:p>
        </p:txBody>
      </p:sp>
    </p:spTree>
    <p:extLst>
      <p:ext uri="{BB962C8B-B14F-4D97-AF65-F5344CB8AC3E}">
        <p14:creationId xmlns:p14="http://schemas.microsoft.com/office/powerpoint/2010/main" val="1123522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524000"/>
            <a:ext cx="39624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800600" y="1524000"/>
            <a:ext cx="39624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019002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010036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534869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2008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308307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484391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4.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6.jpe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5.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image" Target="../media/image7.jpeg"/><Relationship Id="rId2" Type="http://schemas.openxmlformats.org/officeDocument/2006/relationships/slideLayout" Target="../slideLayouts/slideLayout26.xml"/><Relationship Id="rId16" Type="http://schemas.openxmlformats.org/officeDocument/2006/relationships/image" Target="../media/image5.jpe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4.jpe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4" descr="curves-blue-white bkg_sized"/>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239000" y="3962400"/>
            <a:ext cx="1393825" cy="199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4"/>
          <p:cNvSpPr>
            <a:spLocks noGrp="1" noChangeArrowheads="1"/>
          </p:cNvSpPr>
          <p:nvPr>
            <p:ph type="body" idx="1"/>
          </p:nvPr>
        </p:nvSpPr>
        <p:spPr bwMode="auto">
          <a:xfrm>
            <a:off x="685800" y="1524000"/>
            <a:ext cx="80772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28"/>
          <p:cNvSpPr>
            <a:spLocks noGrp="1" noChangeArrowheads="1"/>
          </p:cNvSpPr>
          <p:nvPr>
            <p:ph type="title"/>
          </p:nvPr>
        </p:nvSpPr>
        <p:spPr bwMode="auto">
          <a:xfrm>
            <a:off x="685800" y="609600"/>
            <a:ext cx="8077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pPr lvl="0"/>
            <a:r>
              <a:rPr lang="en-US" altLang="en-US"/>
              <a:t>Click to edit Master title style</a:t>
            </a:r>
          </a:p>
        </p:txBody>
      </p:sp>
      <p:pic>
        <p:nvPicPr>
          <p:cNvPr id="1029" name="Picture 29" descr="PHAlogo"/>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457200" y="5867400"/>
            <a:ext cx="2590800"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30" descr="PHAstrapline"/>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4953000" y="6334125"/>
            <a:ext cx="35052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09797667"/>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0" eaLnBrk="0" fontAlgn="base" hangingPunct="0">
        <a:spcBef>
          <a:spcPct val="0"/>
        </a:spcBef>
        <a:spcAft>
          <a:spcPct val="0"/>
        </a:spcAft>
        <a:defRPr sz="4000" b="1">
          <a:solidFill>
            <a:srgbClr val="00B5CC"/>
          </a:solidFill>
          <a:latin typeface="+mj-lt"/>
          <a:ea typeface="+mj-ea"/>
          <a:cs typeface="+mj-cs"/>
        </a:defRPr>
      </a:lvl1pPr>
      <a:lvl2pPr algn="l" rtl="0" eaLnBrk="0" fontAlgn="base" hangingPunct="0">
        <a:spcBef>
          <a:spcPct val="0"/>
        </a:spcBef>
        <a:spcAft>
          <a:spcPct val="0"/>
        </a:spcAft>
        <a:defRPr sz="4000" b="1">
          <a:solidFill>
            <a:srgbClr val="00B5CC"/>
          </a:solidFill>
          <a:latin typeface="Arial" pitchFamily="34" charset="0"/>
        </a:defRPr>
      </a:lvl2pPr>
      <a:lvl3pPr algn="l" rtl="0" eaLnBrk="0" fontAlgn="base" hangingPunct="0">
        <a:spcBef>
          <a:spcPct val="0"/>
        </a:spcBef>
        <a:spcAft>
          <a:spcPct val="0"/>
        </a:spcAft>
        <a:defRPr sz="4000" b="1">
          <a:solidFill>
            <a:srgbClr val="00B5CC"/>
          </a:solidFill>
          <a:latin typeface="Arial" pitchFamily="34" charset="0"/>
        </a:defRPr>
      </a:lvl3pPr>
      <a:lvl4pPr algn="l" rtl="0" eaLnBrk="0" fontAlgn="base" hangingPunct="0">
        <a:spcBef>
          <a:spcPct val="0"/>
        </a:spcBef>
        <a:spcAft>
          <a:spcPct val="0"/>
        </a:spcAft>
        <a:defRPr sz="4000" b="1">
          <a:solidFill>
            <a:srgbClr val="00B5CC"/>
          </a:solidFill>
          <a:latin typeface="Arial" pitchFamily="34" charset="0"/>
        </a:defRPr>
      </a:lvl4pPr>
      <a:lvl5pPr algn="l" rtl="0" eaLnBrk="0" fontAlgn="base" hangingPunct="0">
        <a:spcBef>
          <a:spcPct val="0"/>
        </a:spcBef>
        <a:spcAft>
          <a:spcPct val="0"/>
        </a:spcAft>
        <a:defRPr sz="4000" b="1">
          <a:solidFill>
            <a:srgbClr val="00B5CC"/>
          </a:solidFill>
          <a:latin typeface="Arial" pitchFamily="34" charset="0"/>
        </a:defRPr>
      </a:lvl5pPr>
      <a:lvl6pPr marL="457200" algn="l" rtl="0" fontAlgn="base">
        <a:spcBef>
          <a:spcPct val="0"/>
        </a:spcBef>
        <a:spcAft>
          <a:spcPct val="0"/>
        </a:spcAft>
        <a:defRPr sz="4000" b="1">
          <a:solidFill>
            <a:srgbClr val="00B5CC"/>
          </a:solidFill>
          <a:latin typeface="Arial" pitchFamily="34" charset="0"/>
        </a:defRPr>
      </a:lvl6pPr>
      <a:lvl7pPr marL="914400" algn="l" rtl="0" fontAlgn="base">
        <a:spcBef>
          <a:spcPct val="0"/>
        </a:spcBef>
        <a:spcAft>
          <a:spcPct val="0"/>
        </a:spcAft>
        <a:defRPr sz="4000" b="1">
          <a:solidFill>
            <a:srgbClr val="00B5CC"/>
          </a:solidFill>
          <a:latin typeface="Arial" pitchFamily="34" charset="0"/>
        </a:defRPr>
      </a:lvl7pPr>
      <a:lvl8pPr marL="1371600" algn="l" rtl="0" fontAlgn="base">
        <a:spcBef>
          <a:spcPct val="0"/>
        </a:spcBef>
        <a:spcAft>
          <a:spcPct val="0"/>
        </a:spcAft>
        <a:defRPr sz="4000" b="1">
          <a:solidFill>
            <a:srgbClr val="00B5CC"/>
          </a:solidFill>
          <a:latin typeface="Arial" pitchFamily="34" charset="0"/>
        </a:defRPr>
      </a:lvl8pPr>
      <a:lvl9pPr marL="1828800" algn="l" rtl="0" fontAlgn="base">
        <a:spcBef>
          <a:spcPct val="0"/>
        </a:spcBef>
        <a:spcAft>
          <a:spcPct val="0"/>
        </a:spcAft>
        <a:defRPr sz="4000" b="1">
          <a:solidFill>
            <a:srgbClr val="00B5CC"/>
          </a:solidFill>
          <a:latin typeface="Arial" pitchFamily="34" charset="0"/>
        </a:defRPr>
      </a:lvl9pPr>
    </p:titleStyle>
    <p:bodyStyle>
      <a:lvl1pPr marL="342900" indent="-342900" algn="l" rtl="0" eaLnBrk="0" fontAlgn="base" hangingPunct="0">
        <a:spcBef>
          <a:spcPct val="20000"/>
        </a:spcBef>
        <a:spcAft>
          <a:spcPct val="0"/>
        </a:spcAft>
        <a:buClr>
          <a:srgbClr val="00A8CA"/>
        </a:buClr>
        <a:buSzPct val="65000"/>
        <a:buFont typeface="Wingdings" pitchFamily="2" charset="2"/>
        <a:defRPr sz="3000">
          <a:solidFill>
            <a:schemeClr val="bg2"/>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sz="2400">
          <a:solidFill>
            <a:schemeClr val="bg2"/>
          </a:solidFill>
          <a:latin typeface="+mn-lt"/>
        </a:defRPr>
      </a:lvl2pPr>
      <a:lvl3pPr marL="1143000" indent="-228600" algn="l" rtl="0" eaLnBrk="0" fontAlgn="base" hangingPunct="0">
        <a:spcBef>
          <a:spcPct val="20000"/>
        </a:spcBef>
        <a:spcAft>
          <a:spcPct val="0"/>
        </a:spcAft>
        <a:buClr>
          <a:schemeClr val="accent1"/>
        </a:buClr>
        <a:buSzPct val="60000"/>
        <a:buFont typeface="Wingdings" pitchFamily="2" charset="2"/>
        <a:buChar char="l"/>
        <a:defRPr sz="2000">
          <a:solidFill>
            <a:schemeClr val="bg2"/>
          </a:solidFill>
          <a:latin typeface="+mn-lt"/>
        </a:defRPr>
      </a:lvl3pPr>
      <a:lvl4pPr marL="1562100" indent="-228600" algn="l" rtl="0" eaLnBrk="0" fontAlgn="base" hangingPunct="0">
        <a:spcBef>
          <a:spcPct val="20000"/>
        </a:spcBef>
        <a:spcAft>
          <a:spcPct val="0"/>
        </a:spcAft>
        <a:buClr>
          <a:schemeClr val="tx1"/>
        </a:buClr>
        <a:buChar char="–"/>
        <a:defRPr sz="2000">
          <a:solidFill>
            <a:schemeClr val="bg2"/>
          </a:solidFill>
          <a:latin typeface="+mn-lt"/>
        </a:defRPr>
      </a:lvl4pPr>
      <a:lvl5pPr marL="1981200" indent="-228600" algn="l" rtl="0" eaLnBrk="0" fontAlgn="base" hangingPunct="0">
        <a:spcBef>
          <a:spcPct val="20000"/>
        </a:spcBef>
        <a:spcAft>
          <a:spcPct val="0"/>
        </a:spcAft>
        <a:buClr>
          <a:schemeClr val="accent1"/>
        </a:buClr>
        <a:buChar char="•"/>
        <a:defRPr sz="2000">
          <a:solidFill>
            <a:schemeClr val="bg2"/>
          </a:solidFill>
          <a:latin typeface="+mn-lt"/>
        </a:defRPr>
      </a:lvl5pPr>
      <a:lvl6pPr marL="2438400" indent="-228600" algn="l" rtl="0" fontAlgn="base">
        <a:spcBef>
          <a:spcPct val="20000"/>
        </a:spcBef>
        <a:spcAft>
          <a:spcPct val="0"/>
        </a:spcAft>
        <a:buClr>
          <a:schemeClr val="accent1"/>
        </a:buClr>
        <a:buChar char="•"/>
        <a:defRPr sz="2000">
          <a:solidFill>
            <a:schemeClr val="bg2"/>
          </a:solidFill>
          <a:latin typeface="+mn-lt"/>
        </a:defRPr>
      </a:lvl6pPr>
      <a:lvl7pPr marL="2895600" indent="-228600" algn="l" rtl="0" fontAlgn="base">
        <a:spcBef>
          <a:spcPct val="20000"/>
        </a:spcBef>
        <a:spcAft>
          <a:spcPct val="0"/>
        </a:spcAft>
        <a:buClr>
          <a:schemeClr val="accent1"/>
        </a:buClr>
        <a:buChar char="•"/>
        <a:defRPr sz="2000">
          <a:solidFill>
            <a:schemeClr val="bg2"/>
          </a:solidFill>
          <a:latin typeface="+mn-lt"/>
        </a:defRPr>
      </a:lvl7pPr>
      <a:lvl8pPr marL="3352800" indent="-228600" algn="l" rtl="0" fontAlgn="base">
        <a:spcBef>
          <a:spcPct val="20000"/>
        </a:spcBef>
        <a:spcAft>
          <a:spcPct val="0"/>
        </a:spcAft>
        <a:buClr>
          <a:schemeClr val="accent1"/>
        </a:buClr>
        <a:buChar char="•"/>
        <a:defRPr sz="2000">
          <a:solidFill>
            <a:schemeClr val="bg2"/>
          </a:solidFill>
          <a:latin typeface="+mn-lt"/>
        </a:defRPr>
      </a:lvl8pPr>
      <a:lvl9pPr marL="3810000" indent="-228600" algn="l" rtl="0" fontAlgn="base">
        <a:spcBef>
          <a:spcPct val="20000"/>
        </a:spcBef>
        <a:spcAft>
          <a:spcPct val="0"/>
        </a:spcAft>
        <a:buClr>
          <a:schemeClr val="accent1"/>
        </a:buClr>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4" descr="curves-blue-white bkg_sized"/>
          <p:cNvPicPr>
            <a:picLocks noChangeAspect="1" noChangeArrowheads="1"/>
          </p:cNvPicPr>
          <p:nvPr/>
        </p:nvPicPr>
        <p:blipFill>
          <a:blip r:embed="rId13" cstate="print"/>
          <a:srcRect/>
          <a:stretch>
            <a:fillRect/>
          </a:stretch>
        </p:blipFill>
        <p:spPr bwMode="auto">
          <a:xfrm>
            <a:off x="7239000" y="3962400"/>
            <a:ext cx="1393825" cy="1993900"/>
          </a:xfrm>
          <a:prstGeom prst="rect">
            <a:avLst/>
          </a:prstGeom>
          <a:noFill/>
          <a:ln w="9525">
            <a:noFill/>
            <a:miter lim="800000"/>
            <a:headEnd/>
            <a:tailEnd/>
          </a:ln>
        </p:spPr>
      </p:pic>
      <p:sp>
        <p:nvSpPr>
          <p:cNvPr id="1027" name="Rectangle 4"/>
          <p:cNvSpPr>
            <a:spLocks noGrp="1" noChangeArrowheads="1"/>
          </p:cNvSpPr>
          <p:nvPr>
            <p:ph type="body" idx="1"/>
          </p:nvPr>
        </p:nvSpPr>
        <p:spPr bwMode="auto">
          <a:xfrm>
            <a:off x="685800" y="1524000"/>
            <a:ext cx="8077200"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28"/>
          <p:cNvSpPr>
            <a:spLocks noGrp="1" noChangeArrowheads="1"/>
          </p:cNvSpPr>
          <p:nvPr>
            <p:ph type="title"/>
          </p:nvPr>
        </p:nvSpPr>
        <p:spPr bwMode="auto">
          <a:xfrm>
            <a:off x="685800" y="609600"/>
            <a:ext cx="8077200" cy="1143000"/>
          </a:xfrm>
          <a:prstGeom prst="rect">
            <a:avLst/>
          </a:prstGeom>
          <a:noFill/>
          <a:ln w="9525">
            <a:noFill/>
            <a:miter lim="800000"/>
            <a:headEnd/>
            <a:tailEnd/>
          </a:ln>
        </p:spPr>
        <p:txBody>
          <a:bodyPr vert="horz" wrap="none" lIns="91440" tIns="45720" rIns="91440" bIns="45720" numCol="1" anchor="ctr" anchorCtr="0" compatLnSpc="1">
            <a:prstTxWarp prst="textNoShape">
              <a:avLst/>
            </a:prstTxWarp>
          </a:bodyPr>
          <a:lstStyle/>
          <a:p>
            <a:pPr lvl="0"/>
            <a:r>
              <a:rPr lang="en-US"/>
              <a:t>Click to edit Master title style</a:t>
            </a:r>
          </a:p>
        </p:txBody>
      </p:sp>
      <p:pic>
        <p:nvPicPr>
          <p:cNvPr id="1029" name="Picture 29" descr="PHAlogo"/>
          <p:cNvPicPr>
            <a:picLocks noChangeAspect="1" noChangeArrowheads="1"/>
          </p:cNvPicPr>
          <p:nvPr/>
        </p:nvPicPr>
        <p:blipFill>
          <a:blip r:embed="rId14" cstate="print"/>
          <a:srcRect/>
          <a:stretch>
            <a:fillRect/>
          </a:stretch>
        </p:blipFill>
        <p:spPr bwMode="auto">
          <a:xfrm>
            <a:off x="457200" y="5867400"/>
            <a:ext cx="2590800" cy="682625"/>
          </a:xfrm>
          <a:prstGeom prst="rect">
            <a:avLst/>
          </a:prstGeom>
          <a:noFill/>
          <a:ln w="9525">
            <a:noFill/>
            <a:miter lim="800000"/>
            <a:headEnd/>
            <a:tailEnd/>
          </a:ln>
        </p:spPr>
      </p:pic>
      <p:pic>
        <p:nvPicPr>
          <p:cNvPr id="1030" name="Picture 30" descr="PHAstrapline"/>
          <p:cNvPicPr>
            <a:picLocks noChangeAspect="1" noChangeArrowheads="1"/>
          </p:cNvPicPr>
          <p:nvPr/>
        </p:nvPicPr>
        <p:blipFill>
          <a:blip r:embed="rId15" cstate="print"/>
          <a:srcRect/>
          <a:stretch>
            <a:fillRect/>
          </a:stretch>
        </p:blipFill>
        <p:spPr bwMode="auto">
          <a:xfrm>
            <a:off x="4953000" y="6334125"/>
            <a:ext cx="3505200" cy="200025"/>
          </a:xfrm>
          <a:prstGeom prst="rect">
            <a:avLst/>
          </a:prstGeom>
          <a:noFill/>
          <a:ln w="9525">
            <a:noFill/>
            <a:miter lim="800000"/>
            <a:headEnd/>
            <a:tailEnd/>
          </a:ln>
        </p:spPr>
      </p:pic>
    </p:spTree>
    <p:extLst>
      <p:ext uri="{BB962C8B-B14F-4D97-AF65-F5344CB8AC3E}">
        <p14:creationId xmlns:p14="http://schemas.microsoft.com/office/powerpoint/2010/main" val="3656626733"/>
      </p:ext>
    </p:extLst>
  </p:cSld>
  <p:clrMap bg1="dk2" tx1="lt1" bg2="dk1"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rtl="0" eaLnBrk="1" fontAlgn="base" hangingPunct="1">
        <a:spcBef>
          <a:spcPct val="0"/>
        </a:spcBef>
        <a:spcAft>
          <a:spcPct val="0"/>
        </a:spcAft>
        <a:defRPr sz="4000" b="1">
          <a:solidFill>
            <a:srgbClr val="00B5CC"/>
          </a:solidFill>
          <a:latin typeface="+mj-lt"/>
          <a:ea typeface="+mj-ea"/>
          <a:cs typeface="+mj-cs"/>
        </a:defRPr>
      </a:lvl1pPr>
      <a:lvl2pPr algn="l" rtl="0" eaLnBrk="1" fontAlgn="base" hangingPunct="1">
        <a:spcBef>
          <a:spcPct val="0"/>
        </a:spcBef>
        <a:spcAft>
          <a:spcPct val="0"/>
        </a:spcAft>
        <a:defRPr sz="4000" b="1">
          <a:solidFill>
            <a:srgbClr val="00B5CC"/>
          </a:solidFill>
          <a:latin typeface="Arial" charset="0"/>
        </a:defRPr>
      </a:lvl2pPr>
      <a:lvl3pPr algn="l" rtl="0" eaLnBrk="1" fontAlgn="base" hangingPunct="1">
        <a:spcBef>
          <a:spcPct val="0"/>
        </a:spcBef>
        <a:spcAft>
          <a:spcPct val="0"/>
        </a:spcAft>
        <a:defRPr sz="4000" b="1">
          <a:solidFill>
            <a:srgbClr val="00B5CC"/>
          </a:solidFill>
          <a:latin typeface="Arial" charset="0"/>
        </a:defRPr>
      </a:lvl3pPr>
      <a:lvl4pPr algn="l" rtl="0" eaLnBrk="1" fontAlgn="base" hangingPunct="1">
        <a:spcBef>
          <a:spcPct val="0"/>
        </a:spcBef>
        <a:spcAft>
          <a:spcPct val="0"/>
        </a:spcAft>
        <a:defRPr sz="4000" b="1">
          <a:solidFill>
            <a:srgbClr val="00B5CC"/>
          </a:solidFill>
          <a:latin typeface="Arial" charset="0"/>
        </a:defRPr>
      </a:lvl4pPr>
      <a:lvl5pPr algn="l" rtl="0" eaLnBrk="1" fontAlgn="base" hangingPunct="1">
        <a:spcBef>
          <a:spcPct val="0"/>
        </a:spcBef>
        <a:spcAft>
          <a:spcPct val="0"/>
        </a:spcAft>
        <a:defRPr sz="4000" b="1">
          <a:solidFill>
            <a:srgbClr val="00B5CC"/>
          </a:solidFill>
          <a:latin typeface="Arial" charset="0"/>
        </a:defRPr>
      </a:lvl5pPr>
      <a:lvl6pPr marL="457200" algn="l" rtl="0" eaLnBrk="1" fontAlgn="base" hangingPunct="1">
        <a:spcBef>
          <a:spcPct val="0"/>
        </a:spcBef>
        <a:spcAft>
          <a:spcPct val="0"/>
        </a:spcAft>
        <a:defRPr sz="4000" b="1">
          <a:solidFill>
            <a:srgbClr val="00B5CC"/>
          </a:solidFill>
          <a:latin typeface="Arial" charset="0"/>
        </a:defRPr>
      </a:lvl6pPr>
      <a:lvl7pPr marL="914400" algn="l" rtl="0" eaLnBrk="1" fontAlgn="base" hangingPunct="1">
        <a:spcBef>
          <a:spcPct val="0"/>
        </a:spcBef>
        <a:spcAft>
          <a:spcPct val="0"/>
        </a:spcAft>
        <a:defRPr sz="4000" b="1">
          <a:solidFill>
            <a:srgbClr val="00B5CC"/>
          </a:solidFill>
          <a:latin typeface="Arial" charset="0"/>
        </a:defRPr>
      </a:lvl7pPr>
      <a:lvl8pPr marL="1371600" algn="l" rtl="0" eaLnBrk="1" fontAlgn="base" hangingPunct="1">
        <a:spcBef>
          <a:spcPct val="0"/>
        </a:spcBef>
        <a:spcAft>
          <a:spcPct val="0"/>
        </a:spcAft>
        <a:defRPr sz="4000" b="1">
          <a:solidFill>
            <a:srgbClr val="00B5CC"/>
          </a:solidFill>
          <a:latin typeface="Arial" charset="0"/>
        </a:defRPr>
      </a:lvl8pPr>
      <a:lvl9pPr marL="1828800" algn="l" rtl="0" eaLnBrk="1" fontAlgn="base" hangingPunct="1">
        <a:spcBef>
          <a:spcPct val="0"/>
        </a:spcBef>
        <a:spcAft>
          <a:spcPct val="0"/>
        </a:spcAft>
        <a:defRPr sz="4000" b="1">
          <a:solidFill>
            <a:srgbClr val="00B5CC"/>
          </a:solidFill>
          <a:latin typeface="Arial" charset="0"/>
        </a:defRPr>
      </a:lvl9pPr>
    </p:titleStyle>
    <p:bodyStyle>
      <a:lvl1pPr marL="342900" indent="-342900" algn="l" rtl="0" eaLnBrk="1" fontAlgn="base" hangingPunct="1">
        <a:spcBef>
          <a:spcPct val="20000"/>
        </a:spcBef>
        <a:spcAft>
          <a:spcPct val="0"/>
        </a:spcAft>
        <a:buClr>
          <a:srgbClr val="00A8CA"/>
        </a:buClr>
        <a:buSzPct val="65000"/>
        <a:buFont typeface="Wingdings" pitchFamily="-128" charset="2"/>
        <a:defRPr sz="30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SzPct val="90000"/>
        <a:buChar char="–"/>
        <a:defRPr sz="2400">
          <a:solidFill>
            <a:schemeClr val="bg2"/>
          </a:solidFill>
          <a:latin typeface="+mn-lt"/>
        </a:defRPr>
      </a:lvl2pPr>
      <a:lvl3pPr marL="1143000" indent="-228600" algn="l" rtl="0" eaLnBrk="1" fontAlgn="base" hangingPunct="1">
        <a:spcBef>
          <a:spcPct val="20000"/>
        </a:spcBef>
        <a:spcAft>
          <a:spcPct val="0"/>
        </a:spcAft>
        <a:buClr>
          <a:schemeClr val="accent1"/>
        </a:buClr>
        <a:buSzPct val="60000"/>
        <a:buFont typeface="Wingdings" pitchFamily="-128" charset="2"/>
        <a:buChar char="l"/>
        <a:defRPr sz="2000">
          <a:solidFill>
            <a:schemeClr val="bg2"/>
          </a:solidFill>
          <a:latin typeface="+mn-lt"/>
        </a:defRPr>
      </a:lvl3pPr>
      <a:lvl4pPr marL="1562100" indent="-228600" algn="l" rtl="0" eaLnBrk="1" fontAlgn="base" hangingPunct="1">
        <a:spcBef>
          <a:spcPct val="20000"/>
        </a:spcBef>
        <a:spcAft>
          <a:spcPct val="0"/>
        </a:spcAft>
        <a:buClr>
          <a:schemeClr val="tx1"/>
        </a:buClr>
        <a:buChar char="–"/>
        <a:defRPr sz="2000">
          <a:solidFill>
            <a:schemeClr val="bg2"/>
          </a:solidFill>
          <a:latin typeface="+mn-lt"/>
        </a:defRPr>
      </a:lvl4pPr>
      <a:lvl5pPr marL="1981200" indent="-228600" algn="l" rtl="0" eaLnBrk="1" fontAlgn="base" hangingPunct="1">
        <a:spcBef>
          <a:spcPct val="20000"/>
        </a:spcBef>
        <a:spcAft>
          <a:spcPct val="0"/>
        </a:spcAft>
        <a:buClr>
          <a:schemeClr val="accent1"/>
        </a:buClr>
        <a:buChar char="•"/>
        <a:defRPr sz="2000">
          <a:solidFill>
            <a:schemeClr val="bg2"/>
          </a:solidFill>
          <a:latin typeface="+mn-lt"/>
        </a:defRPr>
      </a:lvl5pPr>
      <a:lvl6pPr marL="2438400" indent="-228600" algn="l" rtl="0" eaLnBrk="1" fontAlgn="base" hangingPunct="1">
        <a:spcBef>
          <a:spcPct val="20000"/>
        </a:spcBef>
        <a:spcAft>
          <a:spcPct val="0"/>
        </a:spcAft>
        <a:buClr>
          <a:schemeClr val="accent1"/>
        </a:buClr>
        <a:buChar char="•"/>
        <a:defRPr sz="2000">
          <a:solidFill>
            <a:schemeClr val="bg2"/>
          </a:solidFill>
          <a:latin typeface="+mn-lt"/>
        </a:defRPr>
      </a:lvl6pPr>
      <a:lvl7pPr marL="2895600" indent="-228600" algn="l" rtl="0" eaLnBrk="1" fontAlgn="base" hangingPunct="1">
        <a:spcBef>
          <a:spcPct val="20000"/>
        </a:spcBef>
        <a:spcAft>
          <a:spcPct val="0"/>
        </a:spcAft>
        <a:buClr>
          <a:schemeClr val="accent1"/>
        </a:buClr>
        <a:buChar char="•"/>
        <a:defRPr sz="2000">
          <a:solidFill>
            <a:schemeClr val="bg2"/>
          </a:solidFill>
          <a:latin typeface="+mn-lt"/>
        </a:defRPr>
      </a:lvl7pPr>
      <a:lvl8pPr marL="3352800" indent="-228600" algn="l" rtl="0" eaLnBrk="1" fontAlgn="base" hangingPunct="1">
        <a:spcBef>
          <a:spcPct val="20000"/>
        </a:spcBef>
        <a:spcAft>
          <a:spcPct val="0"/>
        </a:spcAft>
        <a:buClr>
          <a:schemeClr val="accent1"/>
        </a:buClr>
        <a:buChar char="•"/>
        <a:defRPr sz="2000">
          <a:solidFill>
            <a:schemeClr val="bg2"/>
          </a:solidFill>
          <a:latin typeface="+mn-lt"/>
        </a:defRPr>
      </a:lvl8pPr>
      <a:lvl9pPr marL="3810000" indent="-228600" algn="l" rtl="0" eaLnBrk="1" fontAlgn="base" hangingPunct="1">
        <a:spcBef>
          <a:spcPct val="20000"/>
        </a:spcBef>
        <a:spcAft>
          <a:spcPct val="0"/>
        </a:spcAft>
        <a:buClr>
          <a:schemeClr val="accent1"/>
        </a:buClr>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4" descr="curves-blue-white bkg_sized"/>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239000" y="3962400"/>
            <a:ext cx="1393825" cy="199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4"/>
          <p:cNvSpPr>
            <a:spLocks noGrp="1" noChangeArrowheads="1"/>
          </p:cNvSpPr>
          <p:nvPr>
            <p:ph type="body" idx="1"/>
          </p:nvPr>
        </p:nvSpPr>
        <p:spPr bwMode="auto">
          <a:xfrm>
            <a:off x="685800" y="1524000"/>
            <a:ext cx="80772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17"/>
          <p:cNvSpPr>
            <a:spLocks noChangeShapeType="1"/>
          </p:cNvSpPr>
          <p:nvPr/>
        </p:nvSpPr>
        <p:spPr bwMode="auto">
          <a:xfrm>
            <a:off x="0" y="1219200"/>
            <a:ext cx="9144000" cy="1588"/>
          </a:xfrm>
          <a:prstGeom prst="line">
            <a:avLst/>
          </a:prstGeom>
          <a:noFill/>
          <a:ln w="476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sz="4000">
              <a:solidFill>
                <a:srgbClr val="000000"/>
              </a:solidFill>
              <a:cs typeface="Arial" pitchFamily="34" charset="0"/>
            </a:endParaRPr>
          </a:p>
        </p:txBody>
      </p:sp>
      <p:sp>
        <p:nvSpPr>
          <p:cNvPr id="1029" name="Rectangle 28"/>
          <p:cNvSpPr>
            <a:spLocks noGrp="1" noChangeArrowheads="1"/>
          </p:cNvSpPr>
          <p:nvPr>
            <p:ph type="title"/>
          </p:nvPr>
        </p:nvSpPr>
        <p:spPr bwMode="auto">
          <a:xfrm>
            <a:off x="685800" y="609600"/>
            <a:ext cx="8077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pPr lvl="0"/>
            <a:r>
              <a:rPr lang="en-US" altLang="en-US"/>
              <a:t>Click to edit Master title style</a:t>
            </a:r>
          </a:p>
        </p:txBody>
      </p:sp>
      <p:pic>
        <p:nvPicPr>
          <p:cNvPr id="1030" name="Picture 29" descr="PHAlogo"/>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57200" y="5867400"/>
            <a:ext cx="2590800"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30" descr="PHAstraplin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953000" y="6334125"/>
            <a:ext cx="35052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30274350"/>
      </p:ext>
    </p:extLst>
  </p:cSld>
  <p:clrMap bg1="dk2" tx1="lt1" bg2="dk1"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transition/>
  <p:txStyles>
    <p:titleStyle>
      <a:lvl1pPr algn="l" rtl="0" eaLnBrk="0" fontAlgn="base" hangingPunct="0">
        <a:spcBef>
          <a:spcPct val="0"/>
        </a:spcBef>
        <a:spcAft>
          <a:spcPct val="0"/>
        </a:spcAft>
        <a:defRPr sz="4000" b="1">
          <a:solidFill>
            <a:srgbClr val="00B5CC"/>
          </a:solidFill>
          <a:latin typeface="+mj-lt"/>
          <a:ea typeface="+mj-ea"/>
          <a:cs typeface="+mj-cs"/>
        </a:defRPr>
      </a:lvl1pPr>
      <a:lvl2pPr algn="l" rtl="0" eaLnBrk="0" fontAlgn="base" hangingPunct="0">
        <a:spcBef>
          <a:spcPct val="0"/>
        </a:spcBef>
        <a:spcAft>
          <a:spcPct val="0"/>
        </a:spcAft>
        <a:defRPr sz="4000" b="1">
          <a:solidFill>
            <a:srgbClr val="00B5CC"/>
          </a:solidFill>
          <a:latin typeface="Arial" charset="0"/>
        </a:defRPr>
      </a:lvl2pPr>
      <a:lvl3pPr algn="l" rtl="0" eaLnBrk="0" fontAlgn="base" hangingPunct="0">
        <a:spcBef>
          <a:spcPct val="0"/>
        </a:spcBef>
        <a:spcAft>
          <a:spcPct val="0"/>
        </a:spcAft>
        <a:defRPr sz="4000" b="1">
          <a:solidFill>
            <a:srgbClr val="00B5CC"/>
          </a:solidFill>
          <a:latin typeface="Arial" charset="0"/>
        </a:defRPr>
      </a:lvl3pPr>
      <a:lvl4pPr algn="l" rtl="0" eaLnBrk="0" fontAlgn="base" hangingPunct="0">
        <a:spcBef>
          <a:spcPct val="0"/>
        </a:spcBef>
        <a:spcAft>
          <a:spcPct val="0"/>
        </a:spcAft>
        <a:defRPr sz="4000" b="1">
          <a:solidFill>
            <a:srgbClr val="00B5CC"/>
          </a:solidFill>
          <a:latin typeface="Arial" charset="0"/>
        </a:defRPr>
      </a:lvl4pPr>
      <a:lvl5pPr algn="l" rtl="0" eaLnBrk="0" fontAlgn="base" hangingPunct="0">
        <a:spcBef>
          <a:spcPct val="0"/>
        </a:spcBef>
        <a:spcAft>
          <a:spcPct val="0"/>
        </a:spcAft>
        <a:defRPr sz="4000" b="1">
          <a:solidFill>
            <a:srgbClr val="00B5CC"/>
          </a:solidFill>
          <a:latin typeface="Arial" charset="0"/>
        </a:defRPr>
      </a:lvl5pPr>
      <a:lvl6pPr marL="457200" algn="l" rtl="0" fontAlgn="base">
        <a:spcBef>
          <a:spcPct val="0"/>
        </a:spcBef>
        <a:spcAft>
          <a:spcPct val="0"/>
        </a:spcAft>
        <a:defRPr sz="4000" b="1">
          <a:solidFill>
            <a:srgbClr val="00B5CC"/>
          </a:solidFill>
          <a:latin typeface="Arial" charset="0"/>
        </a:defRPr>
      </a:lvl6pPr>
      <a:lvl7pPr marL="914400" algn="l" rtl="0" fontAlgn="base">
        <a:spcBef>
          <a:spcPct val="0"/>
        </a:spcBef>
        <a:spcAft>
          <a:spcPct val="0"/>
        </a:spcAft>
        <a:defRPr sz="4000" b="1">
          <a:solidFill>
            <a:srgbClr val="00B5CC"/>
          </a:solidFill>
          <a:latin typeface="Arial" charset="0"/>
        </a:defRPr>
      </a:lvl7pPr>
      <a:lvl8pPr marL="1371600" algn="l" rtl="0" fontAlgn="base">
        <a:spcBef>
          <a:spcPct val="0"/>
        </a:spcBef>
        <a:spcAft>
          <a:spcPct val="0"/>
        </a:spcAft>
        <a:defRPr sz="4000" b="1">
          <a:solidFill>
            <a:srgbClr val="00B5CC"/>
          </a:solidFill>
          <a:latin typeface="Arial" charset="0"/>
        </a:defRPr>
      </a:lvl8pPr>
      <a:lvl9pPr marL="1828800" algn="l" rtl="0" fontAlgn="base">
        <a:spcBef>
          <a:spcPct val="0"/>
        </a:spcBef>
        <a:spcAft>
          <a:spcPct val="0"/>
        </a:spcAft>
        <a:defRPr sz="4000" b="1">
          <a:solidFill>
            <a:srgbClr val="00B5CC"/>
          </a:solidFill>
          <a:latin typeface="Arial" charset="0"/>
        </a:defRPr>
      </a:lvl9pPr>
    </p:titleStyle>
    <p:bodyStyle>
      <a:lvl1pPr marL="342900" indent="-342900" algn="l" rtl="0" eaLnBrk="0" fontAlgn="base" hangingPunct="0">
        <a:spcBef>
          <a:spcPct val="20000"/>
        </a:spcBef>
        <a:spcAft>
          <a:spcPct val="0"/>
        </a:spcAft>
        <a:buClr>
          <a:srgbClr val="00A8CA"/>
        </a:buClr>
        <a:buSzPct val="65000"/>
        <a:buFont typeface="Wingdings" pitchFamily="2" charset="2"/>
        <a:defRPr sz="3000">
          <a:solidFill>
            <a:schemeClr val="bg2"/>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sz="2400">
          <a:solidFill>
            <a:schemeClr val="bg2"/>
          </a:solidFill>
          <a:latin typeface="+mn-lt"/>
        </a:defRPr>
      </a:lvl2pPr>
      <a:lvl3pPr marL="1143000" indent="-228600" algn="l" rtl="0" eaLnBrk="0" fontAlgn="base" hangingPunct="0">
        <a:spcBef>
          <a:spcPct val="20000"/>
        </a:spcBef>
        <a:spcAft>
          <a:spcPct val="0"/>
        </a:spcAft>
        <a:buClr>
          <a:schemeClr val="accent1"/>
        </a:buClr>
        <a:buSzPct val="60000"/>
        <a:buFont typeface="Wingdings" pitchFamily="2" charset="2"/>
        <a:buChar char="l"/>
        <a:defRPr sz="2000">
          <a:solidFill>
            <a:schemeClr val="bg2"/>
          </a:solidFill>
          <a:latin typeface="+mn-lt"/>
        </a:defRPr>
      </a:lvl3pPr>
      <a:lvl4pPr marL="1562100" indent="-228600" algn="l" rtl="0" eaLnBrk="0" fontAlgn="base" hangingPunct="0">
        <a:spcBef>
          <a:spcPct val="20000"/>
        </a:spcBef>
        <a:spcAft>
          <a:spcPct val="0"/>
        </a:spcAft>
        <a:buClr>
          <a:schemeClr val="tx1"/>
        </a:buClr>
        <a:buChar char="–"/>
        <a:defRPr sz="2000">
          <a:solidFill>
            <a:schemeClr val="bg2"/>
          </a:solidFill>
          <a:latin typeface="+mn-lt"/>
        </a:defRPr>
      </a:lvl4pPr>
      <a:lvl5pPr marL="1981200" indent="-228600" algn="l" rtl="0" eaLnBrk="0" fontAlgn="base" hangingPunct="0">
        <a:spcBef>
          <a:spcPct val="20000"/>
        </a:spcBef>
        <a:spcAft>
          <a:spcPct val="0"/>
        </a:spcAft>
        <a:buClr>
          <a:schemeClr val="accent1"/>
        </a:buClr>
        <a:buChar char="•"/>
        <a:defRPr sz="2000">
          <a:solidFill>
            <a:schemeClr val="bg2"/>
          </a:solidFill>
          <a:latin typeface="+mn-lt"/>
        </a:defRPr>
      </a:lvl5pPr>
      <a:lvl6pPr marL="2438400" indent="-228600" algn="l" rtl="0" fontAlgn="base">
        <a:spcBef>
          <a:spcPct val="20000"/>
        </a:spcBef>
        <a:spcAft>
          <a:spcPct val="0"/>
        </a:spcAft>
        <a:buClr>
          <a:schemeClr val="accent1"/>
        </a:buClr>
        <a:buChar char="•"/>
        <a:defRPr sz="2000">
          <a:solidFill>
            <a:schemeClr val="bg2"/>
          </a:solidFill>
          <a:latin typeface="+mn-lt"/>
        </a:defRPr>
      </a:lvl6pPr>
      <a:lvl7pPr marL="2895600" indent="-228600" algn="l" rtl="0" fontAlgn="base">
        <a:spcBef>
          <a:spcPct val="20000"/>
        </a:spcBef>
        <a:spcAft>
          <a:spcPct val="0"/>
        </a:spcAft>
        <a:buClr>
          <a:schemeClr val="accent1"/>
        </a:buClr>
        <a:buChar char="•"/>
        <a:defRPr sz="2000">
          <a:solidFill>
            <a:schemeClr val="bg2"/>
          </a:solidFill>
          <a:latin typeface="+mn-lt"/>
        </a:defRPr>
      </a:lvl7pPr>
      <a:lvl8pPr marL="3352800" indent="-228600" algn="l" rtl="0" fontAlgn="base">
        <a:spcBef>
          <a:spcPct val="20000"/>
        </a:spcBef>
        <a:spcAft>
          <a:spcPct val="0"/>
        </a:spcAft>
        <a:buClr>
          <a:schemeClr val="accent1"/>
        </a:buClr>
        <a:buChar char="•"/>
        <a:defRPr sz="2000">
          <a:solidFill>
            <a:schemeClr val="bg2"/>
          </a:solidFill>
          <a:latin typeface="+mn-lt"/>
        </a:defRPr>
      </a:lvl8pPr>
      <a:lvl9pPr marL="3810000" indent="-228600" algn="l" rtl="0" fontAlgn="base">
        <a:spcBef>
          <a:spcPct val="20000"/>
        </a:spcBef>
        <a:spcAft>
          <a:spcPct val="0"/>
        </a:spcAft>
        <a:buClr>
          <a:schemeClr val="accent1"/>
        </a:buClr>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6.xml"/><Relationship Id="rId1" Type="http://schemas.openxmlformats.org/officeDocument/2006/relationships/slideLayout" Target="../slideLayouts/slideLayout17.xml"/><Relationship Id="rId4" Type="http://schemas.openxmlformats.org/officeDocument/2006/relationships/image" Target="../media/image12.jpe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3" Type="http://schemas.openxmlformats.org/officeDocument/2006/relationships/hyperlink" Target="https://www.gov.uk/guidance/vaccination-in-pregnancy-vip" TargetMode="External"/><Relationship Id="rId2" Type="http://schemas.openxmlformats.org/officeDocument/2006/relationships/notesSlide" Target="../notesSlides/notesSlide32.xml"/><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3" Type="http://schemas.openxmlformats.org/officeDocument/2006/relationships/hyperlink" Target="http://webarchive.nationalarchives.gov.uk/20120907151317/http:/www.dh.gov.uk/prod_consum_dh/groups/dh_digitalassets/@dh/@ab/documents/digitalasset/dh_133599.pdf" TargetMode="External"/><Relationship Id="rId7" Type="http://schemas.openxmlformats.org/officeDocument/2006/relationships/hyperlink" Target="http://primarycare.hscni.net/pharmacy-and-medicines-management/resources/pgds/" TargetMode="External"/><Relationship Id="rId2" Type="http://schemas.openxmlformats.org/officeDocument/2006/relationships/notesSlide" Target="../notesSlides/notesSlide34.xml"/><Relationship Id="rId1" Type="http://schemas.openxmlformats.org/officeDocument/2006/relationships/slideLayout" Target="../slideLayouts/slideLayout15.xml"/><Relationship Id="rId6" Type="http://schemas.openxmlformats.org/officeDocument/2006/relationships/hyperlink" Target="https://www.gov.uk/government/publications/immunisation-schedule-the-green-book-chapter-11" TargetMode="External"/><Relationship Id="rId5" Type="http://schemas.openxmlformats.org/officeDocument/2006/relationships/hyperlink" Target="https://www.gov.uk/government/publications/shingles-immunisation-programme-introduction-of-shingrix-letter/shingles-immunisation-programme-introduction-of-shingrix-letter" TargetMode="External"/><Relationship Id="rId4" Type="http://schemas.openxmlformats.org/officeDocument/2006/relationships/hyperlink" Target="https://www.health-ni.gov.uk/sites/default/files/publications/health/doh-hss-md-42-2023.pdf"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www.gov.uk/government/publications/varicella-the-green-book-chapter-34" TargetMode="External"/><Relationship Id="rId2" Type="http://schemas.openxmlformats.org/officeDocument/2006/relationships/notesSlide" Target="../notesSlides/notesSlide35.xml"/><Relationship Id="rId1" Type="http://schemas.openxmlformats.org/officeDocument/2006/relationships/slideLayout" Target="../slideLayouts/slideLayout15.xml"/><Relationship Id="rId6" Type="http://schemas.openxmlformats.org/officeDocument/2006/relationships/hyperlink" Target="http://www.publichealth.hscni.net/directorate-public-health/health-protection/immunisationvaccine-preventable-diseases" TargetMode="External"/><Relationship Id="rId5" Type="http://schemas.openxmlformats.org/officeDocument/2006/relationships/hyperlink" Target="https://www.gov.uk/government/publications/immunisation-procedures-the-green-book-chapter-4" TargetMode="External"/><Relationship Id="rId4" Type="http://schemas.openxmlformats.org/officeDocument/2006/relationships/hyperlink" Target="https://assets.publishing.service.gov.uk/government/uploads/system/uploads/attachment_data/file/1012943/Green_book_of_immunisation_28a_Shingl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492896"/>
            <a:ext cx="7772400" cy="1470025"/>
          </a:xfrm>
        </p:spPr>
        <p:txBody>
          <a:bodyPr/>
          <a:lstStyle/>
          <a:p>
            <a:pPr algn="ctr"/>
            <a:r>
              <a:rPr lang="en-GB" sz="4400" dirty="0"/>
              <a:t>Shingles (Herpes Zoster)</a:t>
            </a:r>
            <a:br>
              <a:rPr lang="en-GB" sz="4400" dirty="0"/>
            </a:br>
            <a:br>
              <a:rPr lang="en-GB" sz="4400" dirty="0"/>
            </a:br>
            <a:r>
              <a:rPr lang="en-GB" sz="4400" dirty="0"/>
              <a:t>September 2023</a:t>
            </a:r>
            <a:br>
              <a:rPr lang="en-GB" sz="3600" dirty="0"/>
            </a:br>
            <a:endParaRPr lang="en-GB" sz="3600" dirty="0">
              <a:solidFill>
                <a:srgbClr val="FF0000"/>
              </a:solidFill>
            </a:endParaRPr>
          </a:p>
        </p:txBody>
      </p:sp>
    </p:spTree>
    <p:extLst>
      <p:ext uri="{BB962C8B-B14F-4D97-AF65-F5344CB8AC3E}">
        <p14:creationId xmlns:p14="http://schemas.microsoft.com/office/powerpoint/2010/main" val="661852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7E6DD-94AD-4A48-A445-320A5D286DEF}"/>
              </a:ext>
            </a:extLst>
          </p:cNvPr>
          <p:cNvSpPr>
            <a:spLocks noGrp="1"/>
          </p:cNvSpPr>
          <p:nvPr>
            <p:ph type="title"/>
          </p:nvPr>
        </p:nvSpPr>
        <p:spPr>
          <a:xfrm>
            <a:off x="533400" y="364874"/>
            <a:ext cx="8077200" cy="1143000"/>
          </a:xfrm>
        </p:spPr>
        <p:txBody>
          <a:bodyPr/>
          <a:lstStyle/>
          <a:p>
            <a:r>
              <a:rPr lang="en-GB" sz="2600" dirty="0"/>
              <a:t>National programme for adults aged 60-79 years (2) </a:t>
            </a:r>
          </a:p>
        </p:txBody>
      </p:sp>
      <p:sp>
        <p:nvSpPr>
          <p:cNvPr id="3" name="Content Placeholder 2">
            <a:extLst>
              <a:ext uri="{FF2B5EF4-FFF2-40B4-BE49-F238E27FC236}">
                <a16:creationId xmlns:a16="http://schemas.microsoft.com/office/drawing/2014/main" id="{F5E6ED7C-4FD2-4CBD-AA07-FC7CA289E880}"/>
              </a:ext>
            </a:extLst>
          </p:cNvPr>
          <p:cNvSpPr>
            <a:spLocks noGrp="1"/>
          </p:cNvSpPr>
          <p:nvPr>
            <p:ph idx="1"/>
          </p:nvPr>
        </p:nvSpPr>
        <p:spPr/>
        <p:txBody>
          <a:bodyPr/>
          <a:lstStyle/>
          <a:p>
            <a:pPr>
              <a:buFont typeface="Wingdings" panose="05000000000000000000" pitchFamily="2" charset="2"/>
              <a:buChar char="§"/>
            </a:pPr>
            <a:r>
              <a:rPr lang="en-GB" sz="1800" b="1" i="1" dirty="0"/>
              <a:t> </a:t>
            </a:r>
            <a:r>
              <a:rPr lang="en-GB" sz="1600" b="1" i="1" dirty="0"/>
              <a:t>During Stage 1 (1st September 2023 to 31st August 2028) </a:t>
            </a:r>
            <a:r>
              <a:rPr lang="en-GB" sz="1600" i="1" dirty="0" err="1"/>
              <a:t>Shingrix</a:t>
            </a:r>
            <a:r>
              <a:rPr lang="en-GB" sz="1600" i="1" dirty="0"/>
              <a:t>® will be offered to those who are aged 70 and 65 years of age on 1 September 2023(and each year up to 2028).</a:t>
            </a:r>
          </a:p>
          <a:p>
            <a:endParaRPr lang="en-GB" sz="1600" b="1" i="1" dirty="0"/>
          </a:p>
          <a:p>
            <a:pPr marL="285750" indent="-285750">
              <a:buFont typeface="Wingdings" panose="05000000000000000000" pitchFamily="2" charset="2"/>
              <a:buChar char="§"/>
            </a:pPr>
            <a:r>
              <a:rPr lang="en-GB" sz="1600" b="1" i="1" dirty="0"/>
              <a:t>  During Stage 2 (1 September 2028 to 31 August 2033) </a:t>
            </a:r>
            <a:r>
              <a:rPr lang="en-GB" sz="1600" i="1" dirty="0" err="1"/>
              <a:t>Shingrix</a:t>
            </a:r>
            <a:r>
              <a:rPr lang="en-GB" sz="1600" i="1" dirty="0"/>
              <a:t>® will be  offered to those aged 65 and 60 years of age on 1 September 2028 (and each year up to 2033).</a:t>
            </a:r>
            <a:r>
              <a:rPr lang="en-GB" sz="1600" b="1" i="1" dirty="0"/>
              <a:t> </a:t>
            </a:r>
            <a:endParaRPr lang="en-GB" sz="1600" b="1" dirty="0"/>
          </a:p>
          <a:p>
            <a:r>
              <a:rPr lang="en-GB" sz="1600" dirty="0"/>
              <a:t> </a:t>
            </a:r>
          </a:p>
          <a:p>
            <a:pPr>
              <a:buFont typeface="Wingdings" panose="05000000000000000000" pitchFamily="2" charset="2"/>
              <a:buChar char="§"/>
            </a:pPr>
            <a:r>
              <a:rPr lang="en-GB" sz="1600" dirty="0"/>
              <a:t> From 1 September 2033 and thereafter, </a:t>
            </a:r>
            <a:r>
              <a:rPr lang="en-GB" sz="1600" dirty="0" err="1"/>
              <a:t>Shingrix</a:t>
            </a:r>
            <a:r>
              <a:rPr lang="en-GB" sz="1600" dirty="0"/>
              <a:t>® will be offered routinely at age 60 years</a:t>
            </a:r>
          </a:p>
          <a:p>
            <a:pPr>
              <a:buFont typeface="Arial" panose="020B0604020202020204" pitchFamily="34" charset="0"/>
              <a:buChar char="•"/>
            </a:pPr>
            <a:endParaRPr lang="en-GB" sz="1600" i="1" dirty="0"/>
          </a:p>
          <a:p>
            <a:pPr marL="285750" indent="-285750">
              <a:buFont typeface="Wingdings" panose="05000000000000000000" pitchFamily="2" charset="2"/>
              <a:buChar char="§"/>
            </a:pPr>
            <a:r>
              <a:rPr lang="en-GB" sz="1600" i="1" dirty="0"/>
              <a:t>Those who have been previously eligible (i.e. in stages 1 and 2) will remain eligible until their 80th birthday. Where an individual has turned 80 years of age following their first dose of Shingrix, a second dose should be provided before the individual’s 81st birthday to complete the course </a:t>
            </a:r>
            <a:endParaRPr lang="en-GB" sz="1600" dirty="0"/>
          </a:p>
          <a:p>
            <a:endParaRPr lang="en-GB" dirty="0"/>
          </a:p>
        </p:txBody>
      </p:sp>
    </p:spTree>
    <p:extLst>
      <p:ext uri="{BB962C8B-B14F-4D97-AF65-F5344CB8AC3E}">
        <p14:creationId xmlns:p14="http://schemas.microsoft.com/office/powerpoint/2010/main" val="3356450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B9C93-AAA9-4B64-A036-6D17035376EE}"/>
              </a:ext>
            </a:extLst>
          </p:cNvPr>
          <p:cNvSpPr>
            <a:spLocks noGrp="1"/>
          </p:cNvSpPr>
          <p:nvPr>
            <p:ph type="title"/>
          </p:nvPr>
        </p:nvSpPr>
        <p:spPr>
          <a:xfrm>
            <a:off x="533400" y="168931"/>
            <a:ext cx="8077200" cy="1143000"/>
          </a:xfrm>
        </p:spPr>
        <p:txBody>
          <a:bodyPr/>
          <a:lstStyle/>
          <a:p>
            <a:r>
              <a:rPr lang="en-GB" sz="2400" dirty="0"/>
              <a:t>Immunosuppressed individuals aged 50 years and over</a:t>
            </a:r>
            <a:r>
              <a:rPr lang="en-GB" dirty="0"/>
              <a:t> </a:t>
            </a:r>
          </a:p>
        </p:txBody>
      </p:sp>
      <p:sp>
        <p:nvSpPr>
          <p:cNvPr id="3" name="Content Placeholder 2">
            <a:extLst>
              <a:ext uri="{FF2B5EF4-FFF2-40B4-BE49-F238E27FC236}">
                <a16:creationId xmlns:a16="http://schemas.microsoft.com/office/drawing/2014/main" id="{01C5E33F-3485-4E5D-8C77-7C3601FAB28E}"/>
              </a:ext>
            </a:extLst>
          </p:cNvPr>
          <p:cNvSpPr>
            <a:spLocks noGrp="1"/>
          </p:cNvSpPr>
          <p:nvPr>
            <p:ph idx="1"/>
          </p:nvPr>
        </p:nvSpPr>
        <p:spPr>
          <a:xfrm>
            <a:off x="533400" y="1409700"/>
            <a:ext cx="8077200" cy="4038600"/>
          </a:xfrm>
        </p:spPr>
        <p:txBody>
          <a:bodyPr/>
          <a:lstStyle/>
          <a:p>
            <a:r>
              <a:rPr lang="en-GB" sz="2400" dirty="0"/>
              <a:t>From September 2021, </a:t>
            </a:r>
          </a:p>
          <a:p>
            <a:pPr>
              <a:buFont typeface="Arial" panose="020B0604020202020204" pitchFamily="34" charset="0"/>
              <a:buChar char="•"/>
            </a:pPr>
            <a:r>
              <a:rPr lang="en-GB" sz="2400" dirty="0"/>
              <a:t>Shingrix® made available to immuno-suppressed individuals aged 70 to 79 years, who are contraindicated to receive Zostavax®, as part of the NHS shingles vaccination programme.</a:t>
            </a:r>
          </a:p>
          <a:p>
            <a:endParaRPr lang="en-GB" sz="2400" dirty="0"/>
          </a:p>
          <a:p>
            <a:r>
              <a:rPr lang="en-GB" sz="2400" dirty="0"/>
              <a:t> From 1 September 2023 </a:t>
            </a:r>
          </a:p>
          <a:p>
            <a:pPr>
              <a:buFont typeface="Arial" panose="020B0604020202020204" pitchFamily="34" charset="0"/>
              <a:buChar char="•"/>
            </a:pPr>
            <a:r>
              <a:rPr lang="en-GB" sz="2400" dirty="0"/>
              <a:t>eligibility will be expanded to all immunosuppressed individuals aged 50 years and over (with no upper age limit) who should be offered two doses of Shingrix. </a:t>
            </a:r>
          </a:p>
          <a:p>
            <a:endParaRPr lang="en-GB" sz="1600" dirty="0"/>
          </a:p>
        </p:txBody>
      </p:sp>
    </p:spTree>
    <p:extLst>
      <p:ext uri="{BB962C8B-B14F-4D97-AF65-F5344CB8AC3E}">
        <p14:creationId xmlns:p14="http://schemas.microsoft.com/office/powerpoint/2010/main" val="1014842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B9C93-AAA9-4B64-A036-6D17035376EE}"/>
              </a:ext>
            </a:extLst>
          </p:cNvPr>
          <p:cNvSpPr>
            <a:spLocks noGrp="1"/>
          </p:cNvSpPr>
          <p:nvPr>
            <p:ph type="title"/>
          </p:nvPr>
        </p:nvSpPr>
        <p:spPr>
          <a:xfrm>
            <a:off x="251520" y="266700"/>
            <a:ext cx="8640960" cy="1143000"/>
          </a:xfrm>
        </p:spPr>
        <p:txBody>
          <a:bodyPr/>
          <a:lstStyle/>
          <a:p>
            <a:r>
              <a:rPr lang="en-GB" sz="2400" dirty="0"/>
              <a:t>Immunosuppressed individuals aged 50 years and over (2)</a:t>
            </a:r>
            <a:r>
              <a:rPr lang="en-GB" dirty="0"/>
              <a:t> </a:t>
            </a:r>
          </a:p>
        </p:txBody>
      </p:sp>
      <p:sp>
        <p:nvSpPr>
          <p:cNvPr id="3" name="Content Placeholder 2">
            <a:extLst>
              <a:ext uri="{FF2B5EF4-FFF2-40B4-BE49-F238E27FC236}">
                <a16:creationId xmlns:a16="http://schemas.microsoft.com/office/drawing/2014/main" id="{01C5E33F-3485-4E5D-8C77-7C3601FAB28E}"/>
              </a:ext>
            </a:extLst>
          </p:cNvPr>
          <p:cNvSpPr>
            <a:spLocks noGrp="1"/>
          </p:cNvSpPr>
          <p:nvPr>
            <p:ph idx="1"/>
          </p:nvPr>
        </p:nvSpPr>
        <p:spPr>
          <a:xfrm>
            <a:off x="533400" y="1409700"/>
            <a:ext cx="8077200" cy="4038600"/>
          </a:xfrm>
        </p:spPr>
        <p:txBody>
          <a:bodyPr/>
          <a:lstStyle/>
          <a:p>
            <a:pPr>
              <a:buFont typeface="Arial" panose="020B0604020202020204" pitchFamily="34" charset="0"/>
              <a:buChar char="•"/>
            </a:pPr>
            <a:r>
              <a:rPr lang="en-GB" sz="2400" dirty="0"/>
              <a:t>Immunosuppressed individuals represent the highest priority for vaccination given their risk of severe disease, and therefore the programme aims to catch up all eligible individuals aged 50 years and over in the first year of programme implementation.</a:t>
            </a:r>
          </a:p>
          <a:p>
            <a:r>
              <a:rPr lang="en-GB" sz="2400" dirty="0"/>
              <a:t> </a:t>
            </a:r>
          </a:p>
          <a:p>
            <a:pPr>
              <a:buFont typeface="Arial" panose="020B0604020202020204" pitchFamily="34" charset="0"/>
              <a:buChar char="•"/>
            </a:pPr>
            <a:r>
              <a:rPr lang="en-GB" sz="2400" dirty="0"/>
              <a:t>Individuals who should be offered Shingrix® amongst this cohort are summarised: </a:t>
            </a:r>
          </a:p>
          <a:p>
            <a:pPr marL="0" indent="0" algn="ctr"/>
            <a:r>
              <a:rPr lang="en-GB" sz="2400" b="1" dirty="0"/>
              <a:t>Box: Definition of severe immunosuppression </a:t>
            </a:r>
          </a:p>
          <a:p>
            <a:pPr marL="0" indent="0" algn="ctr"/>
            <a:r>
              <a:rPr lang="en-GB" sz="2400" b="1" dirty="0"/>
              <a:t>p7 Chapter 28a Green Book</a:t>
            </a:r>
            <a:endParaRPr lang="en-GB" sz="2400" dirty="0"/>
          </a:p>
        </p:txBody>
      </p:sp>
    </p:spTree>
    <p:extLst>
      <p:ext uri="{BB962C8B-B14F-4D97-AF65-F5344CB8AC3E}">
        <p14:creationId xmlns:p14="http://schemas.microsoft.com/office/powerpoint/2010/main" val="31288687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p:cNvSpPr>
            <a:spLocks noGrp="1"/>
          </p:cNvSpPr>
          <p:nvPr>
            <p:ph type="title"/>
          </p:nvPr>
        </p:nvSpPr>
        <p:spPr>
          <a:xfrm>
            <a:off x="281781" y="144016"/>
            <a:ext cx="8580438" cy="908720"/>
          </a:xfrm>
        </p:spPr>
        <p:txBody>
          <a:bodyPr>
            <a:normAutofit/>
          </a:bodyPr>
          <a:lstStyle/>
          <a:p>
            <a:pPr algn="ctr" eaLnBrk="1" hangingPunct="1">
              <a:defRPr/>
            </a:pPr>
            <a:r>
              <a:rPr lang="en-GB" altLang="en-US" sz="3200" dirty="0">
                <a:latin typeface="Arial" panose="020B0604020202020204" pitchFamily="34" charset="0"/>
                <a:cs typeface="Arial" panose="020B0604020202020204" pitchFamily="34" charset="0"/>
              </a:rPr>
              <a:t>National Shingles Vaccination Programme</a:t>
            </a:r>
          </a:p>
        </p:txBody>
      </p:sp>
      <p:sp>
        <p:nvSpPr>
          <p:cNvPr id="91139" name="Content Placeholder 2"/>
          <p:cNvSpPr>
            <a:spLocks noGrp="1"/>
          </p:cNvSpPr>
          <p:nvPr>
            <p:ph idx="1"/>
          </p:nvPr>
        </p:nvSpPr>
        <p:spPr>
          <a:xfrm>
            <a:off x="539552" y="836712"/>
            <a:ext cx="8077200" cy="4968552"/>
          </a:xfrm>
        </p:spPr>
        <p:txBody>
          <a:bodyPr>
            <a:noAutofit/>
          </a:bodyPr>
          <a:lstStyle/>
          <a:p>
            <a:pPr marL="0" indent="0" eaLnBrk="1" hangingPunct="1">
              <a:defRPr/>
            </a:pPr>
            <a:endParaRPr lang="en-GB" altLang="en-US" sz="1800" b="1" dirty="0">
              <a:cs typeface="Arial" panose="020B0604020202020204" pitchFamily="34" charset="0"/>
            </a:endParaRPr>
          </a:p>
          <a:p>
            <a:pPr marL="0" indent="0" eaLnBrk="1" hangingPunct="1">
              <a:defRPr/>
            </a:pPr>
            <a:r>
              <a:rPr lang="en-GB" altLang="en-US" sz="2000" b="1" dirty="0">
                <a:cs typeface="Arial" panose="020B0604020202020204" pitchFamily="34" charset="0"/>
              </a:rPr>
              <a:t>From 1</a:t>
            </a:r>
            <a:r>
              <a:rPr lang="en-GB" altLang="en-US" sz="2000" b="1" baseline="30000" dirty="0">
                <a:cs typeface="Arial" panose="020B0604020202020204" pitchFamily="34" charset="0"/>
              </a:rPr>
              <a:t>st</a:t>
            </a:r>
            <a:r>
              <a:rPr lang="en-GB" altLang="en-US" sz="2000" b="1" dirty="0">
                <a:cs typeface="Arial" panose="020B0604020202020204" pitchFamily="34" charset="0"/>
              </a:rPr>
              <a:t> September 2023</a:t>
            </a:r>
          </a:p>
          <a:p>
            <a:pPr eaLnBrk="1" hangingPunct="1">
              <a:buFont typeface="Arial" panose="020B0604020202020204" pitchFamily="34" charset="0"/>
              <a:buChar char="•"/>
              <a:defRPr/>
            </a:pPr>
            <a:endParaRPr lang="en-GB" altLang="en-US" sz="1800" b="1" dirty="0">
              <a:cs typeface="Arial" panose="020B0604020202020204" pitchFamily="34" charset="0"/>
            </a:endParaRPr>
          </a:p>
          <a:p>
            <a:pPr marL="0" indent="0"/>
            <a:r>
              <a:rPr lang="en-GB" sz="2000" b="1" dirty="0">
                <a:solidFill>
                  <a:srgbClr val="FF0000"/>
                </a:solidFill>
              </a:rPr>
              <a:t>Eligible Cohorts:</a:t>
            </a:r>
          </a:p>
          <a:p>
            <a:pPr marL="0" indent="0"/>
            <a:endParaRPr lang="en-GB" sz="2000" b="1" dirty="0">
              <a:solidFill>
                <a:srgbClr val="FF0000"/>
              </a:solidFill>
            </a:endParaRPr>
          </a:p>
          <a:p>
            <a:pPr marL="0" indent="0"/>
            <a:r>
              <a:rPr lang="en-GB" sz="2000" b="1" dirty="0">
                <a:solidFill>
                  <a:srgbClr val="FF0000"/>
                </a:solidFill>
              </a:rPr>
              <a:t>1. Those aged 65 and 70 years old on 1</a:t>
            </a:r>
            <a:r>
              <a:rPr lang="en-GB" sz="2000" b="1" baseline="30000" dirty="0">
                <a:solidFill>
                  <a:srgbClr val="FF0000"/>
                </a:solidFill>
              </a:rPr>
              <a:t>st</a:t>
            </a:r>
            <a:r>
              <a:rPr lang="en-GB" sz="2000" b="1" dirty="0">
                <a:solidFill>
                  <a:srgbClr val="FF0000"/>
                </a:solidFill>
              </a:rPr>
              <a:t> September 2023</a:t>
            </a:r>
          </a:p>
          <a:p>
            <a:pPr marL="0" indent="0"/>
            <a:r>
              <a:rPr lang="en-GB" sz="2000" b="1" dirty="0"/>
              <a:t> (i.e. those born between-  02/09/1957 to 01/09/1958 and             			      02/9/1952 to 01/09/1953)</a:t>
            </a:r>
          </a:p>
          <a:p>
            <a:pPr>
              <a:buFont typeface="Arial" panose="020B0604020202020204" pitchFamily="34" charset="0"/>
              <a:buChar char="•"/>
            </a:pPr>
            <a:endParaRPr lang="en-GB" sz="2000" b="1" dirty="0">
              <a:solidFill>
                <a:srgbClr val="FF0000"/>
              </a:solidFill>
            </a:endParaRPr>
          </a:p>
          <a:p>
            <a:pPr marL="0" indent="0"/>
            <a:r>
              <a:rPr lang="en-GB" sz="2000" b="1" dirty="0">
                <a:solidFill>
                  <a:srgbClr val="FF0000"/>
                </a:solidFill>
              </a:rPr>
              <a:t>2. Those aged 50 years and above who are immunosuppressed</a:t>
            </a:r>
          </a:p>
          <a:p>
            <a:pPr>
              <a:buFont typeface="Arial" panose="020B0604020202020204" pitchFamily="34" charset="0"/>
              <a:buChar char="•"/>
            </a:pPr>
            <a:endParaRPr lang="en-GB" sz="2000" b="1" dirty="0">
              <a:solidFill>
                <a:srgbClr val="FF0000"/>
              </a:solidFill>
            </a:endParaRPr>
          </a:p>
          <a:p>
            <a:pPr marL="0" indent="0"/>
            <a:r>
              <a:rPr lang="en-GB" sz="2000" b="1" dirty="0">
                <a:solidFill>
                  <a:srgbClr val="FF0000"/>
                </a:solidFill>
              </a:rPr>
              <a:t>3. Those aged 71 to 79 years of age who have not previously received a Shingles vaccine</a:t>
            </a:r>
          </a:p>
          <a:p>
            <a:pPr marL="0" indent="0"/>
            <a:r>
              <a:rPr lang="en-GB" sz="2000" b="1" dirty="0">
                <a:solidFill>
                  <a:srgbClr val="FF0000"/>
                </a:solidFill>
              </a:rPr>
              <a:t>                               </a:t>
            </a:r>
          </a:p>
          <a:p>
            <a:pPr>
              <a:buFont typeface="Arial" panose="020B0604020202020204" pitchFamily="34" charset="0"/>
              <a:buChar char="•"/>
            </a:pPr>
            <a:endParaRPr lang="en-GB" sz="2000" b="1" dirty="0">
              <a:solidFill>
                <a:srgbClr val="FF0000"/>
              </a:solidFill>
            </a:endParaRPr>
          </a:p>
          <a:p>
            <a:pPr marL="457200" indent="-457200" eaLnBrk="1" hangingPunct="1">
              <a:buFont typeface="Arial" panose="020B0604020202020204" pitchFamily="34" charset="0"/>
              <a:buChar char="•"/>
              <a:defRPr/>
            </a:pPr>
            <a:endParaRPr lang="en-GB" alt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115323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FB89D-C5F6-4F55-A8F7-81A78DDFF4E4}"/>
              </a:ext>
            </a:extLst>
          </p:cNvPr>
          <p:cNvSpPr>
            <a:spLocks noGrp="1"/>
          </p:cNvSpPr>
          <p:nvPr>
            <p:ph type="title"/>
          </p:nvPr>
        </p:nvSpPr>
        <p:spPr>
          <a:xfrm>
            <a:off x="533400" y="152400"/>
            <a:ext cx="8077200" cy="1143000"/>
          </a:xfrm>
        </p:spPr>
        <p:txBody>
          <a:bodyPr/>
          <a:lstStyle/>
          <a:p>
            <a:r>
              <a:rPr lang="en-GB" altLang="en-US" sz="2800" dirty="0">
                <a:latin typeface="Arial" panose="020B0604020202020204" pitchFamily="34" charset="0"/>
                <a:cs typeface="Arial" panose="020B0604020202020204" pitchFamily="34" charset="0"/>
              </a:rPr>
              <a:t>National Shingles Vaccination Programme cont.</a:t>
            </a:r>
            <a:endParaRPr lang="en-GB" sz="2800" dirty="0"/>
          </a:p>
        </p:txBody>
      </p:sp>
      <p:sp>
        <p:nvSpPr>
          <p:cNvPr id="3" name="Content Placeholder 2">
            <a:extLst>
              <a:ext uri="{FF2B5EF4-FFF2-40B4-BE49-F238E27FC236}">
                <a16:creationId xmlns:a16="http://schemas.microsoft.com/office/drawing/2014/main" id="{6365FB5A-B100-43A6-A020-E1AEBF045DCB}"/>
              </a:ext>
            </a:extLst>
          </p:cNvPr>
          <p:cNvSpPr>
            <a:spLocks noGrp="1"/>
          </p:cNvSpPr>
          <p:nvPr>
            <p:ph idx="1"/>
          </p:nvPr>
        </p:nvSpPr>
        <p:spPr>
          <a:xfrm>
            <a:off x="533400" y="1295400"/>
            <a:ext cx="8077200" cy="4038600"/>
          </a:xfrm>
        </p:spPr>
        <p:txBody>
          <a:bodyPr/>
          <a:lstStyle/>
          <a:p>
            <a:pPr>
              <a:buFont typeface="Arial" panose="020B0604020202020204" pitchFamily="34" charset="0"/>
              <a:buChar char="•"/>
            </a:pPr>
            <a:r>
              <a:rPr lang="en-GB" sz="2400" dirty="0"/>
              <a:t>The 2023/24 vaccination programme continues until 31 August 2024</a:t>
            </a:r>
          </a:p>
          <a:p>
            <a:pPr marL="0" indent="0"/>
            <a:endParaRPr lang="en-GB" sz="2400" dirty="0"/>
          </a:p>
          <a:p>
            <a:pPr>
              <a:buFont typeface="Arial" panose="020B0604020202020204" pitchFamily="34" charset="0"/>
              <a:buChar char="•"/>
            </a:pPr>
            <a:r>
              <a:rPr lang="en-GB" sz="2400" dirty="0"/>
              <a:t>GPs should continue to ensure patients who meet the eligibility criteria for the 2023/24 programme, irrespective of their age now, are offered the vaccine, particularly those who will become ineligible due to being aged 80 or older on 1 September 2024.</a:t>
            </a:r>
          </a:p>
          <a:p>
            <a:pPr>
              <a:buFont typeface="Arial" panose="020B0604020202020204" pitchFamily="34" charset="0"/>
              <a:buChar char="•"/>
            </a:pPr>
            <a:endParaRPr lang="en-GB" sz="1900" dirty="0"/>
          </a:p>
          <a:p>
            <a:pPr>
              <a:buFont typeface="Arial" panose="020B0604020202020204" pitchFamily="34" charset="0"/>
              <a:buChar char="•"/>
            </a:pPr>
            <a:endParaRPr lang="en-GB" sz="1800" dirty="0"/>
          </a:p>
        </p:txBody>
      </p:sp>
    </p:spTree>
    <p:extLst>
      <p:ext uri="{BB962C8B-B14F-4D97-AF65-F5344CB8AC3E}">
        <p14:creationId xmlns:p14="http://schemas.microsoft.com/office/powerpoint/2010/main" val="1768676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FB89D-C5F6-4F55-A8F7-81A78DDFF4E4}"/>
              </a:ext>
            </a:extLst>
          </p:cNvPr>
          <p:cNvSpPr>
            <a:spLocks noGrp="1"/>
          </p:cNvSpPr>
          <p:nvPr>
            <p:ph type="title"/>
          </p:nvPr>
        </p:nvSpPr>
        <p:spPr>
          <a:xfrm>
            <a:off x="533400" y="152400"/>
            <a:ext cx="8077200" cy="1143000"/>
          </a:xfrm>
        </p:spPr>
        <p:txBody>
          <a:bodyPr/>
          <a:lstStyle/>
          <a:p>
            <a:r>
              <a:rPr lang="en-GB" altLang="en-US" sz="2800" dirty="0">
                <a:latin typeface="Arial" panose="020B0604020202020204" pitchFamily="34" charset="0"/>
                <a:cs typeface="Arial" panose="020B0604020202020204" pitchFamily="34" charset="0"/>
              </a:rPr>
              <a:t>National Shingles Vaccination Programme cont.</a:t>
            </a:r>
            <a:endParaRPr lang="en-GB" sz="2800" dirty="0"/>
          </a:p>
        </p:txBody>
      </p:sp>
      <p:sp>
        <p:nvSpPr>
          <p:cNvPr id="3" name="Content Placeholder 2">
            <a:extLst>
              <a:ext uri="{FF2B5EF4-FFF2-40B4-BE49-F238E27FC236}">
                <a16:creationId xmlns:a16="http://schemas.microsoft.com/office/drawing/2014/main" id="{6365FB5A-B100-43A6-A020-E1AEBF045DCB}"/>
              </a:ext>
            </a:extLst>
          </p:cNvPr>
          <p:cNvSpPr>
            <a:spLocks noGrp="1"/>
          </p:cNvSpPr>
          <p:nvPr>
            <p:ph idx="1"/>
          </p:nvPr>
        </p:nvSpPr>
        <p:spPr>
          <a:xfrm>
            <a:off x="533400" y="1295400"/>
            <a:ext cx="8077200" cy="4293840"/>
          </a:xfrm>
        </p:spPr>
        <p:txBody>
          <a:bodyPr/>
          <a:lstStyle/>
          <a:p>
            <a:pPr>
              <a:buFont typeface="Arial" panose="020B0604020202020204" pitchFamily="34" charset="0"/>
              <a:buChar char="•"/>
            </a:pPr>
            <a:r>
              <a:rPr lang="en-GB" sz="2400" dirty="0"/>
              <a:t>From Autumn 2023 GP’s should offer Shingrix vaccine to eligible patients </a:t>
            </a:r>
            <a:r>
              <a:rPr lang="en-GB" sz="2400" b="1" dirty="0"/>
              <a:t>aged 65 or 70 years of age on</a:t>
            </a:r>
            <a:r>
              <a:rPr lang="en-GB" sz="2400" dirty="0"/>
              <a:t> </a:t>
            </a:r>
            <a:r>
              <a:rPr lang="en-GB" sz="2400" b="1" dirty="0"/>
              <a:t>1 September 2023 and those over the age of 50 and are immunosuppressed.</a:t>
            </a:r>
          </a:p>
          <a:p>
            <a:pPr>
              <a:buFont typeface="Arial" panose="020B0604020202020204" pitchFamily="34" charset="0"/>
              <a:buChar char="•"/>
            </a:pPr>
            <a:r>
              <a:rPr lang="en-GB" sz="2400" dirty="0"/>
              <a:t>A limited quantity of Zostavax vaccine will still be available until January 2024 (or central stocks deplete)</a:t>
            </a:r>
          </a:p>
          <a:p>
            <a:pPr>
              <a:buFont typeface="Arial" panose="020B0604020202020204" pitchFamily="34" charset="0"/>
              <a:buChar char="•"/>
            </a:pPr>
            <a:r>
              <a:rPr lang="en-GB" sz="2400" dirty="0"/>
              <a:t>Zostavax should only be offered to those aged 71-79 who are previously eligible while supply remains, unless contraindicated e.g. immunosuppressed. </a:t>
            </a:r>
          </a:p>
          <a:p>
            <a:pPr>
              <a:buFont typeface="Arial" panose="020B0604020202020204" pitchFamily="34" charset="0"/>
              <a:buChar char="•"/>
            </a:pPr>
            <a:r>
              <a:rPr lang="en-GB" sz="2400" dirty="0"/>
              <a:t>After this date they should be offered Shingrix if remain eligible.</a:t>
            </a:r>
          </a:p>
          <a:p>
            <a:pPr>
              <a:buFont typeface="Arial" panose="020B0604020202020204" pitchFamily="34" charset="0"/>
              <a:buChar char="•"/>
            </a:pPr>
            <a:endParaRPr lang="en-GB" sz="1800" dirty="0"/>
          </a:p>
        </p:txBody>
      </p:sp>
    </p:spTree>
    <p:extLst>
      <p:ext uri="{BB962C8B-B14F-4D97-AF65-F5344CB8AC3E}">
        <p14:creationId xmlns:p14="http://schemas.microsoft.com/office/powerpoint/2010/main" val="14216424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D961510-6459-4499-9B3F-86EF8F30DF64}"/>
              </a:ext>
            </a:extLst>
          </p:cNvPr>
          <p:cNvPicPr>
            <a:picLocks noChangeAspect="1"/>
          </p:cNvPicPr>
          <p:nvPr/>
        </p:nvPicPr>
        <p:blipFill>
          <a:blip r:embed="rId3"/>
          <a:stretch>
            <a:fillRect/>
          </a:stretch>
        </p:blipFill>
        <p:spPr>
          <a:xfrm>
            <a:off x="1187624" y="404664"/>
            <a:ext cx="6480720" cy="5234136"/>
          </a:xfrm>
          <a:prstGeom prst="rect">
            <a:avLst/>
          </a:prstGeom>
        </p:spPr>
      </p:pic>
    </p:spTree>
    <p:extLst>
      <p:ext uri="{BB962C8B-B14F-4D97-AF65-F5344CB8AC3E}">
        <p14:creationId xmlns:p14="http://schemas.microsoft.com/office/powerpoint/2010/main" val="1992996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348880"/>
            <a:ext cx="8027988" cy="1270000"/>
          </a:xfrm>
        </p:spPr>
        <p:txBody>
          <a:bodyPr>
            <a:normAutofit fontScale="90000"/>
          </a:bodyPr>
          <a:lstStyle/>
          <a:p>
            <a:pPr algn="ctr" eaLnBrk="1" hangingPunct="1">
              <a:defRPr/>
            </a:pPr>
            <a:r>
              <a:rPr lang="en-GB" sz="4900" dirty="0"/>
              <a:t>Shingles Vaccine</a:t>
            </a:r>
            <a:br>
              <a:rPr lang="en-GB" dirty="0"/>
            </a:br>
            <a:br>
              <a:rPr lang="en-GB" dirty="0"/>
            </a:br>
            <a:endParaRPr lang="en-GB" dirty="0"/>
          </a:p>
        </p:txBody>
      </p:sp>
    </p:spTree>
    <p:extLst>
      <p:ext uri="{BB962C8B-B14F-4D97-AF65-F5344CB8AC3E}">
        <p14:creationId xmlns:p14="http://schemas.microsoft.com/office/powerpoint/2010/main" val="12921881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
          <p:cNvSpPr>
            <a:spLocks noGrp="1"/>
          </p:cNvSpPr>
          <p:nvPr>
            <p:ph type="title"/>
          </p:nvPr>
        </p:nvSpPr>
        <p:spPr>
          <a:xfrm>
            <a:off x="527248" y="604189"/>
            <a:ext cx="8077200" cy="1143000"/>
          </a:xfrm>
        </p:spPr>
        <p:txBody>
          <a:bodyPr>
            <a:noAutofit/>
          </a:bodyPr>
          <a:lstStyle/>
          <a:p>
            <a:pPr algn="ctr" eaLnBrk="1" hangingPunct="1">
              <a:defRPr/>
            </a:pPr>
            <a:r>
              <a:rPr lang="en-GB" altLang="en-US" sz="4400" dirty="0"/>
              <a:t>Shingles vaccine</a:t>
            </a:r>
            <a:br>
              <a:rPr lang="en-GB" altLang="en-US" sz="4400" dirty="0"/>
            </a:br>
            <a:endParaRPr lang="en-GB" altLang="en-US" sz="4400" dirty="0"/>
          </a:p>
        </p:txBody>
      </p:sp>
      <p:sp>
        <p:nvSpPr>
          <p:cNvPr id="293891" name="Content Placeholder 2"/>
          <p:cNvSpPr>
            <a:spLocks noGrp="1"/>
          </p:cNvSpPr>
          <p:nvPr>
            <p:ph sz="half" idx="1"/>
          </p:nvPr>
        </p:nvSpPr>
        <p:spPr>
          <a:xfrm>
            <a:off x="251520" y="1443038"/>
            <a:ext cx="8352928" cy="4038600"/>
          </a:xfrm>
        </p:spPr>
        <p:txBody>
          <a:bodyPr/>
          <a:lstStyle/>
          <a:p>
            <a:pPr marL="0" indent="0"/>
            <a:endParaRPr lang="en-GB" altLang="en-US" sz="2400" dirty="0"/>
          </a:p>
          <a:p>
            <a:pPr>
              <a:buFont typeface="Arial" panose="020B0604020202020204" pitchFamily="34" charset="0"/>
              <a:buChar char="•"/>
            </a:pPr>
            <a:r>
              <a:rPr lang="en-GB" sz="2400" dirty="0"/>
              <a:t>Shingrix® and </a:t>
            </a:r>
            <a:r>
              <a:rPr lang="en-GB" altLang="en-US" sz="2400" dirty="0"/>
              <a:t>Zostavax® </a:t>
            </a:r>
            <a:r>
              <a:rPr lang="en-GB" sz="2400" dirty="0"/>
              <a:t> are the current vaccines recommended</a:t>
            </a:r>
            <a:r>
              <a:rPr lang="en-GB" altLang="en-US" sz="2400" dirty="0"/>
              <a:t> for the prevention of shingles and shingles-related PHN</a:t>
            </a:r>
          </a:p>
          <a:p>
            <a:pPr marL="0" indent="0" eaLnBrk="1" hangingPunct="1"/>
            <a:endParaRPr lang="en-GB" altLang="en-US" sz="2400" dirty="0"/>
          </a:p>
          <a:p>
            <a:pPr marL="0" indent="0" eaLnBrk="1" hangingPunct="1"/>
            <a:endParaRPr lang="en-GB" altLang="en-US" dirty="0"/>
          </a:p>
          <a:p>
            <a:pPr marL="0" indent="0" eaLnBrk="1" hangingPunct="1"/>
            <a:endParaRPr lang="en-GB" altLang="en-US" dirty="0"/>
          </a:p>
        </p:txBody>
      </p:sp>
      <p:sp>
        <p:nvSpPr>
          <p:cNvPr id="293892" name="Content Placeholder 3"/>
          <p:cNvSpPr>
            <a:spLocks noGrp="1"/>
          </p:cNvSpPr>
          <p:nvPr>
            <p:ph sz="half" idx="2"/>
          </p:nvPr>
        </p:nvSpPr>
        <p:spPr/>
        <p:txBody>
          <a:bodyPr/>
          <a:lstStyle/>
          <a:p>
            <a:pPr marL="0" indent="0" eaLnBrk="1" hangingPunct="1"/>
            <a:endParaRPr lang="en-GB" altLang="en-US" dirty="0"/>
          </a:p>
          <a:p>
            <a:pPr marL="0" indent="0" eaLnBrk="1" hangingPunct="1"/>
            <a:endParaRPr lang="en-GB" altLang="en-US" dirty="0"/>
          </a:p>
        </p:txBody>
      </p:sp>
      <p:pic>
        <p:nvPicPr>
          <p:cNvPr id="293893" name="Content Placeholder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0" y="3275666"/>
            <a:ext cx="3744412" cy="2326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descr="See the source image">
            <a:extLst>
              <a:ext uri="{FF2B5EF4-FFF2-40B4-BE49-F238E27FC236}">
                <a16:creationId xmlns:a16="http://schemas.microsoft.com/office/drawing/2014/main" id="{6A3D4AC4-C20E-4038-AF09-0E98E87C168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58194" y="3356992"/>
            <a:ext cx="2611492" cy="2037471"/>
          </a:xfrm>
          <a:prstGeom prst="rect">
            <a:avLst/>
          </a:prstGeom>
          <a:noFill/>
          <a:ln>
            <a:noFill/>
          </a:ln>
        </p:spPr>
      </p:pic>
    </p:spTree>
    <p:extLst>
      <p:ext uri="{BB962C8B-B14F-4D97-AF65-F5344CB8AC3E}">
        <p14:creationId xmlns:p14="http://schemas.microsoft.com/office/powerpoint/2010/main" val="14558263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D082A-32AC-4756-B162-3BF7345A1DD0}"/>
              </a:ext>
            </a:extLst>
          </p:cNvPr>
          <p:cNvSpPr>
            <a:spLocks noGrp="1"/>
          </p:cNvSpPr>
          <p:nvPr>
            <p:ph type="title"/>
          </p:nvPr>
        </p:nvSpPr>
        <p:spPr>
          <a:xfrm>
            <a:off x="533400" y="185259"/>
            <a:ext cx="8077200" cy="1143000"/>
          </a:xfrm>
        </p:spPr>
        <p:txBody>
          <a:bodyPr/>
          <a:lstStyle/>
          <a:p>
            <a:pPr algn="ctr"/>
            <a:r>
              <a:rPr lang="en-GB" dirty="0"/>
              <a:t>Shingrix</a:t>
            </a:r>
          </a:p>
        </p:txBody>
      </p:sp>
      <p:sp>
        <p:nvSpPr>
          <p:cNvPr id="5" name="Content Placeholder 4">
            <a:extLst>
              <a:ext uri="{FF2B5EF4-FFF2-40B4-BE49-F238E27FC236}">
                <a16:creationId xmlns:a16="http://schemas.microsoft.com/office/drawing/2014/main" id="{C95A3537-7029-44F6-A4AD-9A2C9E2EE6AB}"/>
              </a:ext>
            </a:extLst>
          </p:cNvPr>
          <p:cNvSpPr>
            <a:spLocks noGrp="1"/>
          </p:cNvSpPr>
          <p:nvPr>
            <p:ph idx="1"/>
          </p:nvPr>
        </p:nvSpPr>
        <p:spPr>
          <a:xfrm>
            <a:off x="533400" y="1409700"/>
            <a:ext cx="8077200" cy="4038600"/>
          </a:xfrm>
        </p:spPr>
        <p:txBody>
          <a:bodyPr/>
          <a:lstStyle/>
          <a:p>
            <a:pPr>
              <a:spcBef>
                <a:spcPts val="600"/>
              </a:spcBef>
              <a:buFont typeface="Arial" panose="020B0604020202020204" pitchFamily="34" charset="0"/>
              <a:buChar char="•"/>
            </a:pPr>
            <a:r>
              <a:rPr lang="en-GB" sz="1800" dirty="0"/>
              <a:t>Shingrix® is a recombinant vaccine and contains varicella zoster virus glycoprotein E antigen produced by recombinant DNA technology, adjuvanted with AS01B.</a:t>
            </a:r>
          </a:p>
          <a:p>
            <a:pPr>
              <a:spcBef>
                <a:spcPts val="600"/>
              </a:spcBef>
              <a:buFont typeface="Arial" panose="020B0604020202020204" pitchFamily="34" charset="0"/>
              <a:buChar char="•"/>
            </a:pPr>
            <a:r>
              <a:rPr lang="en-GB" sz="1800" dirty="0"/>
              <a:t>Shingrix® is available as a white powder for reconstitution with diluent and is injected as a suspension. After reconstitution, the suspension is an opalescent colourless to pale brownish liquid. </a:t>
            </a:r>
          </a:p>
          <a:p>
            <a:pPr>
              <a:spcBef>
                <a:spcPts val="600"/>
              </a:spcBef>
              <a:buFont typeface="Arial" panose="020B0604020202020204" pitchFamily="34" charset="0"/>
              <a:buChar char="•"/>
            </a:pPr>
            <a:r>
              <a:rPr lang="en-GB" sz="1800" dirty="0"/>
              <a:t>Shingrix® is available in a pack size of 1 vial of powder plus 1 vial of suspension or in a pack size of 10 vials of powder plus 10 vials of suspension. The reconstituted vaccine should be inspected visually for any foreign particulate matter and/or variation of appearance. If either is observed, the vaccine should not be administered. </a:t>
            </a:r>
          </a:p>
          <a:p>
            <a:pPr>
              <a:spcBef>
                <a:spcPts val="600"/>
              </a:spcBef>
              <a:buFont typeface="Arial" panose="020B0604020202020204" pitchFamily="34" charset="0"/>
              <a:buChar char="•"/>
            </a:pPr>
            <a:r>
              <a:rPr lang="en-GB" sz="1800" dirty="0"/>
              <a:t>After reconstitution, the vaccine should be used promptly; if this is not possible, the vaccine should be stored in a refrigerator (2°C – 8°C). If not used within 6 hours it should be discarded. </a:t>
            </a:r>
          </a:p>
        </p:txBody>
      </p:sp>
    </p:spTree>
    <p:extLst>
      <p:ext uri="{BB962C8B-B14F-4D97-AF65-F5344CB8AC3E}">
        <p14:creationId xmlns:p14="http://schemas.microsoft.com/office/powerpoint/2010/main" val="4138405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3568" y="332656"/>
            <a:ext cx="8077200" cy="1143000"/>
          </a:xfrm>
        </p:spPr>
        <p:txBody>
          <a:bodyPr/>
          <a:lstStyle/>
          <a:p>
            <a:pPr algn="ctr"/>
            <a:r>
              <a:rPr lang="en-GB" dirty="0"/>
              <a:t>Shingles (Herpes Zoster)</a:t>
            </a:r>
          </a:p>
        </p:txBody>
      </p:sp>
      <p:pic>
        <p:nvPicPr>
          <p:cNvPr id="8" name="Content Placeholder 7"/>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4716016" y="1700808"/>
            <a:ext cx="3962400" cy="4248472"/>
          </a:xfrm>
        </p:spPr>
      </p:pic>
      <p:sp>
        <p:nvSpPr>
          <p:cNvPr id="6" name="Content Placeholder 5"/>
          <p:cNvSpPr>
            <a:spLocks noGrp="1"/>
          </p:cNvSpPr>
          <p:nvPr>
            <p:ph sz="half" idx="2"/>
          </p:nvPr>
        </p:nvSpPr>
        <p:spPr>
          <a:xfrm>
            <a:off x="611560" y="1844824"/>
            <a:ext cx="3962400" cy="4038600"/>
          </a:xfrm>
        </p:spPr>
        <p:txBody>
          <a:bodyPr/>
          <a:lstStyle/>
          <a:p>
            <a:pPr marL="457200" indent="-457200">
              <a:buFont typeface="Wingdings" panose="05000000000000000000" pitchFamily="2" charset="2"/>
              <a:buChar char="§"/>
            </a:pPr>
            <a:r>
              <a:rPr lang="en-GB" dirty="0"/>
              <a:t>is an infection of the nerve &amp; the skin around it</a:t>
            </a:r>
          </a:p>
          <a:p>
            <a:pPr marL="457200" indent="-457200">
              <a:buFont typeface="Wingdings" panose="05000000000000000000" pitchFamily="2" charset="2"/>
              <a:buChar char="§"/>
            </a:pPr>
            <a:r>
              <a:rPr lang="en-GB" dirty="0"/>
              <a:t>is caused by reactivation of a latent varicella zoster virus infection</a:t>
            </a:r>
          </a:p>
          <a:p>
            <a:pPr marL="457200" indent="-457200">
              <a:buFont typeface="Wingdings" panose="05000000000000000000" pitchFamily="2" charset="2"/>
              <a:buChar char="Ø"/>
            </a:pPr>
            <a:endParaRPr lang="en-GB" dirty="0"/>
          </a:p>
        </p:txBody>
      </p:sp>
    </p:spTree>
    <p:extLst>
      <p:ext uri="{BB962C8B-B14F-4D97-AF65-F5344CB8AC3E}">
        <p14:creationId xmlns:p14="http://schemas.microsoft.com/office/powerpoint/2010/main" val="34712949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43F26-9735-41C1-837A-B67A96974C13}"/>
              </a:ext>
            </a:extLst>
          </p:cNvPr>
          <p:cNvSpPr>
            <a:spLocks noGrp="1"/>
          </p:cNvSpPr>
          <p:nvPr>
            <p:ph type="ctrTitle"/>
          </p:nvPr>
        </p:nvSpPr>
        <p:spPr>
          <a:xfrm>
            <a:off x="611560" y="183131"/>
            <a:ext cx="7772400" cy="1157638"/>
          </a:xfrm>
        </p:spPr>
        <p:txBody>
          <a:bodyPr/>
          <a:lstStyle/>
          <a:p>
            <a:pPr algn="ctr"/>
            <a:r>
              <a:rPr lang="en-GB" dirty="0"/>
              <a:t>Shingrix®</a:t>
            </a:r>
          </a:p>
        </p:txBody>
      </p:sp>
      <p:sp>
        <p:nvSpPr>
          <p:cNvPr id="3" name="Subtitle 2">
            <a:extLst>
              <a:ext uri="{FF2B5EF4-FFF2-40B4-BE49-F238E27FC236}">
                <a16:creationId xmlns:a16="http://schemas.microsoft.com/office/drawing/2014/main" id="{A2BCB2CC-09DF-47F4-9C8B-D7815F8B44A6}"/>
              </a:ext>
            </a:extLst>
          </p:cNvPr>
          <p:cNvSpPr>
            <a:spLocks noGrp="1"/>
          </p:cNvSpPr>
          <p:nvPr>
            <p:ph type="subTitle" idx="1"/>
          </p:nvPr>
        </p:nvSpPr>
        <p:spPr>
          <a:xfrm>
            <a:off x="760040" y="1196752"/>
            <a:ext cx="7268344" cy="3240360"/>
          </a:xfrm>
        </p:spPr>
        <p:txBody>
          <a:bodyPr/>
          <a:lstStyle/>
          <a:p>
            <a:pPr algn="l"/>
            <a:r>
              <a:rPr lang="en-GB" dirty="0"/>
              <a:t>Administration:</a:t>
            </a:r>
          </a:p>
          <a:p>
            <a:pPr marL="457200" indent="-457200" algn="l">
              <a:buFontTx/>
              <a:buChar char="-"/>
            </a:pPr>
            <a:r>
              <a:rPr lang="en-GB" sz="2400" dirty="0"/>
              <a:t>Adults should receive two doses of 0.5ml of Shingrix® a minimum of 2 months apart</a:t>
            </a:r>
          </a:p>
          <a:p>
            <a:pPr marL="457200" indent="-457200" algn="l">
              <a:buFontTx/>
              <a:buChar char="-"/>
            </a:pPr>
            <a:r>
              <a:rPr lang="en-GB" sz="2400" dirty="0"/>
              <a:t>Shingrix® should be given by intramuscular injection</a:t>
            </a:r>
          </a:p>
          <a:p>
            <a:pPr marL="457200" indent="-457200" algn="l">
              <a:buFontTx/>
              <a:buChar char="-"/>
            </a:pPr>
            <a:r>
              <a:rPr lang="en-GB" sz="2400" dirty="0"/>
              <a:t>Subcutaneous administration is not recommended</a:t>
            </a:r>
          </a:p>
          <a:p>
            <a:pPr marL="457200" indent="-457200" algn="l">
              <a:buFontTx/>
              <a:buChar char="-"/>
            </a:pPr>
            <a:r>
              <a:rPr lang="en-GB" sz="2400" dirty="0"/>
              <a:t>Shingrix® should be given with caution to individuals with thrombocytopenia or any coagulation disorder since bleeding may occur following intramuscular administration.</a:t>
            </a:r>
          </a:p>
        </p:txBody>
      </p:sp>
    </p:spTree>
    <p:extLst>
      <p:ext uri="{BB962C8B-B14F-4D97-AF65-F5344CB8AC3E}">
        <p14:creationId xmlns:p14="http://schemas.microsoft.com/office/powerpoint/2010/main" val="2451576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36CD7-01E9-4343-A1EE-90149D5DC6CB}"/>
              </a:ext>
            </a:extLst>
          </p:cNvPr>
          <p:cNvSpPr>
            <a:spLocks noGrp="1"/>
          </p:cNvSpPr>
          <p:nvPr>
            <p:ph type="title"/>
          </p:nvPr>
        </p:nvSpPr>
        <p:spPr>
          <a:xfrm>
            <a:off x="685800" y="413859"/>
            <a:ext cx="8077200" cy="1143000"/>
          </a:xfrm>
        </p:spPr>
        <p:txBody>
          <a:bodyPr/>
          <a:lstStyle/>
          <a:p>
            <a:pPr algn="ctr"/>
            <a:r>
              <a:rPr lang="en-GB" sz="3600" dirty="0"/>
              <a:t>Shingrix Schedule- Northern Ireland</a:t>
            </a:r>
          </a:p>
        </p:txBody>
      </p:sp>
      <p:sp>
        <p:nvSpPr>
          <p:cNvPr id="3" name="Content Placeholder 2">
            <a:extLst>
              <a:ext uri="{FF2B5EF4-FFF2-40B4-BE49-F238E27FC236}">
                <a16:creationId xmlns:a16="http://schemas.microsoft.com/office/drawing/2014/main" id="{D01E14E2-BC34-402E-BF46-8202531EF56D}"/>
              </a:ext>
            </a:extLst>
          </p:cNvPr>
          <p:cNvSpPr>
            <a:spLocks noGrp="1"/>
          </p:cNvSpPr>
          <p:nvPr>
            <p:ph idx="1"/>
          </p:nvPr>
        </p:nvSpPr>
        <p:spPr/>
        <p:txBody>
          <a:bodyPr/>
          <a:lstStyle/>
          <a:p>
            <a:r>
              <a:rPr lang="en-GB" b="1" dirty="0"/>
              <a:t>Immunocompetent cohort:</a:t>
            </a:r>
          </a:p>
          <a:p>
            <a:pPr marL="457200" indent="-457200">
              <a:buFontTx/>
              <a:buChar char="-"/>
            </a:pPr>
            <a:r>
              <a:rPr lang="en-GB" dirty="0"/>
              <a:t>Administer 2 doses, 6-12 months apart</a:t>
            </a:r>
          </a:p>
          <a:p>
            <a:pPr marL="457200" indent="-457200">
              <a:buFontTx/>
              <a:buChar char="-"/>
            </a:pPr>
            <a:endParaRPr lang="en-GB" dirty="0"/>
          </a:p>
          <a:p>
            <a:pPr marL="0" indent="0"/>
            <a:r>
              <a:rPr lang="en-GB" b="1" dirty="0"/>
              <a:t>Immunosuppressed cohort:</a:t>
            </a:r>
          </a:p>
          <a:p>
            <a:pPr marL="457200" indent="-457200">
              <a:buFontTx/>
              <a:buChar char="-"/>
            </a:pPr>
            <a:r>
              <a:rPr lang="en-GB" dirty="0"/>
              <a:t>Administer 2 doses, 2-6 months apart</a:t>
            </a:r>
          </a:p>
        </p:txBody>
      </p:sp>
    </p:spTree>
    <p:extLst>
      <p:ext uri="{BB962C8B-B14F-4D97-AF65-F5344CB8AC3E}">
        <p14:creationId xmlns:p14="http://schemas.microsoft.com/office/powerpoint/2010/main" val="30635048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745BF-0E98-4AC9-84F3-9C692EF8EC3D}"/>
              </a:ext>
            </a:extLst>
          </p:cNvPr>
          <p:cNvSpPr>
            <a:spLocks noGrp="1"/>
          </p:cNvSpPr>
          <p:nvPr>
            <p:ph type="ctrTitle"/>
          </p:nvPr>
        </p:nvSpPr>
        <p:spPr>
          <a:xfrm>
            <a:off x="685800" y="332656"/>
            <a:ext cx="7772400" cy="856581"/>
          </a:xfrm>
        </p:spPr>
        <p:txBody>
          <a:bodyPr/>
          <a:lstStyle/>
          <a:p>
            <a:pPr algn="ctr"/>
            <a:r>
              <a:rPr lang="en-GB" dirty="0"/>
              <a:t>Co-administration- Shingrix® </a:t>
            </a:r>
          </a:p>
        </p:txBody>
      </p:sp>
      <p:sp>
        <p:nvSpPr>
          <p:cNvPr id="3" name="Subtitle 2">
            <a:extLst>
              <a:ext uri="{FF2B5EF4-FFF2-40B4-BE49-F238E27FC236}">
                <a16:creationId xmlns:a16="http://schemas.microsoft.com/office/drawing/2014/main" id="{983CF31B-A843-4F5F-826A-57925C0BFF47}"/>
              </a:ext>
            </a:extLst>
          </p:cNvPr>
          <p:cNvSpPr>
            <a:spLocks noGrp="1"/>
          </p:cNvSpPr>
          <p:nvPr>
            <p:ph type="subTitle" idx="1"/>
          </p:nvPr>
        </p:nvSpPr>
        <p:spPr>
          <a:xfrm>
            <a:off x="539552" y="1340768"/>
            <a:ext cx="7772400" cy="4320480"/>
          </a:xfrm>
        </p:spPr>
        <p:txBody>
          <a:bodyPr/>
          <a:lstStyle/>
          <a:p>
            <a:pPr marL="457200" indent="-457200" algn="l">
              <a:buFont typeface="Arial" panose="020B0604020202020204" pitchFamily="34" charset="0"/>
              <a:buChar char="•"/>
            </a:pPr>
            <a:r>
              <a:rPr lang="en-GB" sz="2200" dirty="0"/>
              <a:t>Shingrix</a:t>
            </a:r>
            <a:r>
              <a:rPr lang="en-GB" sz="2200" baseline="30000" dirty="0"/>
              <a:t>®</a:t>
            </a:r>
            <a:r>
              <a:rPr lang="en-GB" sz="2200" dirty="0"/>
              <a:t> can be given concomitantly with </a:t>
            </a:r>
            <a:r>
              <a:rPr lang="en-GB" sz="2200" b="1" dirty="0"/>
              <a:t>inactivated influenza vaccine</a:t>
            </a:r>
            <a:endParaRPr lang="en-GB" sz="2200" dirty="0"/>
          </a:p>
          <a:p>
            <a:pPr marL="457200" indent="-457200" algn="l">
              <a:buFont typeface="Arial" panose="020B0604020202020204" pitchFamily="34" charset="0"/>
              <a:buChar char="•"/>
            </a:pPr>
            <a:r>
              <a:rPr lang="en-GB" sz="2200" dirty="0"/>
              <a:t>Interim data from the US on co-administration of Shingrix</a:t>
            </a:r>
            <a:r>
              <a:rPr lang="en-GB" sz="2200" baseline="30000" dirty="0"/>
              <a:t>®</a:t>
            </a:r>
            <a:r>
              <a:rPr lang="en-GB" sz="2200" dirty="0"/>
              <a:t> with </a:t>
            </a:r>
            <a:r>
              <a:rPr lang="en-GB" sz="2200" b="1" dirty="0"/>
              <a:t>adjuvanted influenza vaccine </a:t>
            </a:r>
            <a:r>
              <a:rPr lang="en-GB" sz="2200" dirty="0"/>
              <a:t>is reassuring, therefore these 2 vaccines can be given together if required</a:t>
            </a:r>
          </a:p>
          <a:p>
            <a:pPr marL="457200" indent="-457200" algn="l">
              <a:buFont typeface="Arial" panose="020B0604020202020204" pitchFamily="34" charset="0"/>
              <a:buChar char="•"/>
            </a:pPr>
            <a:r>
              <a:rPr lang="en-GB" sz="2200" dirty="0"/>
              <a:t>As </a:t>
            </a:r>
            <a:r>
              <a:rPr lang="en-GB" sz="2200" b="1" dirty="0"/>
              <a:t>COVID vaccines </a:t>
            </a:r>
            <a:r>
              <a:rPr lang="en-GB" sz="2200" dirty="0"/>
              <a:t>are considered inactivated, Shingrix</a:t>
            </a:r>
            <a:r>
              <a:rPr lang="en-GB" sz="2200" baseline="30000" dirty="0"/>
              <a:t>®</a:t>
            </a:r>
            <a:r>
              <a:rPr lang="en-GB" sz="2200" dirty="0"/>
              <a:t> vaccine can be co-administered to individuals in an eligible cohort</a:t>
            </a:r>
          </a:p>
          <a:p>
            <a:pPr marL="457200" indent="-457200" algn="l">
              <a:buFont typeface="Arial" panose="020B0604020202020204" pitchFamily="34" charset="0"/>
              <a:buChar char="•"/>
            </a:pPr>
            <a:r>
              <a:rPr lang="en-GB" sz="2200" dirty="0"/>
              <a:t>Where more than one vaccine is offered, patients should be informed about the likely timing of potential adverse events relating to each vaccine</a:t>
            </a:r>
          </a:p>
        </p:txBody>
      </p:sp>
    </p:spTree>
    <p:extLst>
      <p:ext uri="{BB962C8B-B14F-4D97-AF65-F5344CB8AC3E}">
        <p14:creationId xmlns:p14="http://schemas.microsoft.com/office/powerpoint/2010/main" val="40050111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FBA6A-E362-4930-AA5B-D7290BA52D1F}"/>
              </a:ext>
            </a:extLst>
          </p:cNvPr>
          <p:cNvSpPr>
            <a:spLocks noGrp="1"/>
          </p:cNvSpPr>
          <p:nvPr>
            <p:ph type="ctrTitle"/>
          </p:nvPr>
        </p:nvSpPr>
        <p:spPr>
          <a:xfrm>
            <a:off x="685800" y="476672"/>
            <a:ext cx="7772400" cy="1224136"/>
          </a:xfrm>
        </p:spPr>
        <p:txBody>
          <a:bodyPr/>
          <a:lstStyle/>
          <a:p>
            <a:pPr algn="ctr"/>
            <a:r>
              <a:rPr lang="en-GB" dirty="0"/>
              <a:t>Contraindications- Shingrix®</a:t>
            </a:r>
          </a:p>
        </p:txBody>
      </p:sp>
      <p:sp>
        <p:nvSpPr>
          <p:cNvPr id="3" name="Subtitle 2">
            <a:extLst>
              <a:ext uri="{FF2B5EF4-FFF2-40B4-BE49-F238E27FC236}">
                <a16:creationId xmlns:a16="http://schemas.microsoft.com/office/drawing/2014/main" id="{2A085476-890A-4564-945E-811BC1054255}"/>
              </a:ext>
            </a:extLst>
          </p:cNvPr>
          <p:cNvSpPr>
            <a:spLocks noGrp="1"/>
          </p:cNvSpPr>
          <p:nvPr>
            <p:ph type="subTitle" idx="1"/>
          </p:nvPr>
        </p:nvSpPr>
        <p:spPr>
          <a:xfrm>
            <a:off x="971600" y="2060848"/>
            <a:ext cx="6800800" cy="2400672"/>
          </a:xfrm>
        </p:spPr>
        <p:txBody>
          <a:bodyPr/>
          <a:lstStyle/>
          <a:p>
            <a:pPr marL="457200" indent="-457200" algn="l">
              <a:buFont typeface="Arial" panose="020B0604020202020204" pitchFamily="34" charset="0"/>
              <a:buChar char="•"/>
            </a:pPr>
            <a:r>
              <a:rPr lang="en-GB" dirty="0"/>
              <a:t>Shingrix® should not be administered to an individual with a confirmed anaphylactic reaction to any component of the vaccine.</a:t>
            </a:r>
          </a:p>
        </p:txBody>
      </p:sp>
    </p:spTree>
    <p:extLst>
      <p:ext uri="{BB962C8B-B14F-4D97-AF65-F5344CB8AC3E}">
        <p14:creationId xmlns:p14="http://schemas.microsoft.com/office/powerpoint/2010/main" val="2705480424"/>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56955"/>
            <a:ext cx="8077200" cy="1143000"/>
          </a:xfrm>
        </p:spPr>
        <p:txBody>
          <a:bodyPr/>
          <a:lstStyle/>
          <a:p>
            <a:pPr algn="ctr"/>
            <a:r>
              <a:rPr lang="en-GB" dirty="0"/>
              <a:t>Precautions</a:t>
            </a:r>
          </a:p>
        </p:txBody>
      </p:sp>
      <p:sp>
        <p:nvSpPr>
          <p:cNvPr id="3" name="Content Placeholder 2"/>
          <p:cNvSpPr>
            <a:spLocks noGrp="1"/>
          </p:cNvSpPr>
          <p:nvPr>
            <p:ph idx="1"/>
          </p:nvPr>
        </p:nvSpPr>
        <p:spPr>
          <a:xfrm>
            <a:off x="683568" y="1499955"/>
            <a:ext cx="8077200" cy="4038600"/>
          </a:xfrm>
        </p:spPr>
        <p:txBody>
          <a:bodyPr/>
          <a:lstStyle/>
          <a:p>
            <a:pPr marL="0" indent="0"/>
            <a:r>
              <a:rPr lang="en-GB" sz="4000" b="1" dirty="0"/>
              <a:t>Delay if:</a:t>
            </a:r>
          </a:p>
          <a:p>
            <a:pPr marL="571500" indent="-571500">
              <a:buFont typeface="Arial" panose="020B0604020202020204" pitchFamily="34" charset="0"/>
              <a:buChar char="•"/>
            </a:pPr>
            <a:r>
              <a:rPr lang="en-GB" sz="3200" dirty="0"/>
              <a:t>Acutely unwell </a:t>
            </a:r>
          </a:p>
          <a:p>
            <a:pPr marL="571500" indent="-571500">
              <a:buFont typeface="Arial" panose="020B0604020202020204" pitchFamily="34" charset="0"/>
              <a:buChar char="•"/>
            </a:pPr>
            <a:r>
              <a:rPr lang="en-GB" sz="3200" dirty="0"/>
              <a:t>Individuals with shingles / PHN</a:t>
            </a:r>
          </a:p>
          <a:p>
            <a:pPr marL="0" indent="0"/>
            <a:endParaRPr lang="en-GB" sz="3200" dirty="0"/>
          </a:p>
          <a:p>
            <a:pPr marL="457200" indent="-457200">
              <a:buFont typeface="Wingdings" panose="05000000000000000000" pitchFamily="2" charset="2"/>
              <a:buChar char="Ø"/>
            </a:pPr>
            <a:endParaRPr lang="en-GB" sz="4000" dirty="0"/>
          </a:p>
        </p:txBody>
      </p:sp>
    </p:spTree>
    <p:extLst>
      <p:ext uri="{BB962C8B-B14F-4D97-AF65-F5344CB8AC3E}">
        <p14:creationId xmlns:p14="http://schemas.microsoft.com/office/powerpoint/2010/main" val="13399339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4D387-FD65-46FE-AB03-6D456BD7BCE5}"/>
              </a:ext>
            </a:extLst>
          </p:cNvPr>
          <p:cNvSpPr>
            <a:spLocks noGrp="1"/>
          </p:cNvSpPr>
          <p:nvPr>
            <p:ph type="title"/>
          </p:nvPr>
        </p:nvSpPr>
        <p:spPr>
          <a:xfrm>
            <a:off x="533400" y="152400"/>
            <a:ext cx="8077200" cy="1143000"/>
          </a:xfrm>
        </p:spPr>
        <p:txBody>
          <a:bodyPr/>
          <a:lstStyle/>
          <a:p>
            <a:pPr algn="ctr"/>
            <a:r>
              <a:rPr lang="en-GB" sz="3600" dirty="0"/>
              <a:t>Inadvertent administration-</a:t>
            </a:r>
            <a:r>
              <a:rPr lang="en-GB" sz="3600" kern="1200" dirty="0"/>
              <a:t> </a:t>
            </a:r>
            <a:br>
              <a:rPr lang="en-GB" sz="3600" kern="1200" dirty="0"/>
            </a:br>
            <a:r>
              <a:rPr lang="en-GB" sz="3600" kern="1200" dirty="0"/>
              <a:t>Shingrix® </a:t>
            </a:r>
            <a:endParaRPr lang="en-GB" sz="3600" dirty="0"/>
          </a:p>
        </p:txBody>
      </p:sp>
      <p:sp>
        <p:nvSpPr>
          <p:cNvPr id="3" name="Content Placeholder 2">
            <a:extLst>
              <a:ext uri="{FF2B5EF4-FFF2-40B4-BE49-F238E27FC236}">
                <a16:creationId xmlns:a16="http://schemas.microsoft.com/office/drawing/2014/main" id="{72A7AEFE-B08A-407C-B536-7F0F0D76D409}"/>
              </a:ext>
            </a:extLst>
          </p:cNvPr>
          <p:cNvSpPr>
            <a:spLocks noGrp="1"/>
          </p:cNvSpPr>
          <p:nvPr>
            <p:ph idx="1"/>
          </p:nvPr>
        </p:nvSpPr>
        <p:spPr>
          <a:xfrm>
            <a:off x="428464" y="1556792"/>
            <a:ext cx="8287072" cy="4038600"/>
          </a:xfrm>
        </p:spPr>
        <p:txBody>
          <a:bodyPr/>
          <a:lstStyle/>
          <a:p>
            <a:r>
              <a:rPr lang="en-GB" sz="1900" b="1" dirty="0"/>
              <a:t>Inadvertent vaccination in individuals under 18 years of age </a:t>
            </a:r>
          </a:p>
          <a:p>
            <a:pPr>
              <a:buFont typeface="Arial" panose="020B0604020202020204" pitchFamily="34" charset="0"/>
              <a:buChar char="•"/>
            </a:pPr>
            <a:r>
              <a:rPr lang="en-GB" sz="1900" dirty="0"/>
              <a:t>Shingrix® is licensed for use in individuals over 18 years of age</a:t>
            </a:r>
          </a:p>
          <a:p>
            <a:pPr>
              <a:buFont typeface="Arial" panose="020B0604020202020204" pitchFamily="34" charset="0"/>
              <a:buChar char="•"/>
            </a:pPr>
            <a:r>
              <a:rPr lang="en-GB" sz="1900" dirty="0"/>
              <a:t>Most children aged &gt;10 are likely to be immune to varicella and therefore inadvertent vaccination is highly unlikely to result in serious adverse reactions</a:t>
            </a:r>
          </a:p>
          <a:p>
            <a:pPr>
              <a:buFont typeface="Arial" panose="020B0604020202020204" pitchFamily="34" charset="0"/>
              <a:buChar char="•"/>
            </a:pPr>
            <a:r>
              <a:rPr lang="en-GB" sz="1900" dirty="0"/>
              <a:t>Vaccination of varicella naïve children also unlikely to result in serious adverse reactions and should count as a valid dose of varicella vaccine</a:t>
            </a:r>
          </a:p>
          <a:p>
            <a:endParaRPr lang="en-GB" sz="1900" dirty="0"/>
          </a:p>
          <a:p>
            <a:r>
              <a:rPr lang="en-GB" sz="1900" b="1" dirty="0"/>
              <a:t>Inadvertent vaccination with Shingrix® during pregnancy </a:t>
            </a:r>
          </a:p>
          <a:p>
            <a:pPr>
              <a:buFont typeface="Arial" panose="020B0604020202020204" pitchFamily="34" charset="0"/>
              <a:buChar char="•"/>
            </a:pPr>
            <a:r>
              <a:rPr lang="en-GB" sz="1900" dirty="0"/>
              <a:t>No known risk associated with giving inactivated, recombinant viral or bacterial vaccines or toxoids during pregnancy or whilst breast-feeding. </a:t>
            </a:r>
          </a:p>
          <a:p>
            <a:pPr>
              <a:buFont typeface="Arial" panose="020B0604020202020204" pitchFamily="34" charset="0"/>
              <a:buChar char="•"/>
            </a:pPr>
            <a:r>
              <a:rPr lang="en-GB" sz="1900" dirty="0"/>
              <a:t>If indicated, Shingrix® can be considered in pregnancy after full  discussion of the risks and benefits of vaccination with the recipient </a:t>
            </a:r>
          </a:p>
        </p:txBody>
      </p:sp>
    </p:spTree>
    <p:extLst>
      <p:ext uri="{BB962C8B-B14F-4D97-AF65-F5344CB8AC3E}">
        <p14:creationId xmlns:p14="http://schemas.microsoft.com/office/powerpoint/2010/main" val="41649329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AD21F-378E-494E-AB13-496EBC258E93}"/>
              </a:ext>
            </a:extLst>
          </p:cNvPr>
          <p:cNvSpPr>
            <a:spLocks noGrp="1"/>
          </p:cNvSpPr>
          <p:nvPr>
            <p:ph type="ctrTitle"/>
          </p:nvPr>
        </p:nvSpPr>
        <p:spPr>
          <a:xfrm>
            <a:off x="395536" y="260648"/>
            <a:ext cx="7772400" cy="1470025"/>
          </a:xfrm>
        </p:spPr>
        <p:txBody>
          <a:bodyPr/>
          <a:lstStyle/>
          <a:p>
            <a:r>
              <a:rPr lang="en-GB" sz="3600" dirty="0"/>
              <a:t>Possible adverse reactions- Shingrix®</a:t>
            </a:r>
          </a:p>
        </p:txBody>
      </p:sp>
      <p:sp>
        <p:nvSpPr>
          <p:cNvPr id="3" name="Subtitle 2">
            <a:extLst>
              <a:ext uri="{FF2B5EF4-FFF2-40B4-BE49-F238E27FC236}">
                <a16:creationId xmlns:a16="http://schemas.microsoft.com/office/drawing/2014/main" id="{EF12E5A2-AA02-4FE9-91F1-4110B0583E90}"/>
              </a:ext>
            </a:extLst>
          </p:cNvPr>
          <p:cNvSpPr>
            <a:spLocks noGrp="1"/>
          </p:cNvSpPr>
          <p:nvPr>
            <p:ph type="subTitle" idx="1"/>
          </p:nvPr>
        </p:nvSpPr>
        <p:spPr>
          <a:xfrm>
            <a:off x="1115616" y="1916832"/>
            <a:ext cx="6480720" cy="1752600"/>
          </a:xfrm>
        </p:spPr>
        <p:txBody>
          <a:bodyPr/>
          <a:lstStyle/>
          <a:p>
            <a:pPr algn="l"/>
            <a:r>
              <a:rPr lang="en-GB" dirty="0"/>
              <a:t>Most frequently reported side effects were:</a:t>
            </a:r>
          </a:p>
          <a:p>
            <a:pPr marL="457200" indent="-457200" algn="l">
              <a:buFont typeface="Arial" panose="020B0604020202020204" pitchFamily="34" charset="0"/>
              <a:buChar char="•"/>
            </a:pPr>
            <a:r>
              <a:rPr lang="en-GB" dirty="0"/>
              <a:t>Pain at injection site</a:t>
            </a:r>
          </a:p>
          <a:p>
            <a:pPr marL="457200" indent="-457200" algn="l">
              <a:buFont typeface="Arial" panose="020B0604020202020204" pitchFamily="34" charset="0"/>
              <a:buChar char="•"/>
            </a:pPr>
            <a:r>
              <a:rPr lang="en-GB" dirty="0"/>
              <a:t>Myalgia </a:t>
            </a:r>
          </a:p>
          <a:p>
            <a:pPr marL="457200" indent="-457200" algn="l">
              <a:buFont typeface="Arial" panose="020B0604020202020204" pitchFamily="34" charset="0"/>
              <a:buChar char="•"/>
            </a:pPr>
            <a:r>
              <a:rPr lang="en-GB" dirty="0"/>
              <a:t>Fatigue</a:t>
            </a:r>
          </a:p>
        </p:txBody>
      </p:sp>
    </p:spTree>
    <p:extLst>
      <p:ext uri="{BB962C8B-B14F-4D97-AF65-F5344CB8AC3E}">
        <p14:creationId xmlns:p14="http://schemas.microsoft.com/office/powerpoint/2010/main" val="18010753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p:nvPr>
        </p:nvSpPr>
        <p:spPr>
          <a:xfrm>
            <a:off x="467544" y="38100"/>
            <a:ext cx="8077200" cy="1143000"/>
          </a:xfrm>
        </p:spPr>
        <p:txBody>
          <a:bodyPr>
            <a:noAutofit/>
          </a:bodyPr>
          <a:lstStyle/>
          <a:p>
            <a:pPr algn="ctr" eaLnBrk="1" hangingPunct="1">
              <a:defRPr/>
            </a:pPr>
            <a:r>
              <a:rPr lang="en-GB" altLang="en-US" dirty="0"/>
              <a:t>Efficacy</a:t>
            </a:r>
          </a:p>
        </p:txBody>
      </p:sp>
      <p:sp>
        <p:nvSpPr>
          <p:cNvPr id="21507" name="Content Placeholder 2"/>
          <p:cNvSpPr>
            <a:spLocks noGrp="1"/>
          </p:cNvSpPr>
          <p:nvPr>
            <p:ph idx="1"/>
          </p:nvPr>
        </p:nvSpPr>
        <p:spPr>
          <a:xfrm>
            <a:off x="566337" y="1225062"/>
            <a:ext cx="7822087" cy="4248472"/>
          </a:xfrm>
        </p:spPr>
        <p:txBody>
          <a:bodyPr>
            <a:normAutofit fontScale="25000" lnSpcReduction="20000"/>
          </a:bodyPr>
          <a:lstStyle/>
          <a:p>
            <a:pPr marL="0" indent="0">
              <a:defRPr/>
            </a:pPr>
            <a:r>
              <a:rPr lang="en-GB" sz="9600" b="1" dirty="0">
                <a:latin typeface="Arial" panose="020B0604020202020204" pitchFamily="34" charset="0"/>
                <a:cs typeface="Arial" panose="020B0604020202020204" pitchFamily="34" charset="0"/>
              </a:rPr>
              <a:t>Shingrix</a:t>
            </a:r>
            <a:r>
              <a:rPr lang="en-GB" sz="9600" dirty="0">
                <a:latin typeface="Arial" panose="020B0604020202020204" pitchFamily="34" charset="0"/>
                <a:cs typeface="Arial" panose="020B0604020202020204" pitchFamily="34" charset="0"/>
              </a:rPr>
              <a:t>: </a:t>
            </a:r>
          </a:p>
          <a:p>
            <a:pPr marL="1143000" indent="-1143000">
              <a:buFont typeface="Wingdings" panose="05000000000000000000" pitchFamily="2" charset="2"/>
              <a:buChar char="Ø"/>
              <a:defRPr/>
            </a:pPr>
            <a:r>
              <a:rPr lang="en-GB" sz="9600" dirty="0">
                <a:latin typeface="Arial" panose="020B0604020202020204" pitchFamily="34" charset="0"/>
                <a:cs typeface="Arial" panose="020B0604020202020204" pitchFamily="34" charset="0"/>
              </a:rPr>
              <a:t>Clinical trials of 15,411 participants:                Vaccine efficacy in the 7,695 immunocompetent adults ≥ 50 years and 6,950 ≥70 years, administered with two doses of Shingrix® 2 months apart was estimated at 97.2% and 91.2% respectively</a:t>
            </a:r>
          </a:p>
          <a:p>
            <a:pPr marL="1143000" indent="-1143000">
              <a:buFont typeface="Wingdings" panose="05000000000000000000" pitchFamily="2" charset="2"/>
              <a:buChar char="Ø"/>
              <a:defRPr/>
            </a:pPr>
            <a:r>
              <a:rPr lang="en-GB" sz="9600" dirty="0"/>
              <a:t>US study of adults ≥65 years, two dose vaccine effectiveness against postherpetic neuralgia was 76.0% </a:t>
            </a:r>
          </a:p>
          <a:p>
            <a:pPr marL="1143000" indent="-1143000">
              <a:buFont typeface="Wingdings" panose="05000000000000000000" pitchFamily="2" charset="2"/>
              <a:buChar char="Ø"/>
              <a:defRPr/>
            </a:pPr>
            <a:endParaRPr lang="en-GB" sz="9600" dirty="0">
              <a:latin typeface="Arial" panose="020B0604020202020204" pitchFamily="34" charset="0"/>
              <a:cs typeface="Arial" panose="020B0604020202020204" pitchFamily="34" charset="0"/>
            </a:endParaRPr>
          </a:p>
          <a:p>
            <a:pPr marL="0" indent="0" algn="ctr">
              <a:defRPr/>
            </a:pPr>
            <a:r>
              <a:rPr lang="en-GB" sz="9600" b="1" dirty="0">
                <a:latin typeface="Arial" panose="020B0604020202020204" pitchFamily="34" charset="0"/>
                <a:cs typeface="Arial" panose="020B0604020202020204" pitchFamily="34" charset="0"/>
              </a:rPr>
              <a:t>In immunocompetent adults ≥70, Shingrix® immunity remained high throughout 7 years following vaccination</a:t>
            </a:r>
            <a:endParaRPr lang="en-GB" sz="9600" dirty="0">
              <a:latin typeface="Arial" panose="020B0604020202020204" pitchFamily="34" charset="0"/>
              <a:cs typeface="Arial" panose="020B0604020202020204" pitchFamily="34" charset="0"/>
            </a:endParaRPr>
          </a:p>
          <a:p>
            <a:pPr marL="1143000" indent="-1143000">
              <a:buFont typeface="Arial" panose="020B0604020202020204" pitchFamily="34" charset="0"/>
              <a:buChar char="•"/>
              <a:defRPr/>
            </a:pPr>
            <a:endParaRPr lang="en-GB" sz="9600" dirty="0">
              <a:latin typeface="Arial" panose="020B0604020202020204" pitchFamily="34" charset="0"/>
              <a:cs typeface="Arial" panose="020B0604020202020204" pitchFamily="34" charset="0"/>
            </a:endParaRPr>
          </a:p>
          <a:p>
            <a:pPr marL="571500" indent="-571500" eaLnBrk="1" hangingPunct="1">
              <a:buFont typeface="Wingdings" panose="05000000000000000000" pitchFamily="2" charset="2"/>
              <a:buChar char="Ø"/>
              <a:defRPr/>
            </a:pPr>
            <a:endParaRPr lang="en-GB" sz="11200" dirty="0">
              <a:latin typeface="Arial" panose="020B0604020202020204" pitchFamily="34" charset="0"/>
              <a:cs typeface="Arial" panose="020B0604020202020204" pitchFamily="34" charset="0"/>
            </a:endParaRPr>
          </a:p>
          <a:p>
            <a:pPr marL="571500" indent="-571500" eaLnBrk="1" hangingPunct="1">
              <a:buFont typeface="Wingdings" panose="05000000000000000000" pitchFamily="2" charset="2"/>
              <a:buChar char="Ø"/>
              <a:defRPr/>
            </a:pPr>
            <a:endParaRPr lang="en-GB" sz="3900" dirty="0">
              <a:latin typeface="Arial" panose="020B0604020202020204" pitchFamily="34" charset="0"/>
              <a:cs typeface="Arial" panose="020B0604020202020204" pitchFamily="34" charset="0"/>
            </a:endParaRPr>
          </a:p>
          <a:p>
            <a:pPr marL="0" indent="0" eaLnBrk="1" hangingPunct="1">
              <a:defRPr/>
            </a:pPr>
            <a:r>
              <a:rPr lang="en-GB" sz="11200" b="1"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7690392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Title 1"/>
          <p:cNvSpPr>
            <a:spLocks noGrp="1"/>
          </p:cNvSpPr>
          <p:nvPr>
            <p:ph type="title"/>
          </p:nvPr>
        </p:nvSpPr>
        <p:spPr>
          <a:xfrm>
            <a:off x="607435" y="188640"/>
            <a:ext cx="8077200" cy="1143000"/>
          </a:xfrm>
        </p:spPr>
        <p:txBody>
          <a:bodyPr/>
          <a:lstStyle/>
          <a:p>
            <a:pPr algn="ctr" eaLnBrk="1" hangingPunct="1"/>
            <a:r>
              <a:rPr lang="en-GB" altLang="en-US" dirty="0" err="1"/>
              <a:t>Zostavax</a:t>
            </a:r>
            <a:r>
              <a:rPr lang="en-GB" altLang="en-US" dirty="0"/>
              <a:t>®</a:t>
            </a:r>
          </a:p>
        </p:txBody>
      </p:sp>
      <p:sp>
        <p:nvSpPr>
          <p:cNvPr id="295939" name="Content Placeholder 2"/>
          <p:cNvSpPr>
            <a:spLocks noGrp="1"/>
          </p:cNvSpPr>
          <p:nvPr>
            <p:ph idx="1"/>
          </p:nvPr>
        </p:nvSpPr>
        <p:spPr>
          <a:xfrm>
            <a:off x="607435" y="1331640"/>
            <a:ext cx="8077200" cy="4133850"/>
          </a:xfrm>
        </p:spPr>
        <p:txBody>
          <a:bodyPr/>
          <a:lstStyle/>
          <a:p>
            <a:pPr marL="0" indent="0"/>
            <a:r>
              <a:rPr lang="en-GB" altLang="en-US" sz="2500" b="1" dirty="0">
                <a:solidFill>
                  <a:srgbClr val="FF0000"/>
                </a:solidFill>
              </a:rPr>
              <a:t>Please note from September 2023, this vaccine is only available for patients previously eligible (i.e. those aged 71 -79) and only until January 2024 or when stock is depleted (whichever occurs first)</a:t>
            </a:r>
          </a:p>
          <a:p>
            <a:pPr marL="0" indent="0"/>
            <a:endParaRPr lang="en-GB" altLang="en-US" sz="2500" b="1" dirty="0">
              <a:solidFill>
                <a:srgbClr val="FF0000"/>
              </a:solidFill>
            </a:endParaRPr>
          </a:p>
          <a:p>
            <a:pPr marL="0" indent="0"/>
            <a:r>
              <a:rPr lang="en-GB" altLang="en-US" sz="2000" dirty="0"/>
              <a:t>Administration:</a:t>
            </a:r>
            <a:endParaRPr lang="en-GB" altLang="en-US" dirty="0"/>
          </a:p>
          <a:p>
            <a:pPr eaLnBrk="1" hangingPunct="1">
              <a:buFont typeface="Arial" panose="020B0604020202020204" pitchFamily="34" charset="0"/>
              <a:buChar char="•"/>
            </a:pPr>
            <a:r>
              <a:rPr lang="en-GB" altLang="en-US" sz="2000" dirty="0"/>
              <a:t>a single dose of 0.65ml should be given I.M. unless the patient  has a bleeding disorder</a:t>
            </a:r>
          </a:p>
          <a:p>
            <a:pPr eaLnBrk="1" hangingPunct="1">
              <a:buFont typeface="Arial" panose="020B0604020202020204" pitchFamily="34" charset="0"/>
              <a:buChar char="•"/>
            </a:pPr>
            <a:r>
              <a:rPr lang="en-GB" altLang="en-US" sz="2000" dirty="0"/>
              <a:t>if more than one vaccine is given during the same visit give in separate limbs / leave 2.5 cm space between injection sites &amp; record site of injection in patient’s notes</a:t>
            </a:r>
          </a:p>
        </p:txBody>
      </p:sp>
    </p:spTree>
    <p:extLst>
      <p:ext uri="{BB962C8B-B14F-4D97-AF65-F5344CB8AC3E}">
        <p14:creationId xmlns:p14="http://schemas.microsoft.com/office/powerpoint/2010/main" val="38047936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2AC2D-FC36-4D54-8952-BA8D2D94448C}"/>
              </a:ext>
            </a:extLst>
          </p:cNvPr>
          <p:cNvSpPr>
            <a:spLocks noGrp="1"/>
          </p:cNvSpPr>
          <p:nvPr>
            <p:ph type="ctrTitle"/>
          </p:nvPr>
        </p:nvSpPr>
        <p:spPr>
          <a:xfrm>
            <a:off x="508012" y="290611"/>
            <a:ext cx="7916416" cy="1072605"/>
          </a:xfrm>
        </p:spPr>
        <p:txBody>
          <a:bodyPr/>
          <a:lstStyle/>
          <a:p>
            <a:pPr algn="ctr"/>
            <a:r>
              <a:rPr lang="en-GB" sz="3200" dirty="0"/>
              <a:t>Co-administration: Zostavax®</a:t>
            </a:r>
          </a:p>
        </p:txBody>
      </p:sp>
      <p:sp>
        <p:nvSpPr>
          <p:cNvPr id="3" name="Subtitle 2">
            <a:extLst>
              <a:ext uri="{FF2B5EF4-FFF2-40B4-BE49-F238E27FC236}">
                <a16:creationId xmlns:a16="http://schemas.microsoft.com/office/drawing/2014/main" id="{5261B963-AC18-46E3-B142-6D99D2DD08EF}"/>
              </a:ext>
            </a:extLst>
          </p:cNvPr>
          <p:cNvSpPr>
            <a:spLocks noGrp="1"/>
          </p:cNvSpPr>
          <p:nvPr>
            <p:ph type="subTitle" idx="1"/>
          </p:nvPr>
        </p:nvSpPr>
        <p:spPr>
          <a:xfrm>
            <a:off x="508012" y="1363216"/>
            <a:ext cx="7664388" cy="3937992"/>
          </a:xfrm>
        </p:spPr>
        <p:txBody>
          <a:bodyPr/>
          <a:lstStyle/>
          <a:p>
            <a:pPr marL="457200" indent="-457200" algn="l">
              <a:buFont typeface="Arial" panose="020B0604020202020204" pitchFamily="34" charset="0"/>
              <a:buChar char="•"/>
            </a:pPr>
            <a:r>
              <a:rPr lang="en-GB" sz="2200" dirty="0"/>
              <a:t>Previously, for ease of administration, Zostavax® has been given to eligible patients at the same time as their flu vaccines.</a:t>
            </a:r>
          </a:p>
          <a:p>
            <a:pPr marL="457200" indent="-457200" algn="l">
              <a:buFont typeface="Arial" panose="020B0604020202020204" pitchFamily="34" charset="0"/>
              <a:buChar char="•"/>
            </a:pPr>
            <a:r>
              <a:rPr lang="en-GB" sz="2200" dirty="0"/>
              <a:t>Though a 7 day gap between administration of Zostavax® and COVID-19 vaccine is preferred, where individuals attend requiring both vaccines and require rapid protection or are considered likely to be lost to follow up, co-administration </a:t>
            </a:r>
            <a:r>
              <a:rPr lang="en-GB" sz="2200" b="1" dirty="0"/>
              <a:t>may still be considered</a:t>
            </a:r>
            <a:r>
              <a:rPr lang="en-GB" sz="2200" dirty="0"/>
              <a:t>. Patients should be informed about the likely timing of potential adverse events relating to each vaccine.</a:t>
            </a:r>
          </a:p>
          <a:p>
            <a:pPr marL="457200" indent="-457200" algn="l">
              <a:buFont typeface="Arial" panose="020B0604020202020204" pitchFamily="34" charset="0"/>
              <a:buChar char="•"/>
            </a:pPr>
            <a:r>
              <a:rPr lang="en-GB" sz="2200" dirty="0"/>
              <a:t>The shingles vaccine should be offered all year round, rather than purely as a seasonal programme.</a:t>
            </a:r>
          </a:p>
        </p:txBody>
      </p:sp>
    </p:spTree>
    <p:extLst>
      <p:ext uri="{BB962C8B-B14F-4D97-AF65-F5344CB8AC3E}">
        <p14:creationId xmlns:p14="http://schemas.microsoft.com/office/powerpoint/2010/main" val="206784335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982" y="260648"/>
            <a:ext cx="8077200" cy="1143000"/>
          </a:xfrm>
        </p:spPr>
        <p:txBody>
          <a:bodyPr/>
          <a:lstStyle/>
          <a:p>
            <a:pPr algn="ctr"/>
            <a:r>
              <a:rPr lang="en-GB" dirty="0"/>
              <a:t>Shingles (Herpes Zoster)</a:t>
            </a:r>
          </a:p>
        </p:txBody>
      </p:sp>
      <p:sp>
        <p:nvSpPr>
          <p:cNvPr id="3" name="Content Placeholder 2"/>
          <p:cNvSpPr>
            <a:spLocks noGrp="1"/>
          </p:cNvSpPr>
          <p:nvPr>
            <p:ph sz="half" idx="1"/>
          </p:nvPr>
        </p:nvSpPr>
        <p:spPr>
          <a:xfrm>
            <a:off x="683568" y="1556792"/>
            <a:ext cx="3962400" cy="3678560"/>
          </a:xfrm>
        </p:spPr>
        <p:txBody>
          <a:bodyPr/>
          <a:lstStyle/>
          <a:p>
            <a:pPr marL="457200" indent="-457200">
              <a:buFont typeface="Wingdings" panose="05000000000000000000" pitchFamily="2" charset="2"/>
              <a:buChar char="§"/>
            </a:pPr>
            <a:r>
              <a:rPr lang="en-GB" sz="2400" dirty="0"/>
              <a:t>Abnormal skin sensation &amp; pain in affected area of skin (dermatone)</a:t>
            </a:r>
          </a:p>
          <a:p>
            <a:pPr marL="457200" indent="-457200">
              <a:buFont typeface="Wingdings" panose="05000000000000000000" pitchFamily="2" charset="2"/>
              <a:buChar char="§"/>
            </a:pPr>
            <a:r>
              <a:rPr lang="en-GB" sz="2400" dirty="0"/>
              <a:t>Headache, photophobia, malaise and occasionally fever</a:t>
            </a:r>
          </a:p>
          <a:p>
            <a:pPr marL="457200" indent="-457200">
              <a:buFont typeface="Wingdings" panose="05000000000000000000" pitchFamily="2" charset="2"/>
              <a:buChar char="§"/>
            </a:pPr>
            <a:r>
              <a:rPr lang="en-GB" sz="2400" dirty="0"/>
              <a:t>Unilateral vesicular rash</a:t>
            </a:r>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580112" y="1412776"/>
            <a:ext cx="3181350" cy="4392488"/>
          </a:xfrm>
        </p:spPr>
      </p:pic>
      <p:sp>
        <p:nvSpPr>
          <p:cNvPr id="4" name="TextBox 3"/>
          <p:cNvSpPr txBox="1"/>
          <p:nvPr/>
        </p:nvSpPr>
        <p:spPr>
          <a:xfrm>
            <a:off x="5580112" y="5949280"/>
            <a:ext cx="2952328" cy="261610"/>
          </a:xfrm>
          <a:prstGeom prst="rect">
            <a:avLst/>
          </a:prstGeom>
          <a:noFill/>
        </p:spPr>
        <p:txBody>
          <a:bodyPr wrap="square" rtlCol="0">
            <a:spAutoFit/>
          </a:bodyPr>
          <a:lstStyle/>
          <a:p>
            <a:pPr algn="ctr"/>
            <a:r>
              <a:rPr lang="en-GB" sz="1100" dirty="0">
                <a:solidFill>
                  <a:srgbClr val="000000"/>
                </a:solidFill>
              </a:rPr>
              <a:t>Image courtesy of CDC</a:t>
            </a:r>
          </a:p>
        </p:txBody>
      </p:sp>
    </p:spTree>
    <p:extLst>
      <p:ext uri="{BB962C8B-B14F-4D97-AF65-F5344CB8AC3E}">
        <p14:creationId xmlns:p14="http://schemas.microsoft.com/office/powerpoint/2010/main" val="24099364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Title 1"/>
          <p:cNvSpPr>
            <a:spLocks noGrp="1"/>
          </p:cNvSpPr>
          <p:nvPr>
            <p:ph type="title"/>
          </p:nvPr>
        </p:nvSpPr>
        <p:spPr>
          <a:xfrm>
            <a:off x="755576" y="260648"/>
            <a:ext cx="8077200" cy="1143000"/>
          </a:xfrm>
        </p:spPr>
        <p:txBody>
          <a:bodyPr/>
          <a:lstStyle/>
          <a:p>
            <a:pPr algn="ctr"/>
            <a:r>
              <a:rPr lang="en-GB" altLang="en-US" dirty="0"/>
              <a:t>Contraindications- </a:t>
            </a:r>
            <a:r>
              <a:rPr lang="en-GB" dirty="0"/>
              <a:t>Zostavax®</a:t>
            </a:r>
            <a:endParaRPr lang="en-GB" altLang="en-US" dirty="0"/>
          </a:p>
        </p:txBody>
      </p:sp>
      <p:sp>
        <p:nvSpPr>
          <p:cNvPr id="3" name="Content Placeholder 2"/>
          <p:cNvSpPr>
            <a:spLocks noGrp="1"/>
          </p:cNvSpPr>
          <p:nvPr>
            <p:ph idx="1"/>
          </p:nvPr>
        </p:nvSpPr>
        <p:spPr>
          <a:xfrm>
            <a:off x="533400" y="1628800"/>
            <a:ext cx="8077200" cy="4038600"/>
          </a:xfrm>
        </p:spPr>
        <p:txBody>
          <a:bodyPr/>
          <a:lstStyle/>
          <a:p>
            <a:pPr marL="0" indent="0" eaLnBrk="1" hangingPunct="1">
              <a:buFont typeface="Wingdings" pitchFamily="84" charset="2"/>
              <a:buNone/>
              <a:defRPr/>
            </a:pPr>
            <a:r>
              <a:rPr lang="en-GB" sz="2800" b="1" dirty="0"/>
              <a:t>The vaccine should NOT be given to a person who:</a:t>
            </a:r>
            <a:endParaRPr lang="en-GB" sz="2800" dirty="0"/>
          </a:p>
          <a:p>
            <a:pPr marL="457200" indent="-457200" eaLnBrk="1" hangingPunct="1">
              <a:buFont typeface="Arial" panose="020B0604020202020204" pitchFamily="34" charset="0"/>
              <a:buChar char="•"/>
              <a:defRPr/>
            </a:pPr>
            <a:r>
              <a:rPr lang="en-GB" sz="2200" dirty="0"/>
              <a:t>has a primary or acquired immunodeficiency (Details provided in The Green Book Chapter 28a / PGD)</a:t>
            </a:r>
          </a:p>
          <a:p>
            <a:pPr marL="457200" indent="-457200" eaLnBrk="1" hangingPunct="1">
              <a:buFont typeface="Arial" panose="020B0604020202020204" pitchFamily="34" charset="0"/>
              <a:buChar char="•"/>
              <a:defRPr/>
            </a:pPr>
            <a:r>
              <a:rPr lang="en-GB" sz="2200" dirty="0"/>
              <a:t>Is receiving immunosuppressive or immunomodulating therapy</a:t>
            </a:r>
          </a:p>
          <a:p>
            <a:pPr marL="457200" indent="-457200">
              <a:buFont typeface="Arial" panose="020B0604020202020204" pitchFamily="34" charset="0"/>
              <a:buChar char="•"/>
              <a:defRPr/>
            </a:pPr>
            <a:r>
              <a:rPr lang="en-GB" sz="2200" dirty="0"/>
              <a:t>has had a confirmed anaphylactic reaction to a previous dose of varicella-containing vaccine or any component of the vaccine</a:t>
            </a:r>
          </a:p>
          <a:p>
            <a:pPr marL="457200" indent="-457200">
              <a:buFont typeface="Arial" panose="020B0604020202020204" pitchFamily="34" charset="0"/>
              <a:buChar char="•"/>
              <a:defRPr/>
            </a:pPr>
            <a:r>
              <a:rPr lang="en-GB" sz="2200" dirty="0"/>
              <a:t>is pregnant</a:t>
            </a:r>
          </a:p>
          <a:p>
            <a:pPr marL="457200" indent="-457200" eaLnBrk="1" hangingPunct="1">
              <a:buFont typeface="Arial" panose="020B0604020202020204" pitchFamily="34" charset="0"/>
              <a:buChar char="•"/>
              <a:defRPr/>
            </a:pPr>
            <a:endParaRPr lang="en-GB" sz="3200" dirty="0"/>
          </a:p>
          <a:p>
            <a:pPr marL="285750" indent="-285750" eaLnBrk="1" hangingPunct="1">
              <a:buFont typeface="Arial" pitchFamily="34" charset="0"/>
              <a:buChar char="•"/>
              <a:defRPr/>
            </a:pPr>
            <a:endParaRPr lang="en-GB" sz="3200" dirty="0"/>
          </a:p>
          <a:p>
            <a:pPr marL="0" indent="0" eaLnBrk="1" hangingPunct="1">
              <a:buFont typeface="Arial" pitchFamily="34" charset="0"/>
              <a:buNone/>
              <a:defRPr/>
            </a:pPr>
            <a:endParaRPr lang="en-GB" sz="3200" dirty="0"/>
          </a:p>
          <a:p>
            <a:pPr marL="0" indent="0" eaLnBrk="1" hangingPunct="1">
              <a:buFont typeface="Arial" pitchFamily="34" charset="0"/>
              <a:buNone/>
              <a:defRPr/>
            </a:pPr>
            <a:endParaRPr lang="en-GB" sz="2000" dirty="0"/>
          </a:p>
          <a:p>
            <a:pPr eaLnBrk="1" hangingPunct="1">
              <a:buFont typeface="Arial" pitchFamily="34" charset="0"/>
              <a:buChar char="•"/>
              <a:defRPr/>
            </a:pPr>
            <a:endParaRPr lang="en-GB" sz="1800" dirty="0"/>
          </a:p>
          <a:p>
            <a:pPr eaLnBrk="1" hangingPunct="1">
              <a:buFont typeface="Arial" pitchFamily="34" charset="0"/>
              <a:buChar char="•"/>
              <a:defRPr/>
            </a:pPr>
            <a:endParaRPr lang="en-GB" sz="1800" dirty="0"/>
          </a:p>
          <a:p>
            <a:pPr eaLnBrk="1" hangingPunct="1">
              <a:buFont typeface="Wingdings" pitchFamily="84" charset="2"/>
              <a:buNone/>
              <a:defRPr/>
            </a:pPr>
            <a:endParaRPr lang="en-GB" sz="1600" dirty="0"/>
          </a:p>
          <a:p>
            <a:pPr eaLnBrk="1" hangingPunct="1">
              <a:buFont typeface="Wingdings" pitchFamily="84" charset="2"/>
              <a:buNone/>
              <a:defRPr/>
            </a:pPr>
            <a:endParaRPr lang="en-GB" dirty="0"/>
          </a:p>
        </p:txBody>
      </p:sp>
    </p:spTree>
    <p:extLst>
      <p:ext uri="{BB962C8B-B14F-4D97-AF65-F5344CB8AC3E}">
        <p14:creationId xmlns:p14="http://schemas.microsoft.com/office/powerpoint/2010/main" val="16870887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2045E-CFD3-40A8-A074-00DCE4119328}"/>
              </a:ext>
            </a:extLst>
          </p:cNvPr>
          <p:cNvSpPr>
            <a:spLocks noGrp="1"/>
          </p:cNvSpPr>
          <p:nvPr>
            <p:ph type="title"/>
          </p:nvPr>
        </p:nvSpPr>
        <p:spPr>
          <a:xfrm>
            <a:off x="685800" y="413859"/>
            <a:ext cx="8077200" cy="1143000"/>
          </a:xfrm>
        </p:spPr>
        <p:txBody>
          <a:bodyPr/>
          <a:lstStyle/>
          <a:p>
            <a:pPr algn="ctr"/>
            <a:r>
              <a:rPr lang="en-GB" dirty="0"/>
              <a:t>Precautions</a:t>
            </a:r>
          </a:p>
        </p:txBody>
      </p:sp>
      <p:sp>
        <p:nvSpPr>
          <p:cNvPr id="3" name="Content Placeholder 2">
            <a:extLst>
              <a:ext uri="{FF2B5EF4-FFF2-40B4-BE49-F238E27FC236}">
                <a16:creationId xmlns:a16="http://schemas.microsoft.com/office/drawing/2014/main" id="{7DE9E2B3-C6F6-4CF0-ADE8-4E6DF6214986}"/>
              </a:ext>
            </a:extLst>
          </p:cNvPr>
          <p:cNvSpPr>
            <a:spLocks noGrp="1"/>
          </p:cNvSpPr>
          <p:nvPr>
            <p:ph idx="1"/>
          </p:nvPr>
        </p:nvSpPr>
        <p:spPr/>
        <p:txBody>
          <a:bodyPr/>
          <a:lstStyle/>
          <a:p>
            <a:pPr marL="0" indent="0"/>
            <a:r>
              <a:rPr lang="en-GB" sz="3600" b="1" dirty="0"/>
              <a:t>Delay if:</a:t>
            </a:r>
          </a:p>
          <a:p>
            <a:pPr marL="571500" indent="-571500">
              <a:buFont typeface="Arial" panose="020B0604020202020204" pitchFamily="34" charset="0"/>
              <a:buChar char="•"/>
            </a:pPr>
            <a:r>
              <a:rPr lang="en-GB" sz="2800" dirty="0"/>
              <a:t>Acutely unwell </a:t>
            </a:r>
          </a:p>
          <a:p>
            <a:pPr marL="571500" indent="-571500">
              <a:buFont typeface="Arial" panose="020B0604020202020204" pitchFamily="34" charset="0"/>
              <a:buChar char="•"/>
            </a:pPr>
            <a:r>
              <a:rPr lang="en-GB" sz="2800" dirty="0"/>
              <a:t>Zostavax® should be delayed in individuals treated with oral / I.V. antivirals (48 hrs after completion)</a:t>
            </a:r>
          </a:p>
          <a:p>
            <a:pPr marL="571500" indent="-571500">
              <a:buFont typeface="Arial" panose="020B0604020202020204" pitchFamily="34" charset="0"/>
              <a:buChar char="•"/>
            </a:pPr>
            <a:r>
              <a:rPr lang="en-GB" sz="2800" dirty="0"/>
              <a:t>Individuals with shingles / PHN</a:t>
            </a:r>
          </a:p>
          <a:p>
            <a:endParaRPr lang="en-GB" dirty="0"/>
          </a:p>
        </p:txBody>
      </p:sp>
    </p:spTree>
    <p:extLst>
      <p:ext uri="{BB962C8B-B14F-4D97-AF65-F5344CB8AC3E}">
        <p14:creationId xmlns:p14="http://schemas.microsoft.com/office/powerpoint/2010/main" val="9137515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76" y="152400"/>
            <a:ext cx="8077200" cy="1143000"/>
          </a:xfrm>
        </p:spPr>
        <p:txBody>
          <a:bodyPr/>
          <a:lstStyle/>
          <a:p>
            <a:pPr algn="ctr"/>
            <a:r>
              <a:rPr lang="en-GB" dirty="0"/>
              <a:t>Precautions</a:t>
            </a:r>
          </a:p>
        </p:txBody>
      </p:sp>
      <p:sp>
        <p:nvSpPr>
          <p:cNvPr id="3" name="Content Placeholder 2"/>
          <p:cNvSpPr>
            <a:spLocks noGrp="1"/>
          </p:cNvSpPr>
          <p:nvPr>
            <p:ph idx="1"/>
          </p:nvPr>
        </p:nvSpPr>
        <p:spPr>
          <a:xfrm>
            <a:off x="539552" y="1409700"/>
            <a:ext cx="8223448" cy="4038600"/>
          </a:xfrm>
        </p:spPr>
        <p:txBody>
          <a:bodyPr/>
          <a:lstStyle/>
          <a:p>
            <a:r>
              <a:rPr lang="en-GB" sz="2600" dirty="0"/>
              <a:t>If a vesicular rash develops after Shingles vaccination:</a:t>
            </a:r>
          </a:p>
          <a:p>
            <a:pPr marL="457200" indent="-457200">
              <a:buFont typeface="Arial" panose="020B0604020202020204" pitchFamily="34" charset="0"/>
              <a:buChar char="•"/>
            </a:pPr>
            <a:r>
              <a:rPr lang="en-GB" sz="2400" dirty="0"/>
              <a:t>Keep covered when in contact with susceptible person until dry &amp; crusted/if person with rash is immunocompromised they should avoid contact with susceptible people due to higher risk of virus shedding</a:t>
            </a:r>
          </a:p>
          <a:p>
            <a:pPr marL="457200" indent="-457200">
              <a:buFont typeface="Arial" panose="020B0604020202020204" pitchFamily="34" charset="0"/>
              <a:buChar char="•"/>
            </a:pPr>
            <a:r>
              <a:rPr lang="en-GB" sz="2400" dirty="0"/>
              <a:t>Vesicle fluid sample should be sent to UKHSA Colindale for analysis to confirm diagnosis</a:t>
            </a:r>
          </a:p>
          <a:p>
            <a:pPr marL="400050" lvl="1" indent="0">
              <a:buNone/>
            </a:pPr>
            <a:r>
              <a:rPr lang="en-GB" sz="2800" b="1" dirty="0"/>
              <a:t>There are no risks of developing varicella-like rashes following administration of Shingrix</a:t>
            </a:r>
            <a:r>
              <a:rPr lang="en-GB" sz="2800" b="1" baseline="30000" dirty="0"/>
              <a:t>®</a:t>
            </a:r>
            <a:endParaRPr lang="en-GB" sz="2600" b="1" baseline="30000" dirty="0"/>
          </a:p>
        </p:txBody>
      </p:sp>
    </p:spTree>
    <p:extLst>
      <p:ext uri="{BB962C8B-B14F-4D97-AF65-F5344CB8AC3E}">
        <p14:creationId xmlns:p14="http://schemas.microsoft.com/office/powerpoint/2010/main" val="31932890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077200" cy="1143000"/>
          </a:xfrm>
        </p:spPr>
        <p:txBody>
          <a:bodyPr/>
          <a:lstStyle/>
          <a:p>
            <a:pPr algn="ctr"/>
            <a:r>
              <a:rPr lang="en-GB" sz="3600" dirty="0"/>
              <a:t>Inadvertent administration-</a:t>
            </a:r>
            <a:r>
              <a:rPr lang="en-GB" sz="3600" kern="1200" dirty="0"/>
              <a:t> </a:t>
            </a:r>
            <a:br>
              <a:rPr lang="en-GB" sz="3600" kern="1200" dirty="0"/>
            </a:br>
            <a:r>
              <a:rPr lang="en-GB" sz="3600" kern="1200" dirty="0"/>
              <a:t>Zostavax® </a:t>
            </a:r>
            <a:endParaRPr lang="en-GB" sz="3600" dirty="0"/>
          </a:p>
        </p:txBody>
      </p:sp>
      <p:sp>
        <p:nvSpPr>
          <p:cNvPr id="3" name="Content Placeholder 2"/>
          <p:cNvSpPr>
            <a:spLocks noGrp="1"/>
          </p:cNvSpPr>
          <p:nvPr>
            <p:ph idx="1"/>
          </p:nvPr>
        </p:nvSpPr>
        <p:spPr>
          <a:xfrm>
            <a:off x="533400" y="1295400"/>
            <a:ext cx="8077200" cy="4581872"/>
          </a:xfrm>
        </p:spPr>
        <p:txBody>
          <a:bodyPr/>
          <a:lstStyle/>
          <a:p>
            <a:pPr marL="0" indent="0"/>
            <a:r>
              <a:rPr lang="en-GB" sz="1600" b="1" dirty="0"/>
              <a:t>Individuals aged less than 50 years:</a:t>
            </a:r>
          </a:p>
          <a:p>
            <a:pPr>
              <a:buFont typeface="Arial" panose="020B0604020202020204" pitchFamily="34" charset="0"/>
              <a:buChar char="•"/>
            </a:pPr>
            <a:r>
              <a:rPr lang="en-GB" sz="1600" dirty="0"/>
              <a:t>Individuals &lt; 50 years is unlikely to result in adverse effects but vaccine is not licensed for this use</a:t>
            </a:r>
          </a:p>
          <a:p>
            <a:pPr>
              <a:buFont typeface="Arial" panose="020B0604020202020204" pitchFamily="34" charset="0"/>
              <a:buChar char="•"/>
            </a:pPr>
            <a:r>
              <a:rPr lang="en-GB" sz="1600" dirty="0"/>
              <a:t>Varicella naïve children is unlikely to result in serious adverse reactions and should count as a valid dose of varicella vaccine</a:t>
            </a:r>
          </a:p>
          <a:p>
            <a:pPr marL="571500" indent="-571500">
              <a:buFont typeface="Arial" panose="020B0604020202020204" pitchFamily="34" charset="0"/>
              <a:buChar char="•"/>
            </a:pPr>
            <a:endParaRPr lang="en-GB" sz="1600" dirty="0"/>
          </a:p>
          <a:p>
            <a:pPr marL="0" indent="0"/>
            <a:r>
              <a:rPr lang="en-GB" sz="1600" b="1" dirty="0"/>
              <a:t>Immunosuppressed individuals</a:t>
            </a:r>
          </a:p>
          <a:p>
            <a:pPr>
              <a:buFont typeface="Arial" panose="020B0604020202020204" pitchFamily="34" charset="0"/>
              <a:buChar char="•"/>
            </a:pPr>
            <a:r>
              <a:rPr lang="en-GB" sz="1600" kern="1200" dirty="0"/>
              <a:t>Immunosuppressed individuals who are inadvertently vaccinated with Zostavax® should be urgently assessed to establish the degree of immunosuppression. </a:t>
            </a:r>
          </a:p>
          <a:p>
            <a:pPr>
              <a:buFont typeface="Arial" panose="020B0604020202020204" pitchFamily="34" charset="0"/>
              <a:buChar char="•"/>
            </a:pPr>
            <a:r>
              <a:rPr lang="en-GB" sz="1600" kern="1200" dirty="0"/>
              <a:t>Prophylactic </a:t>
            </a:r>
            <a:r>
              <a:rPr lang="en-GB" sz="1600" kern="1200" dirty="0" err="1"/>
              <a:t>aciclovir</a:t>
            </a:r>
            <a:r>
              <a:rPr lang="en-GB" sz="1600" kern="1200" dirty="0"/>
              <a:t> may be considered</a:t>
            </a:r>
          </a:p>
          <a:p>
            <a:pPr>
              <a:buFont typeface="Arial" panose="020B0604020202020204" pitchFamily="34" charset="0"/>
              <a:buChar char="•"/>
            </a:pPr>
            <a:endParaRPr lang="en-GB" sz="1600" kern="1200" dirty="0"/>
          </a:p>
          <a:p>
            <a:pPr marL="0" lvl="0" indent="0"/>
            <a:r>
              <a:rPr lang="en-GB" sz="1600" b="1" dirty="0"/>
              <a:t>During pregnancy:</a:t>
            </a:r>
            <a:endParaRPr lang="en-GB" sz="1600" dirty="0"/>
          </a:p>
          <a:p>
            <a:pPr marL="285750" lvl="0" indent="-285750">
              <a:buFont typeface="Arial" panose="020B0604020202020204" pitchFamily="34" charset="0"/>
              <a:buChar char="•"/>
            </a:pPr>
            <a:r>
              <a:rPr lang="en-GB" sz="1600" dirty="0"/>
              <a:t>Treat in same way as natural exposure to chickenpox infection &amp; urgently assess susceptibility to chickenpox</a:t>
            </a:r>
          </a:p>
          <a:p>
            <a:pPr marL="285750" lvl="0" indent="-285750">
              <a:buFont typeface="Arial" panose="020B0604020202020204" pitchFamily="34" charset="0"/>
              <a:buChar char="•"/>
            </a:pPr>
            <a:r>
              <a:rPr lang="en-GB" sz="1600" dirty="0"/>
              <a:t>If unreliable history of chickenpox, they require an urgent varicella antibody test (VZV IgG) &amp; if negative contact Royal Victoria Hospital Virology Lab</a:t>
            </a:r>
          </a:p>
          <a:p>
            <a:pPr marL="0" indent="0"/>
            <a:endParaRPr lang="en-GB" sz="1600" kern="1200" dirty="0"/>
          </a:p>
          <a:p>
            <a:pPr>
              <a:buFont typeface="Arial" panose="020B0604020202020204" pitchFamily="34" charset="0"/>
              <a:buChar char="•"/>
            </a:pPr>
            <a:endParaRPr lang="en-GB" sz="1600" b="1" dirty="0"/>
          </a:p>
          <a:p>
            <a:pPr marL="0" indent="0"/>
            <a:endParaRPr lang="en-GB" sz="2000" b="1" dirty="0"/>
          </a:p>
        </p:txBody>
      </p:sp>
    </p:spTree>
    <p:extLst>
      <p:ext uri="{BB962C8B-B14F-4D97-AF65-F5344CB8AC3E}">
        <p14:creationId xmlns:p14="http://schemas.microsoft.com/office/powerpoint/2010/main" val="41179175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Title 1"/>
          <p:cNvSpPr>
            <a:spLocks noGrp="1"/>
          </p:cNvSpPr>
          <p:nvPr>
            <p:ph type="title"/>
          </p:nvPr>
        </p:nvSpPr>
        <p:spPr>
          <a:xfrm>
            <a:off x="513623" y="250371"/>
            <a:ext cx="8077200" cy="1143000"/>
          </a:xfrm>
        </p:spPr>
        <p:txBody>
          <a:bodyPr/>
          <a:lstStyle/>
          <a:p>
            <a:pPr algn="ctr"/>
            <a:r>
              <a:rPr lang="en-GB" altLang="en-US" sz="3200" dirty="0"/>
              <a:t>Possible adverse reactions- </a:t>
            </a:r>
            <a:r>
              <a:rPr lang="en-GB" sz="3200" dirty="0"/>
              <a:t>Zostavax®</a:t>
            </a:r>
            <a:endParaRPr lang="en-GB" altLang="en-US" sz="3200" dirty="0"/>
          </a:p>
        </p:txBody>
      </p:sp>
      <p:sp>
        <p:nvSpPr>
          <p:cNvPr id="304131" name="Content Placeholder 2"/>
          <p:cNvSpPr>
            <a:spLocks noGrp="1"/>
          </p:cNvSpPr>
          <p:nvPr>
            <p:ph idx="1"/>
          </p:nvPr>
        </p:nvSpPr>
        <p:spPr>
          <a:xfrm>
            <a:off x="533400" y="1409700"/>
            <a:ext cx="8077200" cy="4038600"/>
          </a:xfrm>
        </p:spPr>
        <p:txBody>
          <a:bodyPr/>
          <a:lstStyle/>
          <a:p>
            <a:pPr eaLnBrk="1" hangingPunct="1"/>
            <a:r>
              <a:rPr lang="en-GB" altLang="en-US" sz="2000" b="1" dirty="0"/>
              <a:t>Most commonly </a:t>
            </a:r>
            <a:r>
              <a:rPr lang="en-GB" altLang="en-US" sz="2000" dirty="0"/>
              <a:t>reported (1:10 of people vaccinated)</a:t>
            </a:r>
          </a:p>
          <a:p>
            <a:pPr marL="457200" indent="-457200" eaLnBrk="1" hangingPunct="1">
              <a:buFont typeface="Arial" panose="020B0604020202020204" pitchFamily="34" charset="0"/>
              <a:buChar char="•"/>
            </a:pPr>
            <a:r>
              <a:rPr lang="en-GB" altLang="en-US" sz="2000" dirty="0"/>
              <a:t>Erythema (redness), pain, swelling and  itching at the injection site</a:t>
            </a:r>
            <a:endParaRPr lang="en-GB" altLang="en-US" sz="2000" b="1" dirty="0"/>
          </a:p>
          <a:p>
            <a:pPr eaLnBrk="1" hangingPunct="1"/>
            <a:r>
              <a:rPr lang="en-GB" altLang="en-US" sz="2000" b="1" dirty="0"/>
              <a:t>Less commonly </a:t>
            </a:r>
            <a:r>
              <a:rPr lang="en-GB" altLang="en-US" sz="2000" dirty="0"/>
              <a:t>reported (1:100 of people vaccinated)</a:t>
            </a:r>
          </a:p>
          <a:p>
            <a:pPr marL="457200" indent="-457200" eaLnBrk="1" hangingPunct="1">
              <a:buFont typeface="Arial" panose="020B0604020202020204" pitchFamily="34" charset="0"/>
              <a:buChar char="•"/>
            </a:pPr>
            <a:r>
              <a:rPr lang="en-GB" altLang="en-US" sz="2000" dirty="0"/>
              <a:t>Haematoma, induration and warmth at the injection site, pain in arm, leg / headache</a:t>
            </a:r>
            <a:endParaRPr lang="en-GB" altLang="en-US" sz="2000" b="1" dirty="0"/>
          </a:p>
          <a:p>
            <a:pPr eaLnBrk="1" hangingPunct="1"/>
            <a:r>
              <a:rPr lang="en-GB" altLang="en-US" sz="2000" b="1" dirty="0"/>
              <a:t>Very rarely </a:t>
            </a:r>
            <a:r>
              <a:rPr lang="en-GB" altLang="en-US" sz="2000" dirty="0"/>
              <a:t>reported (1:10,000 of people vaccinated)</a:t>
            </a:r>
          </a:p>
          <a:p>
            <a:pPr marL="457200" indent="-457200" eaLnBrk="1" hangingPunct="1">
              <a:buFont typeface="Arial" panose="020B0604020202020204" pitchFamily="34" charset="0"/>
              <a:buChar char="•"/>
            </a:pPr>
            <a:r>
              <a:rPr lang="en-GB" altLang="en-US" sz="2000" dirty="0"/>
              <a:t>Varicella (chickenpox)-like illness reported</a:t>
            </a:r>
          </a:p>
          <a:p>
            <a:pPr marL="457200" indent="-457200" eaLnBrk="1" hangingPunct="1">
              <a:buFont typeface="Arial" panose="020B0604020202020204" pitchFamily="34" charset="0"/>
              <a:buChar char="•"/>
            </a:pPr>
            <a:endParaRPr lang="en-GB" altLang="en-US" sz="2000" dirty="0"/>
          </a:p>
          <a:p>
            <a:pPr marL="0" indent="0" eaLnBrk="1" hangingPunct="1"/>
            <a:r>
              <a:rPr lang="en-GB" altLang="en-US" sz="2000" b="1" dirty="0"/>
              <a:t>Should a pregnant woman be inadvertently vaccinated this should be reported to UKHSA. Please see link for further guidance: </a:t>
            </a:r>
            <a:r>
              <a:rPr lang="en-GB" sz="2000" u="sng" dirty="0">
                <a:solidFill>
                  <a:srgbClr val="FF0000"/>
                </a:solidFill>
                <a:hlinkClick r:id="rId3">
                  <a:extLst>
                    <a:ext uri="{A12FA001-AC4F-418D-AE19-62706E023703}">
                      <ahyp:hlinkClr xmlns:ahyp="http://schemas.microsoft.com/office/drawing/2018/hyperlinkcolor" val="tx"/>
                    </a:ext>
                  </a:extLst>
                </a:hlinkClick>
              </a:rPr>
              <a:t>https://www.gov.uk/guidance/vaccination-in-pregnancy-vip</a:t>
            </a:r>
            <a:endParaRPr lang="en-GB" altLang="en-US" sz="2000" dirty="0">
              <a:solidFill>
                <a:srgbClr val="FF0000"/>
              </a:solidFill>
            </a:endParaRPr>
          </a:p>
        </p:txBody>
      </p:sp>
    </p:spTree>
    <p:extLst>
      <p:ext uri="{BB962C8B-B14F-4D97-AF65-F5344CB8AC3E}">
        <p14:creationId xmlns:p14="http://schemas.microsoft.com/office/powerpoint/2010/main" val="14044652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itle 1"/>
          <p:cNvSpPr>
            <a:spLocks noGrp="1"/>
          </p:cNvSpPr>
          <p:nvPr>
            <p:ph type="title"/>
          </p:nvPr>
        </p:nvSpPr>
        <p:spPr>
          <a:xfrm>
            <a:off x="683568" y="188640"/>
            <a:ext cx="8077200" cy="1143000"/>
          </a:xfrm>
        </p:spPr>
        <p:txBody>
          <a:bodyPr>
            <a:normAutofit/>
          </a:bodyPr>
          <a:lstStyle/>
          <a:p>
            <a:pPr algn="ctr" eaLnBrk="1" hangingPunct="1">
              <a:defRPr/>
            </a:pPr>
            <a:r>
              <a:rPr lang="en-GB" altLang="en-US" sz="3600" dirty="0"/>
              <a:t>Common Queries</a:t>
            </a:r>
          </a:p>
        </p:txBody>
      </p:sp>
      <p:sp>
        <p:nvSpPr>
          <p:cNvPr id="302083" name="Content Placeholder 2"/>
          <p:cNvSpPr>
            <a:spLocks noGrp="1"/>
          </p:cNvSpPr>
          <p:nvPr>
            <p:ph idx="1"/>
          </p:nvPr>
        </p:nvSpPr>
        <p:spPr>
          <a:xfrm>
            <a:off x="323528" y="1196752"/>
            <a:ext cx="8437240" cy="4758680"/>
          </a:xfrm>
        </p:spPr>
        <p:txBody>
          <a:bodyPr/>
          <a:lstStyle/>
          <a:p>
            <a:pPr>
              <a:buFont typeface="Arial" panose="020B0604020202020204" pitchFamily="34" charset="0"/>
              <a:buChar char="•"/>
            </a:pPr>
            <a:r>
              <a:rPr lang="en-GB" altLang="en-US" sz="2400" dirty="0"/>
              <a:t>What if an individual does not have a previous history of chickenpox; should they still be offered the vaccine?</a:t>
            </a:r>
          </a:p>
          <a:p>
            <a:pPr marL="0" indent="0" algn="ctr"/>
            <a:br>
              <a:rPr lang="en-GB" altLang="en-US" sz="2400" dirty="0"/>
            </a:br>
            <a:r>
              <a:rPr lang="en-GB" altLang="en-US" sz="2400" dirty="0"/>
              <a:t> </a:t>
            </a:r>
            <a:r>
              <a:rPr lang="en-GB" altLang="en-US" sz="2400" b="1" u="sng" dirty="0"/>
              <a:t>Yes</a:t>
            </a:r>
            <a:r>
              <a:rPr lang="en-GB" altLang="en-US" sz="2400" u="sng" dirty="0"/>
              <a:t> these people </a:t>
            </a:r>
            <a:r>
              <a:rPr lang="en-GB" altLang="en-US" sz="2400" b="1" u="sng" dirty="0"/>
              <a:t>should </a:t>
            </a:r>
            <a:r>
              <a:rPr lang="en-GB" altLang="en-US" sz="2400" u="sng" dirty="0"/>
              <a:t>be vaccinated</a:t>
            </a:r>
            <a:endParaRPr lang="en-GB" altLang="en-US" sz="2400" dirty="0"/>
          </a:p>
          <a:p>
            <a:pPr marL="0" indent="0" algn="ctr"/>
            <a:endParaRPr lang="en-GB" altLang="en-US" sz="2400" dirty="0"/>
          </a:p>
          <a:p>
            <a:pPr>
              <a:buFont typeface="Arial" panose="020B0604020202020204" pitchFamily="34" charset="0"/>
              <a:buChar char="•"/>
            </a:pPr>
            <a:r>
              <a:rPr lang="en-GB" altLang="en-US" sz="2400" dirty="0"/>
              <a:t>What if an individual presents with a previous hx of shingles; should they still be offered the vaccine?</a:t>
            </a:r>
          </a:p>
          <a:p>
            <a:pPr marL="0" indent="0" algn="ctr"/>
            <a:br>
              <a:rPr lang="en-GB" altLang="en-US" sz="2400" dirty="0"/>
            </a:br>
            <a:r>
              <a:rPr lang="en-GB" altLang="en-US" sz="2400" dirty="0"/>
              <a:t> </a:t>
            </a:r>
            <a:r>
              <a:rPr lang="en-GB" altLang="en-US" sz="2400" b="1" u="sng" dirty="0"/>
              <a:t>Yes</a:t>
            </a:r>
            <a:r>
              <a:rPr lang="en-GB" altLang="en-US" sz="2400" u="sng" dirty="0"/>
              <a:t> these people </a:t>
            </a:r>
            <a:r>
              <a:rPr lang="en-GB" altLang="en-US" sz="2400" b="1" u="sng" dirty="0"/>
              <a:t>should </a:t>
            </a:r>
            <a:r>
              <a:rPr lang="en-GB" altLang="en-US" sz="2400" u="sng" dirty="0"/>
              <a:t>be vaccinated</a:t>
            </a:r>
            <a:r>
              <a:rPr lang="en-GB" altLang="en-US" sz="2400" u="sng" dirty="0">
                <a:solidFill>
                  <a:srgbClr val="FF0000"/>
                </a:solidFill>
              </a:rPr>
              <a:t> however </a:t>
            </a:r>
            <a:r>
              <a:rPr lang="en-GB" altLang="en-US" sz="2400" u="sng" dirty="0"/>
              <a:t>wait until fully recovered from active shingles infection</a:t>
            </a:r>
            <a:br>
              <a:rPr lang="en-GB" altLang="en-US" sz="2800" dirty="0"/>
            </a:br>
            <a:endParaRPr lang="en-GB" altLang="en-US" sz="2800" dirty="0"/>
          </a:p>
        </p:txBody>
      </p:sp>
    </p:spTree>
    <p:extLst>
      <p:ext uri="{BB962C8B-B14F-4D97-AF65-F5344CB8AC3E}">
        <p14:creationId xmlns:p14="http://schemas.microsoft.com/office/powerpoint/2010/main" val="20675745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65212"/>
            <a:ext cx="8077200" cy="1143000"/>
          </a:xfrm>
        </p:spPr>
        <p:txBody>
          <a:bodyPr/>
          <a:lstStyle/>
          <a:p>
            <a:pPr algn="ctr"/>
            <a:r>
              <a:rPr lang="en-GB" sz="2000" dirty="0"/>
              <a:t>No. patients  aged 70 &amp; 78 years, </a:t>
            </a:r>
            <a:br>
              <a:rPr lang="en-GB" sz="2000" dirty="0"/>
            </a:br>
            <a:r>
              <a:rPr lang="en-GB" sz="2000" dirty="0"/>
              <a:t>receiving shingles NI 2016-2022</a:t>
            </a:r>
            <a:endParaRPr lang="en-GB" sz="2000" dirty="0">
              <a:solidFill>
                <a:schemeClr val="bg2"/>
              </a:solidFill>
            </a:endParaRPr>
          </a:p>
        </p:txBody>
      </p:sp>
      <p:graphicFrame>
        <p:nvGraphicFramePr>
          <p:cNvPr id="7" name="Chart 6">
            <a:extLst>
              <a:ext uri="{FF2B5EF4-FFF2-40B4-BE49-F238E27FC236}">
                <a16:creationId xmlns:a16="http://schemas.microsoft.com/office/drawing/2014/main" id="{00000000-0008-0000-0000-000003000000}"/>
              </a:ext>
            </a:extLst>
          </p:cNvPr>
          <p:cNvGraphicFramePr>
            <a:graphicFrameLocks/>
          </p:cNvGraphicFramePr>
          <p:nvPr>
            <p:extLst>
              <p:ext uri="{D42A27DB-BD31-4B8C-83A1-F6EECF244321}">
                <p14:modId xmlns:p14="http://schemas.microsoft.com/office/powerpoint/2010/main" val="1855398824"/>
              </p:ext>
            </p:extLst>
          </p:nvPr>
        </p:nvGraphicFramePr>
        <p:xfrm>
          <a:off x="467544" y="1196752"/>
          <a:ext cx="7920879" cy="4248472"/>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A9843032-599D-4586-8D26-EFA377DCAFAB}"/>
              </a:ext>
            </a:extLst>
          </p:cNvPr>
          <p:cNvSpPr txBox="1"/>
          <p:nvPr/>
        </p:nvSpPr>
        <p:spPr>
          <a:xfrm>
            <a:off x="3275856" y="5805264"/>
            <a:ext cx="5622776" cy="584775"/>
          </a:xfrm>
          <a:prstGeom prst="rect">
            <a:avLst/>
          </a:prstGeom>
          <a:noFill/>
        </p:spPr>
        <p:txBody>
          <a:bodyPr wrap="square" rtlCol="0">
            <a:spAutoFit/>
          </a:bodyPr>
          <a:lstStyle/>
          <a:p>
            <a:r>
              <a:rPr lang="en-GB" sz="800" dirty="0">
                <a:solidFill>
                  <a:schemeClr val="bg2"/>
                </a:solidFill>
              </a:rPr>
              <a:t>Please note: The number of patients receiving shingles vaccine and the uptake (%) should be interpreted with caution in 2021-2022. All shingles vaccines are recorded under a generic shingles vaccination code on GP systems, therefore it is not possible to distinguish between Zostavax, Shingrix dose 1 and Shingrix dose 2. Shingles not proactively offered to 78 year olds in 2021-22.</a:t>
            </a:r>
          </a:p>
        </p:txBody>
      </p:sp>
    </p:spTree>
    <p:extLst>
      <p:ext uri="{BB962C8B-B14F-4D97-AF65-F5344CB8AC3E}">
        <p14:creationId xmlns:p14="http://schemas.microsoft.com/office/powerpoint/2010/main" val="5775380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8077200" cy="1143000"/>
          </a:xfrm>
        </p:spPr>
        <p:txBody>
          <a:bodyPr/>
          <a:lstStyle/>
          <a:p>
            <a:pPr algn="ctr"/>
            <a:r>
              <a:rPr lang="en-GB" sz="2000" dirty="0">
                <a:solidFill>
                  <a:schemeClr val="accent1">
                    <a:lumMod val="75000"/>
                  </a:schemeClr>
                </a:solidFill>
              </a:rPr>
              <a:t>Shingles Vaccine Uptake in patients </a:t>
            </a:r>
            <a:br>
              <a:rPr lang="en-GB" sz="2000" dirty="0">
                <a:solidFill>
                  <a:schemeClr val="accent1">
                    <a:lumMod val="75000"/>
                  </a:schemeClr>
                </a:solidFill>
              </a:rPr>
            </a:br>
            <a:r>
              <a:rPr lang="en-GB" sz="2000" dirty="0">
                <a:solidFill>
                  <a:schemeClr val="accent1">
                    <a:lumMod val="75000"/>
                  </a:schemeClr>
                </a:solidFill>
              </a:rPr>
              <a:t>aged 70 &amp; 78 years, NI 2016-2022</a:t>
            </a:r>
          </a:p>
        </p:txBody>
      </p:sp>
      <p:graphicFrame>
        <p:nvGraphicFramePr>
          <p:cNvPr id="7" name="Chart 6">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1510518331"/>
              </p:ext>
            </p:extLst>
          </p:nvPr>
        </p:nvGraphicFramePr>
        <p:xfrm>
          <a:off x="245368" y="1232756"/>
          <a:ext cx="8653264" cy="4392487"/>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4AB19E7B-B19B-4AE5-B190-A0307F3D02A7}"/>
              </a:ext>
            </a:extLst>
          </p:cNvPr>
          <p:cNvSpPr txBox="1"/>
          <p:nvPr/>
        </p:nvSpPr>
        <p:spPr>
          <a:xfrm>
            <a:off x="3275856" y="5805264"/>
            <a:ext cx="5622776" cy="584775"/>
          </a:xfrm>
          <a:prstGeom prst="rect">
            <a:avLst/>
          </a:prstGeom>
          <a:noFill/>
        </p:spPr>
        <p:txBody>
          <a:bodyPr wrap="square" rtlCol="0">
            <a:spAutoFit/>
          </a:bodyPr>
          <a:lstStyle/>
          <a:p>
            <a:r>
              <a:rPr lang="en-GB" sz="800" dirty="0">
                <a:solidFill>
                  <a:schemeClr val="bg2"/>
                </a:solidFill>
              </a:rPr>
              <a:t>Please note: The number of patients receiving shingles vaccine and the uptake (%) should be interpreted with caution in 2021-2022. All shingles vaccines are recorded under a generic shingles vaccination code on GP systems, therefore it is not possible to distinguish between Zostavax, Shingrix dose 1 and Shingrix dose 2. Shingles not proactively offered to 78 year olds in 2021-22.</a:t>
            </a:r>
          </a:p>
        </p:txBody>
      </p:sp>
    </p:spTree>
    <p:extLst>
      <p:ext uri="{BB962C8B-B14F-4D97-AF65-F5344CB8AC3E}">
        <p14:creationId xmlns:p14="http://schemas.microsoft.com/office/powerpoint/2010/main" val="24261011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95536" y="-99392"/>
            <a:ext cx="8077200" cy="1143000"/>
          </a:xfrm>
        </p:spPr>
        <p:txBody>
          <a:bodyPr/>
          <a:lstStyle/>
          <a:p>
            <a:r>
              <a:rPr lang="en-GB" dirty="0">
                <a:solidFill>
                  <a:schemeClr val="accent1">
                    <a:lumMod val="75000"/>
                  </a:schemeClr>
                </a:solidFill>
              </a:rPr>
              <a:t>Resources</a:t>
            </a:r>
          </a:p>
        </p:txBody>
      </p:sp>
      <p:sp>
        <p:nvSpPr>
          <p:cNvPr id="7" name="Content Placeholder 6"/>
          <p:cNvSpPr>
            <a:spLocks noGrp="1"/>
          </p:cNvSpPr>
          <p:nvPr>
            <p:ph idx="1"/>
          </p:nvPr>
        </p:nvSpPr>
        <p:spPr>
          <a:xfrm>
            <a:off x="467544" y="908720"/>
            <a:ext cx="8077200" cy="3966592"/>
          </a:xfrm>
        </p:spPr>
        <p:txBody>
          <a:bodyPr/>
          <a:lstStyle/>
          <a:p>
            <a:pPr marL="457200" indent="-457200">
              <a:buFont typeface="Wingdings" panose="05000000000000000000" pitchFamily="2" charset="2"/>
              <a:buChar char="Ø"/>
            </a:pPr>
            <a:r>
              <a:rPr lang="en-GB" sz="2800" dirty="0">
                <a:solidFill>
                  <a:srgbClr val="FF0000"/>
                </a:solidFill>
                <a:hlinkClick r:id="rId3">
                  <a:extLst>
                    <a:ext uri="{A12FA001-AC4F-418D-AE19-62706E023703}">
                      <ahyp:hlinkClr xmlns:ahyp="http://schemas.microsoft.com/office/drawing/2018/hyperlinkcolor" val="tx"/>
                    </a:ext>
                  </a:extLst>
                </a:hlinkClick>
              </a:rPr>
              <a:t>CMO Letter </a:t>
            </a:r>
            <a:r>
              <a:rPr lang="en-GB" u="sng" dirty="0">
                <a:solidFill>
                  <a:srgbClr val="FF0000"/>
                </a:solidFill>
                <a:hlinkClick r:id="rId4">
                  <a:extLst>
                    <a:ext uri="{A12FA001-AC4F-418D-AE19-62706E023703}">
                      <ahyp:hlinkClr xmlns:ahyp="http://schemas.microsoft.com/office/drawing/2018/hyperlinkcolor" val="tx"/>
                    </a:ext>
                  </a:extLst>
                </a:hlinkClick>
              </a:rPr>
              <a:t>doh-hss-md-42-2023.pdf (health-ni.gov.uk)</a:t>
            </a:r>
            <a:endParaRPr lang="en-GB" sz="2800" dirty="0">
              <a:solidFill>
                <a:srgbClr val="FF0000"/>
              </a:solidFill>
            </a:endParaRPr>
          </a:p>
          <a:p>
            <a:pPr marL="457200" indent="-457200">
              <a:buFont typeface="Wingdings" panose="05000000000000000000" pitchFamily="2" charset="2"/>
              <a:buChar char="Ø"/>
            </a:pPr>
            <a:r>
              <a:rPr lang="en-GB" sz="2800" dirty="0">
                <a:solidFill>
                  <a:srgbClr val="FF0000"/>
                </a:solidFill>
                <a:hlinkClick r:id="rId5">
                  <a:extLst>
                    <a:ext uri="{A12FA001-AC4F-418D-AE19-62706E023703}">
                      <ahyp:hlinkClr xmlns:ahyp="http://schemas.microsoft.com/office/drawing/2018/hyperlinkcolor" val="tx"/>
                    </a:ext>
                  </a:extLst>
                </a:hlinkClick>
              </a:rPr>
              <a:t>Shingles immunisation programme: introduction of Shingrix® letter - GOV.UK (www.gov.uk)</a:t>
            </a:r>
            <a:endParaRPr lang="en-GB" sz="2800" dirty="0">
              <a:solidFill>
                <a:srgbClr val="FF0000"/>
              </a:solidFill>
              <a:hlinkClick r:id="" action="ppaction://noaction">
                <a:extLst>
                  <a:ext uri="{A12FA001-AC4F-418D-AE19-62706E023703}">
                    <ahyp:hlinkClr xmlns:ahyp="http://schemas.microsoft.com/office/drawing/2018/hyperlinkcolor" val="tx"/>
                  </a:ext>
                </a:extLst>
              </a:hlinkClick>
            </a:endParaRPr>
          </a:p>
          <a:p>
            <a:pPr marL="457200" indent="-457200">
              <a:buFont typeface="Wingdings" panose="05000000000000000000" pitchFamily="2" charset="2"/>
              <a:buChar char="Ø"/>
            </a:pPr>
            <a:r>
              <a:rPr lang="en-GB" sz="2800" dirty="0">
                <a:solidFill>
                  <a:srgbClr val="FF0000"/>
                </a:solidFill>
                <a:hlinkClick r:id="" action="ppaction://noaction">
                  <a:extLst>
                    <a:ext uri="{A12FA001-AC4F-418D-AE19-62706E023703}">
                      <ahyp:hlinkClr xmlns:ahyp="http://schemas.microsoft.com/office/drawing/2018/hyperlinkcolor" val="tx"/>
                    </a:ext>
                  </a:extLst>
                </a:hlinkClick>
              </a:rPr>
              <a:t>Guidance on viral rash in pregnancy</a:t>
            </a:r>
            <a:endParaRPr lang="en-GB" sz="2800" dirty="0">
              <a:solidFill>
                <a:srgbClr val="FF0000"/>
              </a:solidFill>
            </a:endParaRPr>
          </a:p>
          <a:p>
            <a:pPr marL="457200" indent="-457200">
              <a:buFont typeface="Wingdings" panose="05000000000000000000" pitchFamily="2" charset="2"/>
              <a:buChar char="Ø"/>
            </a:pPr>
            <a:r>
              <a:rPr lang="en-GB" sz="2800" dirty="0">
                <a:solidFill>
                  <a:srgbClr val="FF0000"/>
                </a:solidFill>
                <a:hlinkClick r:id="rId6">
                  <a:extLst>
                    <a:ext uri="{A12FA001-AC4F-418D-AE19-62706E023703}">
                      <ahyp:hlinkClr xmlns:ahyp="http://schemas.microsoft.com/office/drawing/2018/hyperlinkcolor" val="tx"/>
                    </a:ext>
                  </a:extLst>
                </a:hlinkClick>
              </a:rPr>
              <a:t>Revised recommendation for administration of &gt; 1 live vaccine</a:t>
            </a:r>
            <a:endParaRPr lang="en-GB" sz="2800" dirty="0">
              <a:solidFill>
                <a:srgbClr val="FF0000"/>
              </a:solidFill>
            </a:endParaRPr>
          </a:p>
          <a:p>
            <a:pPr marL="457200" indent="-457200">
              <a:buFont typeface="Wingdings" panose="05000000000000000000" pitchFamily="2" charset="2"/>
              <a:buChar char="Ø"/>
            </a:pPr>
            <a:r>
              <a:rPr lang="en-GB" sz="2800" dirty="0">
                <a:hlinkClick r:id="rId7"/>
              </a:rPr>
              <a:t>PGDs and National Protocols – Primary Care Intranet (hscni.net)</a:t>
            </a:r>
            <a:endParaRPr lang="en-GB" sz="2800" dirty="0"/>
          </a:p>
        </p:txBody>
      </p:sp>
    </p:spTree>
    <p:extLst>
      <p:ext uri="{BB962C8B-B14F-4D97-AF65-F5344CB8AC3E}">
        <p14:creationId xmlns:p14="http://schemas.microsoft.com/office/powerpoint/2010/main" val="27475666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95536" y="-99392"/>
            <a:ext cx="8077200" cy="1143000"/>
          </a:xfrm>
        </p:spPr>
        <p:txBody>
          <a:bodyPr/>
          <a:lstStyle/>
          <a:p>
            <a:r>
              <a:rPr lang="en-GB" dirty="0">
                <a:solidFill>
                  <a:schemeClr val="accent1">
                    <a:lumMod val="75000"/>
                  </a:schemeClr>
                </a:solidFill>
              </a:rPr>
              <a:t>Resources (Continued)</a:t>
            </a:r>
          </a:p>
        </p:txBody>
      </p:sp>
      <p:sp>
        <p:nvSpPr>
          <p:cNvPr id="7" name="Content Placeholder 6"/>
          <p:cNvSpPr>
            <a:spLocks noGrp="1"/>
          </p:cNvSpPr>
          <p:nvPr>
            <p:ph idx="1"/>
          </p:nvPr>
        </p:nvSpPr>
        <p:spPr>
          <a:xfrm>
            <a:off x="467544" y="980728"/>
            <a:ext cx="8077200" cy="3894584"/>
          </a:xfrm>
        </p:spPr>
        <p:txBody>
          <a:bodyPr/>
          <a:lstStyle/>
          <a:p>
            <a:pPr marL="457200" indent="-457200">
              <a:buFont typeface="Wingdings" panose="05000000000000000000" pitchFamily="2" charset="2"/>
              <a:buChar char="Ø"/>
            </a:pPr>
            <a:r>
              <a:rPr lang="en-GB" dirty="0">
                <a:solidFill>
                  <a:srgbClr val="FF0000"/>
                </a:solidFill>
                <a:hlinkClick r:id="rId3">
                  <a:extLst>
                    <a:ext uri="{A12FA001-AC4F-418D-AE19-62706E023703}">
                      <ahyp:hlinkClr xmlns:ahyp="http://schemas.microsoft.com/office/drawing/2018/hyperlinkcolor" val="tx"/>
                    </a:ext>
                  </a:extLst>
                </a:hlinkClick>
              </a:rPr>
              <a:t>Chapter 34 The Green Book ( Varicella)</a:t>
            </a:r>
            <a:endParaRPr lang="en-GB" dirty="0">
              <a:solidFill>
                <a:srgbClr val="FF0000"/>
              </a:solidFill>
            </a:endParaRPr>
          </a:p>
          <a:p>
            <a:pPr marL="457200" indent="-457200">
              <a:buFont typeface="Wingdings" panose="05000000000000000000" pitchFamily="2" charset="2"/>
              <a:buChar char="Ø"/>
            </a:pPr>
            <a:r>
              <a:rPr lang="en-GB" u="sng" dirty="0">
                <a:solidFill>
                  <a:srgbClr val="FF0000"/>
                </a:solidFill>
                <a:hlinkClick r:id="rId4">
                  <a:extLst>
                    <a:ext uri="{A12FA001-AC4F-418D-AE19-62706E023703}">
                      <ahyp:hlinkClr xmlns:ahyp="http://schemas.microsoft.com/office/drawing/2018/hyperlinkcolor" val="tx"/>
                    </a:ext>
                  </a:extLst>
                </a:hlinkClick>
              </a:rPr>
              <a:t>Chapter 28a The Green Book (Zoster) </a:t>
            </a:r>
            <a:endParaRPr lang="en-GB" u="sng" dirty="0">
              <a:solidFill>
                <a:srgbClr val="FF0000"/>
              </a:solidFill>
            </a:endParaRPr>
          </a:p>
          <a:p>
            <a:pPr marL="457200" indent="-457200">
              <a:buFont typeface="Wingdings" panose="05000000000000000000" pitchFamily="2" charset="2"/>
              <a:buChar char="Ø"/>
            </a:pPr>
            <a:r>
              <a:rPr lang="en-GB" dirty="0">
                <a:solidFill>
                  <a:srgbClr val="FF0000"/>
                </a:solidFill>
                <a:hlinkClick r:id="rId5">
                  <a:extLst>
                    <a:ext uri="{A12FA001-AC4F-418D-AE19-62706E023703}">
                      <ahyp:hlinkClr xmlns:ahyp="http://schemas.microsoft.com/office/drawing/2018/hyperlinkcolor" val="tx"/>
                    </a:ext>
                  </a:extLst>
                </a:hlinkClick>
              </a:rPr>
              <a:t>Chapter 4 The Green Book (Immunisation Procedures)</a:t>
            </a:r>
            <a:endParaRPr lang="en-GB" dirty="0">
              <a:solidFill>
                <a:srgbClr val="FF0000"/>
              </a:solidFill>
            </a:endParaRPr>
          </a:p>
          <a:p>
            <a:pPr marL="457200" indent="-457200">
              <a:buFont typeface="Wingdings" panose="05000000000000000000" pitchFamily="2" charset="2"/>
              <a:buChar char="Ø"/>
            </a:pPr>
            <a:r>
              <a:rPr lang="en-GB" dirty="0">
                <a:solidFill>
                  <a:srgbClr val="FF0000"/>
                </a:solidFill>
                <a:hlinkClick r:id="rId6">
                  <a:extLst>
                    <a:ext uri="{A12FA001-AC4F-418D-AE19-62706E023703}">
                      <ahyp:hlinkClr xmlns:ahyp="http://schemas.microsoft.com/office/drawing/2018/hyperlinkcolor" val="tx"/>
                    </a:ext>
                  </a:extLst>
                </a:hlinkClick>
              </a:rPr>
              <a:t>Link to immunisation factsheets and patient information leaflets (including Shingles)</a:t>
            </a:r>
            <a:endParaRPr lang="en-GB" dirty="0">
              <a:solidFill>
                <a:srgbClr val="FF0000"/>
              </a:solidFill>
            </a:endParaRPr>
          </a:p>
        </p:txBody>
      </p:sp>
    </p:spTree>
    <p:extLst>
      <p:ext uri="{BB962C8B-B14F-4D97-AF65-F5344CB8AC3E}">
        <p14:creationId xmlns:p14="http://schemas.microsoft.com/office/powerpoint/2010/main" val="489956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Title 1"/>
          <p:cNvSpPr>
            <a:spLocks noGrp="1"/>
          </p:cNvSpPr>
          <p:nvPr>
            <p:ph type="title"/>
          </p:nvPr>
        </p:nvSpPr>
        <p:spPr>
          <a:xfrm>
            <a:off x="468313" y="188913"/>
            <a:ext cx="8077200" cy="1143000"/>
          </a:xfrm>
        </p:spPr>
        <p:txBody>
          <a:bodyPr/>
          <a:lstStyle/>
          <a:p>
            <a:pPr algn="ctr" eaLnBrk="1" hangingPunct="1"/>
            <a:r>
              <a:rPr lang="en-GB" altLang="en-US" sz="3600" dirty="0">
                <a:latin typeface="Arial" panose="020B0604020202020204" pitchFamily="34" charset="0"/>
                <a:cs typeface="Arial" panose="020B0604020202020204" pitchFamily="34" charset="0"/>
              </a:rPr>
              <a:t>Possible complications of shingles</a:t>
            </a:r>
          </a:p>
        </p:txBody>
      </p:sp>
      <p:sp>
        <p:nvSpPr>
          <p:cNvPr id="3" name="Content Placeholder 2"/>
          <p:cNvSpPr>
            <a:spLocks noGrp="1"/>
          </p:cNvSpPr>
          <p:nvPr>
            <p:ph idx="1"/>
          </p:nvPr>
        </p:nvSpPr>
        <p:spPr>
          <a:xfrm>
            <a:off x="683568" y="1340769"/>
            <a:ext cx="8293224" cy="3456384"/>
          </a:xfrm>
        </p:spPr>
        <p:txBody>
          <a:bodyPr/>
          <a:lstStyle/>
          <a:p>
            <a:pPr eaLnBrk="1" hangingPunct="1">
              <a:buFont typeface="Wingdings" pitchFamily="84" charset="2"/>
              <a:buNone/>
              <a:defRPr/>
            </a:pPr>
            <a:r>
              <a:rPr lang="en-GB" sz="2400" dirty="0">
                <a:latin typeface="Arial" panose="020B0604020202020204" pitchFamily="34" charset="0"/>
                <a:cs typeface="Arial" panose="020B0604020202020204" pitchFamily="34" charset="0"/>
              </a:rPr>
              <a:t>The </a:t>
            </a:r>
            <a:r>
              <a:rPr lang="en-GB" sz="2400" b="1" dirty="0">
                <a:latin typeface="Arial" panose="020B0604020202020204" pitchFamily="34" charset="0"/>
                <a:cs typeface="Arial" panose="020B0604020202020204" pitchFamily="34" charset="0"/>
              </a:rPr>
              <a:t>most common </a:t>
            </a:r>
            <a:r>
              <a:rPr lang="en-GB" sz="2400" dirty="0">
                <a:latin typeface="Arial" panose="020B0604020202020204" pitchFamily="34" charset="0"/>
                <a:cs typeface="Arial" panose="020B0604020202020204" pitchFamily="34" charset="0"/>
              </a:rPr>
              <a:t>complications are:</a:t>
            </a:r>
          </a:p>
          <a:p>
            <a:pPr marL="457200" indent="-457200" eaLnBrk="1" hangingPunct="1">
              <a:buFont typeface="Wingdings" panose="05000000000000000000" pitchFamily="2" charset="2"/>
              <a:buChar char="§"/>
              <a:defRPr/>
            </a:pPr>
            <a:r>
              <a:rPr lang="en-GB" sz="2400" dirty="0">
                <a:latin typeface="Arial" panose="020B0604020202020204" pitchFamily="34" charset="0"/>
                <a:cs typeface="Arial" panose="020B0604020202020204" pitchFamily="34" charset="0"/>
              </a:rPr>
              <a:t>Secondary bacterial skin infections</a:t>
            </a:r>
          </a:p>
          <a:p>
            <a:pPr marL="457200" indent="-457200">
              <a:buFont typeface="Wingdings" panose="05000000000000000000" pitchFamily="2" charset="2"/>
              <a:buChar char="§"/>
              <a:defRPr/>
            </a:pPr>
            <a:r>
              <a:rPr lang="en-GB" sz="2400" dirty="0">
                <a:latin typeface="Arial" panose="020B0604020202020204" pitchFamily="34" charset="0"/>
                <a:cs typeface="Arial" panose="020B0604020202020204" pitchFamily="34" charset="0"/>
              </a:rPr>
              <a:t>Post herpetic neuralgia (PHN)</a:t>
            </a:r>
          </a:p>
          <a:p>
            <a:pPr marL="0" indent="0" eaLnBrk="1" hangingPunct="1">
              <a:buFont typeface="Wingdings" pitchFamily="84" charset="2"/>
              <a:buNone/>
              <a:defRPr/>
            </a:pPr>
            <a:endParaRPr lang="en-GB" sz="2400" dirty="0">
              <a:latin typeface="Arial" panose="020B0604020202020204" pitchFamily="34" charset="0"/>
              <a:cs typeface="Arial" panose="020B0604020202020204" pitchFamily="34" charset="0"/>
            </a:endParaRPr>
          </a:p>
          <a:p>
            <a:pPr marL="0" indent="0" eaLnBrk="1" hangingPunct="1">
              <a:buFont typeface="Wingdings" pitchFamily="84" charset="2"/>
              <a:buNone/>
              <a:defRPr/>
            </a:pPr>
            <a:r>
              <a:rPr lang="en-GB" sz="2400" dirty="0">
                <a:latin typeface="Arial" panose="020B0604020202020204" pitchFamily="34" charset="0"/>
                <a:cs typeface="Arial" panose="020B0604020202020204" pitchFamily="34" charset="0"/>
              </a:rPr>
              <a:t>Other less common complications can include:</a:t>
            </a:r>
          </a:p>
          <a:p>
            <a:pPr marL="457200" indent="-457200" eaLnBrk="1" hangingPunct="1">
              <a:buFont typeface="Wingdings" panose="05000000000000000000" pitchFamily="2" charset="2"/>
              <a:buChar char="§"/>
              <a:defRPr/>
            </a:pPr>
            <a:r>
              <a:rPr lang="en-GB" sz="2400" dirty="0">
                <a:latin typeface="Arial" panose="020B0604020202020204" pitchFamily="34" charset="0"/>
                <a:cs typeface="Arial" panose="020B0604020202020204" pitchFamily="34" charset="0"/>
              </a:rPr>
              <a:t>Ophthalmic Zoster</a:t>
            </a:r>
          </a:p>
          <a:p>
            <a:pPr marL="457200" indent="-457200" eaLnBrk="1" hangingPunct="1">
              <a:buFont typeface="Wingdings" panose="05000000000000000000" pitchFamily="2" charset="2"/>
              <a:buChar char="§"/>
              <a:defRPr/>
            </a:pPr>
            <a:r>
              <a:rPr lang="en-GB" sz="2400" dirty="0">
                <a:latin typeface="Arial" panose="020B0604020202020204" pitchFamily="34" charset="0"/>
                <a:cs typeface="Arial" panose="020B0604020202020204" pitchFamily="34" charset="0"/>
              </a:rPr>
              <a:t>Peripheral motor neuropathy</a:t>
            </a:r>
          </a:p>
          <a:p>
            <a:pPr marL="457200" indent="-457200" eaLnBrk="1" hangingPunct="1">
              <a:buFont typeface="Wingdings" panose="05000000000000000000" pitchFamily="2" charset="2"/>
              <a:buChar char="§"/>
              <a:defRPr/>
            </a:pPr>
            <a:r>
              <a:rPr lang="en-GB" sz="2400" dirty="0">
                <a:latin typeface="Arial" panose="020B0604020202020204" pitchFamily="34" charset="0"/>
                <a:cs typeface="Arial" panose="020B0604020202020204" pitchFamily="34" charset="0"/>
              </a:rPr>
              <a:t>Severe cases can lead to hospitalisation and death</a:t>
            </a:r>
          </a:p>
          <a:p>
            <a:pPr eaLnBrk="1" hangingPunct="1">
              <a:buFont typeface="Wingdings" pitchFamily="84" charset="2"/>
              <a:buNone/>
              <a:defRPr/>
            </a:pPr>
            <a:endParaRPr lang="en-GB" dirty="0"/>
          </a:p>
        </p:txBody>
      </p:sp>
    </p:spTree>
    <p:extLst>
      <p:ext uri="{BB962C8B-B14F-4D97-AF65-F5344CB8AC3E}">
        <p14:creationId xmlns:p14="http://schemas.microsoft.com/office/powerpoint/2010/main" val="1886339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Title 1"/>
          <p:cNvSpPr>
            <a:spLocks noGrp="1"/>
          </p:cNvSpPr>
          <p:nvPr>
            <p:ph type="title"/>
          </p:nvPr>
        </p:nvSpPr>
        <p:spPr>
          <a:xfrm>
            <a:off x="334615" y="332656"/>
            <a:ext cx="8785225" cy="792162"/>
          </a:xfrm>
        </p:spPr>
        <p:txBody>
          <a:bodyPr>
            <a:noAutofit/>
          </a:bodyPr>
          <a:lstStyle/>
          <a:p>
            <a:pPr algn="ctr" eaLnBrk="1" hangingPunct="1"/>
            <a:br>
              <a:rPr lang="en-GB" altLang="en-US" dirty="0"/>
            </a:br>
            <a:r>
              <a:rPr lang="en-GB" altLang="en-US" dirty="0"/>
              <a:t>Transmission</a:t>
            </a:r>
            <a:br>
              <a:rPr lang="en-GB" altLang="en-US" dirty="0"/>
            </a:br>
            <a:endParaRPr lang="en-GB" altLang="en-US" dirty="0"/>
          </a:p>
        </p:txBody>
      </p:sp>
      <p:sp>
        <p:nvSpPr>
          <p:cNvPr id="271363" name="Content Placeholder 4"/>
          <p:cNvSpPr>
            <a:spLocks noGrp="1"/>
          </p:cNvSpPr>
          <p:nvPr>
            <p:ph idx="1"/>
          </p:nvPr>
        </p:nvSpPr>
        <p:spPr>
          <a:xfrm>
            <a:off x="179512" y="1340768"/>
            <a:ext cx="8785225" cy="4248348"/>
          </a:xfrm>
        </p:spPr>
        <p:txBody>
          <a:bodyPr/>
          <a:lstStyle/>
          <a:p>
            <a:pPr marL="457200" indent="-457200">
              <a:buFont typeface="Wingdings" panose="05000000000000000000" pitchFamily="2" charset="2"/>
              <a:buChar char="§"/>
            </a:pPr>
            <a:r>
              <a:rPr lang="en-GB" sz="2800" dirty="0"/>
              <a:t>Shingles cannot be caught from someone else, whether they have chickenpox or shingles.</a:t>
            </a:r>
          </a:p>
          <a:p>
            <a:pPr marL="457200" indent="-457200">
              <a:buFont typeface="Wingdings" panose="05000000000000000000" pitchFamily="2" charset="2"/>
              <a:buChar char="§"/>
            </a:pPr>
            <a:endParaRPr lang="en-GB" sz="2800" dirty="0"/>
          </a:p>
          <a:p>
            <a:pPr marL="457200" indent="-457200">
              <a:buFont typeface="Wingdings" panose="05000000000000000000" pitchFamily="2" charset="2"/>
              <a:buChar char="§"/>
            </a:pPr>
            <a:r>
              <a:rPr lang="en-GB" sz="2800" dirty="0"/>
              <a:t>However, the virus can be found in the vesicles of someone with shingles and can be transmitted by direct contact with the rash, causing chickenpox in a susceptible recipient.</a:t>
            </a:r>
          </a:p>
          <a:p>
            <a:pPr marL="0" indent="0" eaLnBrk="1" hangingPunct="1"/>
            <a:endParaRPr lang="en-GB" altLang="en-US"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2399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Title 1"/>
          <p:cNvSpPr>
            <a:spLocks noGrp="1"/>
          </p:cNvSpPr>
          <p:nvPr>
            <p:ph type="title"/>
          </p:nvPr>
        </p:nvSpPr>
        <p:spPr>
          <a:xfrm>
            <a:off x="539750" y="1700213"/>
            <a:ext cx="8027988" cy="2062162"/>
          </a:xfrm>
        </p:spPr>
        <p:txBody>
          <a:bodyPr/>
          <a:lstStyle/>
          <a:p>
            <a:pPr algn="ctr" eaLnBrk="1" hangingPunct="1"/>
            <a:r>
              <a:rPr lang="en-GB" altLang="en-US" sz="4800" dirty="0"/>
              <a:t>Why vaccinate older adults </a:t>
            </a:r>
            <a:br>
              <a:rPr lang="en-GB" altLang="en-US" sz="4800" dirty="0"/>
            </a:br>
            <a:r>
              <a:rPr lang="en-GB" altLang="en-US" sz="4800" dirty="0"/>
              <a:t>against shingles? </a:t>
            </a:r>
          </a:p>
        </p:txBody>
      </p:sp>
    </p:spTree>
    <p:extLst>
      <p:ext uri="{BB962C8B-B14F-4D97-AF65-F5344CB8AC3E}">
        <p14:creationId xmlns:p14="http://schemas.microsoft.com/office/powerpoint/2010/main" val="1165962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Title 1"/>
          <p:cNvSpPr>
            <a:spLocks noGrp="1"/>
          </p:cNvSpPr>
          <p:nvPr>
            <p:ph type="title"/>
          </p:nvPr>
        </p:nvSpPr>
        <p:spPr>
          <a:xfrm>
            <a:off x="683568" y="404664"/>
            <a:ext cx="8077200" cy="1143000"/>
          </a:xfrm>
        </p:spPr>
        <p:txBody>
          <a:bodyPr/>
          <a:lstStyle/>
          <a:p>
            <a:pPr algn="ctr" eaLnBrk="1" hangingPunct="1"/>
            <a:r>
              <a:rPr lang="en-GB" altLang="en-US" dirty="0"/>
              <a:t>Epidemiology of shingles</a:t>
            </a:r>
          </a:p>
        </p:txBody>
      </p:sp>
      <p:sp>
        <p:nvSpPr>
          <p:cNvPr id="278531" name="Content Placeholder 2"/>
          <p:cNvSpPr>
            <a:spLocks noGrp="1"/>
          </p:cNvSpPr>
          <p:nvPr>
            <p:ph sz="half" idx="1"/>
          </p:nvPr>
        </p:nvSpPr>
        <p:spPr>
          <a:xfrm>
            <a:off x="467544" y="1772816"/>
            <a:ext cx="8191500" cy="3357562"/>
          </a:xfrm>
        </p:spPr>
        <p:txBody>
          <a:bodyPr/>
          <a:lstStyle/>
          <a:p>
            <a:pPr marL="457200" indent="-457200" eaLnBrk="1" hangingPunct="1">
              <a:buFont typeface="Arial" pitchFamily="34" charset="0"/>
              <a:buChar char="•"/>
            </a:pPr>
            <a:r>
              <a:rPr lang="en-GB" altLang="en-US" sz="2400" dirty="0">
                <a:latin typeface="Arial" panose="020B0604020202020204" pitchFamily="34" charset="0"/>
                <a:cs typeface="Arial" panose="020B0604020202020204" pitchFamily="34" charset="0"/>
              </a:rPr>
              <a:t>An estimated 50,000 cases of shingles occur in people aged over 70 years each year in England &amp; Wales </a:t>
            </a:r>
          </a:p>
          <a:p>
            <a:pPr marL="457200" indent="-457200" eaLnBrk="1" hangingPunct="1">
              <a:buFont typeface="Arial" pitchFamily="34" charset="0"/>
              <a:buChar char="•"/>
            </a:pPr>
            <a:r>
              <a:rPr lang="en-GB" altLang="en-US" sz="2400" dirty="0">
                <a:latin typeface="Arial" panose="020B0604020202020204" pitchFamily="34" charset="0"/>
                <a:cs typeface="Arial" panose="020B0604020202020204" pitchFamily="34" charset="0"/>
              </a:rPr>
              <a:t>Of these, 14,000 develop Post Herpetic Neuralgia </a:t>
            </a:r>
          </a:p>
          <a:p>
            <a:pPr marL="457200" indent="-457200" eaLnBrk="1" hangingPunct="1">
              <a:buFont typeface="Arial" pitchFamily="34" charset="0"/>
              <a:buChar char="•"/>
            </a:pPr>
            <a:r>
              <a:rPr lang="en-GB" altLang="en-US" sz="2400" dirty="0">
                <a:latin typeface="Arial" panose="020B0604020202020204" pitchFamily="34" charset="0"/>
                <a:cs typeface="Arial" panose="020B0604020202020204" pitchFamily="34" charset="0"/>
              </a:rPr>
              <a:t>1,400 cases of shingles result in hospitalisation </a:t>
            </a:r>
          </a:p>
          <a:p>
            <a:pPr marL="457200" indent="-457200" eaLnBrk="1" hangingPunct="1">
              <a:buFont typeface="Arial" pitchFamily="34" charset="0"/>
              <a:buChar char="•"/>
            </a:pPr>
            <a:r>
              <a:rPr lang="en-GB" altLang="en-US" sz="2400" dirty="0">
                <a:latin typeface="Arial" panose="020B0604020202020204" pitchFamily="34" charset="0"/>
                <a:cs typeface="Arial" panose="020B0604020202020204" pitchFamily="34" charset="0"/>
              </a:rPr>
              <a:t>1 in 1,000 cases of shingles are estimated to result in death</a:t>
            </a:r>
          </a:p>
          <a:p>
            <a:pPr marL="457200" indent="-457200" eaLnBrk="1" hangingPunct="1">
              <a:buFont typeface="Arial" pitchFamily="34" charset="0"/>
              <a:buChar char="•"/>
            </a:pPr>
            <a:r>
              <a:rPr lang="en-GB" altLang="en-US" sz="2400" b="1" dirty="0">
                <a:latin typeface="Arial" panose="020B0604020202020204" pitchFamily="34" charset="0"/>
                <a:cs typeface="Arial" panose="020B0604020202020204" pitchFamily="34" charset="0"/>
              </a:rPr>
              <a:t>In Northern Ireland this corresponds to 900-1000 cases of shingles in people in their 70s and 250 cases of PHN each year</a:t>
            </a:r>
          </a:p>
        </p:txBody>
      </p:sp>
    </p:spTree>
    <p:extLst>
      <p:ext uri="{BB962C8B-B14F-4D97-AF65-F5344CB8AC3E}">
        <p14:creationId xmlns:p14="http://schemas.microsoft.com/office/powerpoint/2010/main" val="1974572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a:xfrm>
            <a:off x="558006" y="470122"/>
            <a:ext cx="8027988" cy="1081088"/>
          </a:xfrm>
        </p:spPr>
        <p:txBody>
          <a:bodyPr>
            <a:normAutofit/>
          </a:bodyPr>
          <a:lstStyle/>
          <a:p>
            <a:pPr algn="ctr" eaLnBrk="1" hangingPunct="1">
              <a:defRPr/>
            </a:pPr>
            <a:r>
              <a:rPr lang="en-GB" altLang="en-US" sz="2600" dirty="0"/>
              <a:t>Why vaccinate older adults  </a:t>
            </a:r>
            <a:br>
              <a:rPr lang="en-GB" altLang="en-US" sz="2600" dirty="0"/>
            </a:br>
            <a:r>
              <a:rPr lang="en-GB" altLang="en-US" sz="2600" dirty="0"/>
              <a:t> and those immunosuppressed against shingles?</a:t>
            </a:r>
          </a:p>
        </p:txBody>
      </p:sp>
      <p:sp>
        <p:nvSpPr>
          <p:cNvPr id="284675" name="Content Placeholder 2"/>
          <p:cNvSpPr>
            <a:spLocks noGrp="1"/>
          </p:cNvSpPr>
          <p:nvPr>
            <p:ph idx="1"/>
          </p:nvPr>
        </p:nvSpPr>
        <p:spPr>
          <a:xfrm>
            <a:off x="611560" y="1772816"/>
            <a:ext cx="8077200" cy="3533974"/>
          </a:xfrm>
        </p:spPr>
        <p:txBody>
          <a:bodyPr>
            <a:noAutofit/>
          </a:bodyPr>
          <a:lstStyle/>
          <a:p>
            <a:pPr marL="457200" indent="-457200" eaLnBrk="1" hangingPunct="1">
              <a:buFont typeface="Wingdings" panose="05000000000000000000" pitchFamily="2" charset="2"/>
              <a:buChar char="§"/>
            </a:pPr>
            <a:r>
              <a:rPr lang="en-GB" altLang="en-US" sz="2800" dirty="0"/>
              <a:t>Increased risk of developing shingles</a:t>
            </a:r>
          </a:p>
          <a:p>
            <a:pPr marL="457200" indent="-457200" eaLnBrk="1" hangingPunct="1">
              <a:buFont typeface="Wingdings" panose="05000000000000000000" pitchFamily="2" charset="2"/>
              <a:buChar char="§"/>
            </a:pPr>
            <a:endParaRPr lang="en-GB" altLang="en-US" sz="2800" dirty="0"/>
          </a:p>
          <a:p>
            <a:pPr marL="457200" indent="-457200" eaLnBrk="1" hangingPunct="1">
              <a:buFont typeface="Wingdings" panose="05000000000000000000" pitchFamily="2" charset="2"/>
              <a:buChar char="§"/>
            </a:pPr>
            <a:r>
              <a:rPr lang="en-GB" altLang="en-US" sz="2800" dirty="0"/>
              <a:t>Increased risk of developing a more severe form of the disease including PHN and increased hospital admissions</a:t>
            </a:r>
          </a:p>
          <a:p>
            <a:r>
              <a:rPr lang="en-GB" altLang="en-US" sz="2800" dirty="0"/>
              <a:t>	</a:t>
            </a:r>
            <a:endParaRPr lang="en-GB" altLang="en-US" sz="2800" b="1" dirty="0"/>
          </a:p>
          <a:p>
            <a:pPr eaLnBrk="1" hangingPunct="1"/>
            <a:r>
              <a:rPr lang="en-GB" altLang="en-US" sz="2800" dirty="0"/>
              <a:t>	</a:t>
            </a:r>
          </a:p>
        </p:txBody>
      </p:sp>
    </p:spTree>
    <p:extLst>
      <p:ext uri="{BB962C8B-B14F-4D97-AF65-F5344CB8AC3E}">
        <p14:creationId xmlns:p14="http://schemas.microsoft.com/office/powerpoint/2010/main" val="2696165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049A0-7C52-4940-8169-B73EFAB59A1C}"/>
              </a:ext>
            </a:extLst>
          </p:cNvPr>
          <p:cNvSpPr>
            <a:spLocks noGrp="1"/>
          </p:cNvSpPr>
          <p:nvPr>
            <p:ph type="title"/>
          </p:nvPr>
        </p:nvSpPr>
        <p:spPr>
          <a:xfrm>
            <a:off x="533400" y="279478"/>
            <a:ext cx="8077200" cy="1143000"/>
          </a:xfrm>
        </p:spPr>
        <p:txBody>
          <a:bodyPr/>
          <a:lstStyle/>
          <a:p>
            <a:r>
              <a:rPr lang="en-GB" sz="3000" dirty="0"/>
              <a:t>National programme for adults aged 60-79</a:t>
            </a:r>
          </a:p>
        </p:txBody>
      </p:sp>
      <p:sp>
        <p:nvSpPr>
          <p:cNvPr id="5" name="Content Placeholder 2">
            <a:extLst>
              <a:ext uri="{FF2B5EF4-FFF2-40B4-BE49-F238E27FC236}">
                <a16:creationId xmlns:a16="http://schemas.microsoft.com/office/drawing/2014/main" id="{F4169DFC-01BA-46A8-86EF-3D9C136A32FA}"/>
              </a:ext>
            </a:extLst>
          </p:cNvPr>
          <p:cNvSpPr>
            <a:spLocks noGrp="1"/>
          </p:cNvSpPr>
          <p:nvPr>
            <p:ph idx="1"/>
          </p:nvPr>
        </p:nvSpPr>
        <p:spPr>
          <a:xfrm>
            <a:off x="533400" y="1409700"/>
            <a:ext cx="7927032" cy="4038600"/>
          </a:xfrm>
        </p:spPr>
        <p:txBody>
          <a:bodyPr/>
          <a:lstStyle/>
          <a:p>
            <a:r>
              <a:rPr lang="en-GB" sz="2400" dirty="0"/>
              <a:t>The JCVI recommended that: </a:t>
            </a:r>
          </a:p>
          <a:p>
            <a:pPr>
              <a:buFont typeface="Arial" panose="020B0604020202020204" pitchFamily="34" charset="0"/>
              <a:buChar char="•"/>
            </a:pPr>
            <a:r>
              <a:rPr lang="en-GB" sz="2400" dirty="0"/>
              <a:t>Shingrix should replace Zostavax® in the routine programme</a:t>
            </a:r>
          </a:p>
          <a:p>
            <a:pPr>
              <a:buFont typeface="Arial" panose="020B0604020202020204" pitchFamily="34" charset="0"/>
              <a:buChar char="•"/>
            </a:pPr>
            <a:r>
              <a:rPr lang="en-GB" sz="2400" dirty="0"/>
              <a:t>should be offered at 60 years of age. </a:t>
            </a:r>
          </a:p>
          <a:p>
            <a:r>
              <a:rPr lang="en-GB" sz="2400" dirty="0"/>
              <a:t>For this immunocompetent cohort: </a:t>
            </a:r>
          </a:p>
          <a:p>
            <a:pPr>
              <a:buFont typeface="Arial" panose="020B0604020202020204" pitchFamily="34" charset="0"/>
              <a:buChar char="•"/>
            </a:pPr>
            <a:r>
              <a:rPr lang="en-GB" sz="2400" dirty="0"/>
              <a:t>the eligible age for immunocompetent individuals will change from 70 to 60 years of age for the routine cohort, in a phased implementation over a 10 year period </a:t>
            </a:r>
          </a:p>
          <a:p>
            <a:pPr>
              <a:buFont typeface="Wingdings" panose="05000000000000000000" pitchFamily="2" charset="2"/>
              <a:buChar char="§"/>
            </a:pPr>
            <a:r>
              <a:rPr lang="en-GB" sz="2400" dirty="0"/>
              <a:t>This will be completed in 2 stages during that period</a:t>
            </a:r>
          </a:p>
          <a:p>
            <a:endParaRPr lang="en-GB" sz="1800" dirty="0"/>
          </a:p>
          <a:p>
            <a:endParaRPr lang="en-GB" sz="1800" dirty="0"/>
          </a:p>
        </p:txBody>
      </p:sp>
    </p:spTree>
    <p:extLst>
      <p:ext uri="{BB962C8B-B14F-4D97-AF65-F5344CB8AC3E}">
        <p14:creationId xmlns:p14="http://schemas.microsoft.com/office/powerpoint/2010/main" val="3757622035"/>
      </p:ext>
    </p:extLst>
  </p:cSld>
  <p:clrMapOvr>
    <a:masterClrMapping/>
  </p:clrMapOvr>
</p:sld>
</file>

<file path=ppt/theme/theme1.xml><?xml version="1.0" encoding="utf-8"?>
<a:theme xmlns:a="http://schemas.openxmlformats.org/drawingml/2006/main" name="1_BHSCT_white">
  <a:themeElements>
    <a:clrScheme name="Custom 6">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0070C0"/>
      </a:hlink>
      <a:folHlink>
        <a:srgbClr val="FFFF00"/>
      </a:folHlink>
    </a:clrScheme>
    <a:fontScheme name="BHSCT_whi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bg1"/>
          </a:buClr>
          <a:buSzTx/>
          <a:buFontTx/>
          <a:buNone/>
          <a:tabLst/>
          <a:defRPr kumimoji="0" lang="en-US" altLang="en-US" sz="4000" b="0" i="0" u="none" strike="noStrike" cap="none" normalizeH="0" baseline="0" smtClean="0">
            <a:ln>
              <a:noFill/>
            </a:ln>
            <a:solidFill>
              <a:schemeClr val="bg2"/>
            </a:solidFill>
            <a:effectLst/>
            <a:latin typeface="Arial"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bg1"/>
          </a:buClr>
          <a:buSzTx/>
          <a:buFontTx/>
          <a:buNone/>
          <a:tabLst/>
          <a:defRPr kumimoji="0" lang="en-US" altLang="en-US" sz="4000" b="0" i="0" u="none" strike="noStrike" cap="none" normalizeH="0" baseline="0" smtClean="0">
            <a:ln>
              <a:noFill/>
            </a:ln>
            <a:solidFill>
              <a:schemeClr val="bg2"/>
            </a:solidFill>
            <a:effectLst/>
            <a:latin typeface="Arial" pitchFamily="34" charset="0"/>
          </a:defRPr>
        </a:defPPr>
      </a:lstStyle>
    </a:lnDef>
  </a:objectDefaults>
  <a:extraClrSchemeLst>
    <a:extraClrScheme>
      <a:clrScheme name="BHSCT_white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BHSCT_white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BHSCT_white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BHSCT_white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BHSCT_white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HA white template">
  <a:themeElements>
    <a:clrScheme name="BHSCT_white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BHSCT_whi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bg1"/>
          </a:buClr>
          <a:buSzTx/>
          <a:buFontTx/>
          <a:buNone/>
          <a:tabLst/>
          <a:defRPr kumimoji="0" lang="en-US" sz="4000" b="0" i="0" u="none" strike="noStrike" cap="none" normalizeH="0" baseline="0" smtClean="0">
            <a:ln>
              <a:noFill/>
            </a:ln>
            <a:solidFill>
              <a:schemeClr val="bg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bg1"/>
          </a:buClr>
          <a:buSzTx/>
          <a:buFontTx/>
          <a:buNone/>
          <a:tabLst/>
          <a:defRPr kumimoji="0" lang="en-US" sz="4000" b="0" i="0" u="none" strike="noStrike" cap="none" normalizeH="0" baseline="0" smtClean="0">
            <a:ln>
              <a:noFill/>
            </a:ln>
            <a:solidFill>
              <a:schemeClr val="bg2"/>
            </a:solidFill>
            <a:effectLst/>
            <a:latin typeface="Arial" charset="0"/>
          </a:defRPr>
        </a:defPPr>
      </a:lstStyle>
    </a:lnDef>
  </a:objectDefaults>
  <a:extraClrSchemeLst>
    <a:extraClrScheme>
      <a:clrScheme name="BHSCT_white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BHSCT_white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BHSCT_white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BHSCT_white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BHSCT_white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HSCT_white">
  <a:themeElements>
    <a:clrScheme name="BHSCT_white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BHSCT_whi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bg1"/>
          </a:buClr>
          <a:buSzTx/>
          <a:buFontTx/>
          <a:buNone/>
          <a:tabLst/>
          <a:defRPr kumimoji="0" lang="en-US" altLang="en-US" sz="4000" b="0" i="0" u="none" strike="noStrike" cap="none" normalizeH="0" baseline="0" smtClean="0">
            <a:ln>
              <a:noFill/>
            </a:ln>
            <a:solidFill>
              <a:schemeClr val="bg2"/>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bg1"/>
          </a:buClr>
          <a:buSzTx/>
          <a:buFontTx/>
          <a:buNone/>
          <a:tabLst/>
          <a:defRPr kumimoji="0" lang="en-US" altLang="en-US" sz="4000" b="0" i="0" u="none" strike="noStrike" cap="none" normalizeH="0" baseline="0" smtClean="0">
            <a:ln>
              <a:noFill/>
            </a:ln>
            <a:solidFill>
              <a:schemeClr val="bg2"/>
            </a:solidFill>
            <a:effectLst/>
            <a:latin typeface="Arial" charset="0"/>
          </a:defRPr>
        </a:defPPr>
      </a:lstStyle>
    </a:lnDef>
  </a:objectDefaults>
  <a:extraClrSchemeLst>
    <a:extraClrScheme>
      <a:clrScheme name="BHSCT_white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BHSCT_white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BHSCT_white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BHSCT_white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BHSCT_white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E45FF0DC6F3F94F9FC073FA29C8F3B8" ma:contentTypeVersion="0" ma:contentTypeDescription="Create a new document." ma:contentTypeScope="" ma:versionID="126e691b38787388628ed87399956655">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4BA7954-46F4-41B0-9639-278888037787}">
  <ds:schemaRefs>
    <ds:schemaRef ds:uri="http://schemas.microsoft.com/sharepoint/v3/contenttype/forms"/>
  </ds:schemaRefs>
</ds:datastoreItem>
</file>

<file path=customXml/itemProps2.xml><?xml version="1.0" encoding="utf-8"?>
<ds:datastoreItem xmlns:ds="http://schemas.openxmlformats.org/officeDocument/2006/customXml" ds:itemID="{D286AF44-C0BE-4C48-881D-49C33BC9CB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F9E6DC9B-2977-41F5-8946-D978A20997F3}">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7460</TotalTime>
  <Words>5489</Words>
  <Application>Microsoft Office PowerPoint</Application>
  <PresentationFormat>On-screen Show (4:3)</PresentationFormat>
  <Paragraphs>369</Paragraphs>
  <Slides>39</Slides>
  <Notes>35</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39</vt:i4>
      </vt:variant>
    </vt:vector>
  </HeadingPairs>
  <TitlesOfParts>
    <vt:vector size="48" baseType="lpstr">
      <vt:lpstr>MS PGothic</vt:lpstr>
      <vt:lpstr>Arial</vt:lpstr>
      <vt:lpstr>Calibri</vt:lpstr>
      <vt:lpstr>GDS Transport</vt:lpstr>
      <vt:lpstr>Times New Roman</vt:lpstr>
      <vt:lpstr>Wingdings</vt:lpstr>
      <vt:lpstr>1_BHSCT_white</vt:lpstr>
      <vt:lpstr>PHA white template</vt:lpstr>
      <vt:lpstr>BHSCT_white</vt:lpstr>
      <vt:lpstr>Shingles (Herpes Zoster)  September 2023 </vt:lpstr>
      <vt:lpstr>Shingles (Herpes Zoster)</vt:lpstr>
      <vt:lpstr>Shingles (Herpes Zoster)</vt:lpstr>
      <vt:lpstr>Possible complications of shingles</vt:lpstr>
      <vt:lpstr> Transmission </vt:lpstr>
      <vt:lpstr>Why vaccinate older adults  against shingles? </vt:lpstr>
      <vt:lpstr>Epidemiology of shingles</vt:lpstr>
      <vt:lpstr>Why vaccinate older adults    and those immunosuppressed against shingles?</vt:lpstr>
      <vt:lpstr>National programme for adults aged 60-79</vt:lpstr>
      <vt:lpstr>National programme for adults aged 60-79 years (2) </vt:lpstr>
      <vt:lpstr>Immunosuppressed individuals aged 50 years and over </vt:lpstr>
      <vt:lpstr>Immunosuppressed individuals aged 50 years and over (2) </vt:lpstr>
      <vt:lpstr>National Shingles Vaccination Programme</vt:lpstr>
      <vt:lpstr>National Shingles Vaccination Programme cont.</vt:lpstr>
      <vt:lpstr>National Shingles Vaccination Programme cont.</vt:lpstr>
      <vt:lpstr>PowerPoint Presentation</vt:lpstr>
      <vt:lpstr>Shingles Vaccine  </vt:lpstr>
      <vt:lpstr>Shingles vaccine </vt:lpstr>
      <vt:lpstr>Shingrix</vt:lpstr>
      <vt:lpstr>Shingrix®</vt:lpstr>
      <vt:lpstr>Shingrix Schedule- Northern Ireland</vt:lpstr>
      <vt:lpstr>Co-administration- Shingrix® </vt:lpstr>
      <vt:lpstr>Contraindications- Shingrix®</vt:lpstr>
      <vt:lpstr>Precautions</vt:lpstr>
      <vt:lpstr>Inadvertent administration-  Shingrix® </vt:lpstr>
      <vt:lpstr>Possible adverse reactions- Shingrix®</vt:lpstr>
      <vt:lpstr>Efficacy</vt:lpstr>
      <vt:lpstr>Zostavax®</vt:lpstr>
      <vt:lpstr>Co-administration: Zostavax®</vt:lpstr>
      <vt:lpstr>Contraindications- Zostavax®</vt:lpstr>
      <vt:lpstr>Precautions</vt:lpstr>
      <vt:lpstr>Precautions</vt:lpstr>
      <vt:lpstr>Inadvertent administration-  Zostavax® </vt:lpstr>
      <vt:lpstr>Possible adverse reactions- Zostavax®</vt:lpstr>
      <vt:lpstr>Common Queries</vt:lpstr>
      <vt:lpstr>No. patients  aged 70 &amp; 78 years,  receiving shingles NI 2016-2022</vt:lpstr>
      <vt:lpstr>Shingles Vaccine Uptake in patients  aged 70 &amp; 78 years, NI 2016-2022</vt:lpstr>
      <vt:lpstr>Resources</vt:lpstr>
      <vt:lpstr>Resources (Continued)</vt:lpstr>
    </vt:vector>
  </TitlesOfParts>
  <Company>BSO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Shingles (Herpes Zoster)  November 2020</dc:title>
  <dc:creator>Siobhan Carlin</dc:creator>
  <cp:lastModifiedBy>Siobhan Carlin</cp:lastModifiedBy>
  <cp:revision>113</cp:revision>
  <dcterms:created xsi:type="dcterms:W3CDTF">2020-12-09T17:10:58Z</dcterms:created>
  <dcterms:modified xsi:type="dcterms:W3CDTF">2023-08-16T12:46:45Z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0x0101000E45FF0DC6F3F94F9FC073FA29C8F3B8</vt:lpwstr>
  </property>
</Properties>
</file>