
<file path=[Content_Types].xml><?xml version="1.0" encoding="utf-8"?>
<Types xmlns="http://schemas.openxmlformats.org/package/2006/content-types">
  <Default Extension="png" ContentType="image/png"/>
  <Default Extension="tmp"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6.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7.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8.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9.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0.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11.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28.xml" ContentType="application/vnd.openxmlformats-officedocument.presentationml.notesSlide+xml"/>
  <Override PartName="/ppt/charts/chart5.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29.xml" ContentType="application/vnd.openxmlformats-officedocument.presentationml.notesSlide+xml"/>
  <Override PartName="/ppt/charts/chart6.xml" ContentType="application/vnd.openxmlformats-officedocument.drawingml.chart+xml"/>
  <Override PartName="/ppt/drawings/drawing2.xml" ContentType="application/vnd.openxmlformats-officedocument.drawingml.chartshape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6" r:id="rId2"/>
    <p:sldMasterId id="2147483751" r:id="rId3"/>
    <p:sldMasterId id="2147483755" r:id="rId4"/>
    <p:sldMasterId id="2147483761" r:id="rId5"/>
    <p:sldMasterId id="2147483767" r:id="rId6"/>
    <p:sldMasterId id="2147483773" r:id="rId7"/>
    <p:sldMasterId id="2147483791" r:id="rId8"/>
    <p:sldMasterId id="2147483797" r:id="rId9"/>
    <p:sldMasterId id="2147483821" r:id="rId10"/>
    <p:sldMasterId id="2147483840" r:id="rId11"/>
    <p:sldMasterId id="2147483848" r:id="rId12"/>
  </p:sldMasterIdLst>
  <p:notesMasterIdLst>
    <p:notesMasterId r:id="rId68"/>
  </p:notesMasterIdLst>
  <p:sldIdLst>
    <p:sldId id="284" r:id="rId13"/>
    <p:sldId id="443" r:id="rId14"/>
    <p:sldId id="442" r:id="rId15"/>
    <p:sldId id="377" r:id="rId16"/>
    <p:sldId id="378" r:id="rId17"/>
    <p:sldId id="380" r:id="rId18"/>
    <p:sldId id="379" r:id="rId19"/>
    <p:sldId id="441" r:id="rId20"/>
    <p:sldId id="383" r:id="rId21"/>
    <p:sldId id="384" r:id="rId22"/>
    <p:sldId id="366" r:id="rId23"/>
    <p:sldId id="373" r:id="rId24"/>
    <p:sldId id="374" r:id="rId25"/>
    <p:sldId id="375" r:id="rId26"/>
    <p:sldId id="386" r:id="rId27"/>
    <p:sldId id="388" r:id="rId28"/>
    <p:sldId id="389" r:id="rId29"/>
    <p:sldId id="401" r:id="rId30"/>
    <p:sldId id="444" r:id="rId31"/>
    <p:sldId id="391" r:id="rId32"/>
    <p:sldId id="406" r:id="rId33"/>
    <p:sldId id="407" r:id="rId34"/>
    <p:sldId id="408" r:id="rId35"/>
    <p:sldId id="409" r:id="rId36"/>
    <p:sldId id="268" r:id="rId37"/>
    <p:sldId id="419" r:id="rId38"/>
    <p:sldId id="420" r:id="rId39"/>
    <p:sldId id="421" r:id="rId40"/>
    <p:sldId id="422" r:id="rId41"/>
    <p:sldId id="424" r:id="rId42"/>
    <p:sldId id="423" r:id="rId43"/>
    <p:sldId id="410" r:id="rId44"/>
    <p:sldId id="411" r:id="rId45"/>
    <p:sldId id="445" r:id="rId46"/>
    <p:sldId id="396" r:id="rId47"/>
    <p:sldId id="397" r:id="rId48"/>
    <p:sldId id="439" r:id="rId49"/>
    <p:sldId id="269" r:id="rId50"/>
    <p:sldId id="446" r:id="rId51"/>
    <p:sldId id="310" r:id="rId52"/>
    <p:sldId id="398" r:id="rId53"/>
    <p:sldId id="433" r:id="rId54"/>
    <p:sldId id="434" r:id="rId55"/>
    <p:sldId id="402" r:id="rId56"/>
    <p:sldId id="427" r:id="rId57"/>
    <p:sldId id="428" r:id="rId58"/>
    <p:sldId id="429" r:id="rId59"/>
    <p:sldId id="430" r:id="rId60"/>
    <p:sldId id="416" r:id="rId61"/>
    <p:sldId id="438" r:id="rId62"/>
    <p:sldId id="431" r:id="rId63"/>
    <p:sldId id="432" r:id="rId64"/>
    <p:sldId id="371" r:id="rId65"/>
    <p:sldId id="437" r:id="rId66"/>
    <p:sldId id="404"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viana Finistrella" initials="VF" lastIdx="17" clrIdx="0"/>
  <p:cmAuthor id="1" name="Susan Hopkins"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98002E"/>
    <a:srgbClr val="3366CC"/>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107" autoAdjust="0"/>
  </p:normalViewPr>
  <p:slideViewPr>
    <p:cSldViewPr>
      <p:cViewPr>
        <p:scale>
          <a:sx n="64" d="100"/>
          <a:sy n="64" d="100"/>
        </p:scale>
        <p:origin x="-354" y="-72"/>
      </p:cViewPr>
      <p:guideLst>
        <p:guide orient="horz" pos="2160"/>
        <p:guide pos="2880"/>
      </p:guideLst>
    </p:cSldViewPr>
  </p:slideViewPr>
  <p:notesTextViewPr>
    <p:cViewPr>
      <p:scale>
        <a:sx n="1" d="1"/>
        <a:sy n="1" d="1"/>
      </p:scale>
      <p:origin x="0" y="0"/>
    </p:cViewPr>
  </p:notesTextViewPr>
  <p:sorterViewPr>
    <p:cViewPr>
      <p:scale>
        <a:sx n="100" d="100"/>
        <a:sy n="100" d="100"/>
      </p:scale>
      <p:origin x="0" y="56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61" Type="http://schemas.openxmlformats.org/officeDocument/2006/relationships/slide" Target="slides/slide49.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2" Type="http://schemas.openxmlformats.org/officeDocument/2006/relationships/oleObject" Target="file:///\\colhpafil003.hpa.org.uk\ProjectData\Proj_HCAI\ESPAUR\Annual%20Report%202018\Draft%20Chapters\Chapter%203%20-%20AMR%20inc%20CPE\20180731%20-%20CPE%20numbers%20and%20MICs%20graphs.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4.xlsx"/><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emma.cramp\AppData\Local\Microsoft\Windows\INetCache\Content.Outlook\2CD7MAZZ\2c2d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914970707195599"/>
          <c:y val="4.60375196463274E-2"/>
          <c:w val="0.81978645339489598"/>
          <c:h val="0.56057887791650396"/>
        </c:manualLayout>
      </c:layout>
      <c:barChart>
        <c:barDir val="col"/>
        <c:grouping val="stacked"/>
        <c:varyColors val="0"/>
        <c:ser>
          <c:idx val="0"/>
          <c:order val="0"/>
          <c:tx>
            <c:strRef>
              <c:f>'[20180731 - CPE numbers and MICs graphs.xlsx]CPE graph'!$B$28</c:f>
              <c:strCache>
                <c:ptCount val="1"/>
                <c:pt idx="0">
                  <c:v>IMP</c:v>
                </c:pt>
              </c:strCache>
            </c:strRef>
          </c:tx>
          <c:spPr>
            <a:solidFill>
              <a:srgbClr val="822433"/>
            </a:solidFill>
          </c:spPr>
          <c:invertIfNegative val="0"/>
          <c:cat>
            <c:numRef>
              <c:f>'[20180731 - CPE numbers and MICs graphs.xlsx]CPE graph'!$A$37:$A$46</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'[20180731 - CPE numbers and MICs graphs.xlsx]CPE graph'!$B$37:$B$46</c:f>
              <c:numCache>
                <c:formatCode>General</c:formatCode>
                <c:ptCount val="10"/>
                <c:pt idx="0">
                  <c:v>1</c:v>
                </c:pt>
                <c:pt idx="1">
                  <c:v>9</c:v>
                </c:pt>
                <c:pt idx="2">
                  <c:v>9</c:v>
                </c:pt>
                <c:pt idx="3">
                  <c:v>1</c:v>
                </c:pt>
                <c:pt idx="4">
                  <c:v>2</c:v>
                </c:pt>
                <c:pt idx="5">
                  <c:v>5</c:v>
                </c:pt>
                <c:pt idx="6">
                  <c:v>12</c:v>
                </c:pt>
                <c:pt idx="7">
                  <c:v>9</c:v>
                </c:pt>
                <c:pt idx="8">
                  <c:v>63</c:v>
                </c:pt>
                <c:pt idx="9">
                  <c:v>141</c:v>
                </c:pt>
              </c:numCache>
            </c:numRef>
          </c:val>
        </c:ser>
        <c:ser>
          <c:idx val="1"/>
          <c:order val="1"/>
          <c:tx>
            <c:strRef>
              <c:f>'[20180731 - CPE numbers and MICs graphs.xlsx]CPE graph'!$C$28</c:f>
              <c:strCache>
                <c:ptCount val="1"/>
                <c:pt idx="0">
                  <c:v>VIM</c:v>
                </c:pt>
              </c:strCache>
            </c:strRef>
          </c:tx>
          <c:spPr>
            <a:solidFill>
              <a:srgbClr val="00B092"/>
            </a:solidFill>
          </c:spPr>
          <c:invertIfNegative val="0"/>
          <c:cat>
            <c:numRef>
              <c:f>'[20180731 - CPE numbers and MICs graphs.xlsx]CPE graph'!$A$37:$A$46</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'[20180731 - CPE numbers and MICs graphs.xlsx]CPE graph'!$C$37:$C$46</c:f>
              <c:numCache>
                <c:formatCode>General</c:formatCode>
                <c:ptCount val="10"/>
                <c:pt idx="0">
                  <c:v>2</c:v>
                </c:pt>
                <c:pt idx="1">
                  <c:v>4</c:v>
                </c:pt>
                <c:pt idx="2">
                  <c:v>26</c:v>
                </c:pt>
                <c:pt idx="3">
                  <c:v>92</c:v>
                </c:pt>
                <c:pt idx="4">
                  <c:v>127</c:v>
                </c:pt>
                <c:pt idx="5">
                  <c:v>77</c:v>
                </c:pt>
                <c:pt idx="6">
                  <c:v>75</c:v>
                </c:pt>
                <c:pt idx="7">
                  <c:v>86</c:v>
                </c:pt>
                <c:pt idx="8">
                  <c:v>59</c:v>
                </c:pt>
                <c:pt idx="9">
                  <c:v>73</c:v>
                </c:pt>
              </c:numCache>
            </c:numRef>
          </c:val>
        </c:ser>
        <c:ser>
          <c:idx val="2"/>
          <c:order val="2"/>
          <c:tx>
            <c:strRef>
              <c:f>'[20180731 - CPE numbers and MICs graphs.xlsx]CPE graph'!$D$28</c:f>
              <c:strCache>
                <c:ptCount val="1"/>
                <c:pt idx="0">
                  <c:v>KPC</c:v>
                </c:pt>
              </c:strCache>
            </c:strRef>
          </c:tx>
          <c:spPr>
            <a:solidFill>
              <a:srgbClr val="1F3F82"/>
            </a:solidFill>
          </c:spPr>
          <c:invertIfNegative val="0"/>
          <c:cat>
            <c:numRef>
              <c:f>'[20180731 - CPE numbers and MICs graphs.xlsx]CPE graph'!$A$37:$A$46</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'[20180731 - CPE numbers and MICs graphs.xlsx]CPE graph'!$D$37:$D$46</c:f>
              <c:numCache>
                <c:formatCode>General</c:formatCode>
                <c:ptCount val="10"/>
                <c:pt idx="0">
                  <c:v>5</c:v>
                </c:pt>
                <c:pt idx="1">
                  <c:v>13</c:v>
                </c:pt>
                <c:pt idx="2">
                  <c:v>229</c:v>
                </c:pt>
                <c:pt idx="3">
                  <c:v>369</c:v>
                </c:pt>
                <c:pt idx="4">
                  <c:v>506</c:v>
                </c:pt>
                <c:pt idx="5">
                  <c:v>629</c:v>
                </c:pt>
                <c:pt idx="6">
                  <c:v>844</c:v>
                </c:pt>
                <c:pt idx="7">
                  <c:v>661</c:v>
                </c:pt>
                <c:pt idx="8">
                  <c:v>683</c:v>
                </c:pt>
                <c:pt idx="9">
                  <c:v>453</c:v>
                </c:pt>
              </c:numCache>
            </c:numRef>
          </c:val>
        </c:ser>
        <c:ser>
          <c:idx val="3"/>
          <c:order val="3"/>
          <c:tx>
            <c:strRef>
              <c:f>'[20180731 - CPE numbers and MICs graphs.xlsx]CPE graph'!$E$28</c:f>
              <c:strCache>
                <c:ptCount val="1"/>
                <c:pt idx="0">
                  <c:v>OXA-48</c:v>
                </c:pt>
              </c:strCache>
            </c:strRef>
          </c:tx>
          <c:spPr>
            <a:solidFill>
              <a:srgbClr val="EAAB00"/>
            </a:solidFill>
          </c:spPr>
          <c:invertIfNegative val="0"/>
          <c:cat>
            <c:numRef>
              <c:f>'[20180731 - CPE numbers and MICs graphs.xlsx]CPE graph'!$A$37:$A$46</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'[20180731 - CPE numbers and MICs graphs.xlsx]CPE graph'!$E$37:$E$46</c:f>
              <c:numCache>
                <c:formatCode>General</c:formatCode>
                <c:ptCount val="10"/>
                <c:pt idx="0">
                  <c:v>9</c:v>
                </c:pt>
                <c:pt idx="1">
                  <c:v>15</c:v>
                </c:pt>
                <c:pt idx="2">
                  <c:v>20</c:v>
                </c:pt>
                <c:pt idx="3">
                  <c:v>48</c:v>
                </c:pt>
                <c:pt idx="4">
                  <c:v>52</c:v>
                </c:pt>
                <c:pt idx="5">
                  <c:v>178</c:v>
                </c:pt>
                <c:pt idx="6">
                  <c:v>381</c:v>
                </c:pt>
                <c:pt idx="7">
                  <c:v>621</c:v>
                </c:pt>
                <c:pt idx="8">
                  <c:v>1132</c:v>
                </c:pt>
                <c:pt idx="9">
                  <c:v>1455</c:v>
                </c:pt>
              </c:numCache>
            </c:numRef>
          </c:val>
        </c:ser>
        <c:ser>
          <c:idx val="4"/>
          <c:order val="4"/>
          <c:tx>
            <c:strRef>
              <c:f>'[20180731 - CPE numbers and MICs graphs.xlsx]CPE graph'!$F$28</c:f>
              <c:strCache>
                <c:ptCount val="1"/>
                <c:pt idx="0">
                  <c:v>NDM</c:v>
                </c:pt>
              </c:strCache>
            </c:strRef>
          </c:tx>
          <c:spPr>
            <a:solidFill>
              <a:srgbClr val="00A551"/>
            </a:solidFill>
          </c:spPr>
          <c:invertIfNegative val="0"/>
          <c:cat>
            <c:numRef>
              <c:f>'[20180731 - CPE numbers and MICs graphs.xlsx]CPE graph'!$A$37:$A$46</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'[20180731 - CPE numbers and MICs graphs.xlsx]CPE graph'!$F$37:$F$46</c:f>
              <c:numCache>
                <c:formatCode>General</c:formatCode>
                <c:ptCount val="10"/>
                <c:pt idx="0">
                  <c:v>6</c:v>
                </c:pt>
                <c:pt idx="1">
                  <c:v>31</c:v>
                </c:pt>
                <c:pt idx="2">
                  <c:v>46</c:v>
                </c:pt>
                <c:pt idx="3">
                  <c:v>58</c:v>
                </c:pt>
                <c:pt idx="4">
                  <c:v>103</c:v>
                </c:pt>
                <c:pt idx="5">
                  <c:v>152</c:v>
                </c:pt>
                <c:pt idx="6">
                  <c:v>292</c:v>
                </c:pt>
                <c:pt idx="7">
                  <c:v>439</c:v>
                </c:pt>
                <c:pt idx="8">
                  <c:v>555</c:v>
                </c:pt>
                <c:pt idx="9">
                  <c:v>734</c:v>
                </c:pt>
              </c:numCache>
            </c:numRef>
          </c:val>
        </c:ser>
        <c:ser>
          <c:idx val="5"/>
          <c:order val="5"/>
          <c:tx>
            <c:strRef>
              <c:f>'[20180731 - CPE numbers and MICs graphs.xlsx]CPE graph'!$G$28</c:f>
              <c:strCache>
                <c:ptCount val="1"/>
                <c:pt idx="0">
                  <c:v>GES</c:v>
                </c:pt>
              </c:strCache>
            </c:strRef>
          </c:tx>
          <c:spPr>
            <a:solidFill>
              <a:srgbClr val="8CB8C6"/>
            </a:solidFill>
          </c:spPr>
          <c:invertIfNegative val="0"/>
          <c:cat>
            <c:numRef>
              <c:f>'[20180731 - CPE numbers and MICs graphs.xlsx]CPE graph'!$A$37:$A$46</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'[20180731 - CPE numbers and MICs graphs.xlsx]CPE graph'!$G$37:$G$46</c:f>
              <c:numCache>
                <c:formatCode>General</c:formatCode>
                <c:ptCount val="10"/>
                <c:pt idx="6">
                  <c:v>12</c:v>
                </c:pt>
                <c:pt idx="7">
                  <c:v>22</c:v>
                </c:pt>
                <c:pt idx="8">
                  <c:v>7</c:v>
                </c:pt>
                <c:pt idx="9">
                  <c:v>3</c:v>
                </c:pt>
              </c:numCache>
            </c:numRef>
          </c:val>
        </c:ser>
        <c:ser>
          <c:idx val="6"/>
          <c:order val="6"/>
          <c:tx>
            <c:strRef>
              <c:f>'[20180731 - CPE numbers and MICs graphs.xlsx]CPE graph'!$H$28</c:f>
              <c:strCache>
                <c:ptCount val="1"/>
                <c:pt idx="0">
                  <c:v>IMI</c:v>
                </c:pt>
              </c:strCache>
            </c:strRef>
          </c:tx>
          <c:spPr>
            <a:solidFill>
              <a:srgbClr val="E9994A"/>
            </a:solidFill>
          </c:spPr>
          <c:invertIfNegative val="0"/>
          <c:cat>
            <c:numRef>
              <c:f>'[20180731 - CPE numbers and MICs graphs.xlsx]CPE graph'!$A$37:$A$46</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'[20180731 - CPE numbers and MICs graphs.xlsx]CPE graph'!$H$37:$H$46</c:f>
              <c:numCache>
                <c:formatCode>General</c:formatCode>
                <c:ptCount val="10"/>
                <c:pt idx="2">
                  <c:v>2</c:v>
                </c:pt>
                <c:pt idx="3">
                  <c:v>1</c:v>
                </c:pt>
                <c:pt idx="4">
                  <c:v>1</c:v>
                </c:pt>
                <c:pt idx="5">
                  <c:v>2</c:v>
                </c:pt>
                <c:pt idx="6">
                  <c:v>4</c:v>
                </c:pt>
                <c:pt idx="7">
                  <c:v>5</c:v>
                </c:pt>
                <c:pt idx="8">
                  <c:v>7</c:v>
                </c:pt>
                <c:pt idx="9">
                  <c:v>11</c:v>
                </c:pt>
              </c:numCache>
            </c:numRef>
          </c:val>
        </c:ser>
        <c:ser>
          <c:idx val="7"/>
          <c:order val="7"/>
          <c:tx>
            <c:strRef>
              <c:f>'[20180731 - CPE numbers and MICs graphs.xlsx]CPE graph'!$I$28</c:f>
              <c:strCache>
                <c:ptCount val="1"/>
                <c:pt idx="0">
                  <c:v>VIM + NDM</c:v>
                </c:pt>
              </c:strCache>
            </c:strRef>
          </c:tx>
          <c:spPr>
            <a:solidFill>
              <a:srgbClr val="A4AEB5"/>
            </a:solidFill>
          </c:spPr>
          <c:invertIfNegative val="0"/>
          <c:cat>
            <c:numRef>
              <c:f>'[20180731 - CPE numbers and MICs graphs.xlsx]CPE graph'!$A$37:$A$46</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'[20180731 - CPE numbers and MICs graphs.xlsx]CPE graph'!$I$37:$I$46</c:f>
              <c:numCache>
                <c:formatCode>General</c:formatCode>
                <c:ptCount val="10"/>
                <c:pt idx="8">
                  <c:v>1</c:v>
                </c:pt>
              </c:numCache>
            </c:numRef>
          </c:val>
        </c:ser>
        <c:ser>
          <c:idx val="8"/>
          <c:order val="8"/>
          <c:tx>
            <c:strRef>
              <c:f>'[20180731 - CPE numbers and MICs graphs.xlsx]CPE graph'!$J$28</c:f>
              <c:strCache>
                <c:ptCount val="1"/>
                <c:pt idx="0">
                  <c:v>KPC + VIM</c:v>
                </c:pt>
              </c:strCache>
            </c:strRef>
          </c:tx>
          <c:spPr>
            <a:solidFill>
              <a:srgbClr val="BE6869"/>
            </a:solidFill>
          </c:spPr>
          <c:invertIfNegative val="0"/>
          <c:cat>
            <c:numRef>
              <c:f>'[20180731 - CPE numbers and MICs graphs.xlsx]CPE graph'!$A$37:$A$46</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'[20180731 - CPE numbers and MICs graphs.xlsx]CPE graph'!$J$37:$J$46</c:f>
              <c:numCache>
                <c:formatCode>General</c:formatCode>
                <c:ptCount val="10"/>
                <c:pt idx="3">
                  <c:v>1</c:v>
                </c:pt>
                <c:pt idx="8">
                  <c:v>2</c:v>
                </c:pt>
                <c:pt idx="9">
                  <c:v>1</c:v>
                </c:pt>
              </c:numCache>
            </c:numRef>
          </c:val>
        </c:ser>
        <c:ser>
          <c:idx val="9"/>
          <c:order val="9"/>
          <c:tx>
            <c:strRef>
              <c:f>'[20180731 - CPE numbers and MICs graphs.xlsx]CPE graph'!$K$28</c:f>
              <c:strCache>
                <c:ptCount val="1"/>
                <c:pt idx="0">
                  <c:v>NDM + OXA-48</c:v>
                </c:pt>
              </c:strCache>
            </c:strRef>
          </c:tx>
          <c:spPr>
            <a:solidFill>
              <a:srgbClr val="70C9C0"/>
            </a:solidFill>
          </c:spPr>
          <c:invertIfNegative val="0"/>
          <c:cat>
            <c:numRef>
              <c:f>'[20180731 - CPE numbers and MICs graphs.xlsx]CPE graph'!$A$37:$A$46</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'[20180731 - CPE numbers and MICs graphs.xlsx]CPE graph'!$K$37:$K$46</c:f>
              <c:numCache>
                <c:formatCode>General</c:formatCode>
                <c:ptCount val="10"/>
                <c:pt idx="4">
                  <c:v>3</c:v>
                </c:pt>
                <c:pt idx="5">
                  <c:v>2</c:v>
                </c:pt>
                <c:pt idx="6">
                  <c:v>28</c:v>
                </c:pt>
                <c:pt idx="7">
                  <c:v>41</c:v>
                </c:pt>
                <c:pt idx="8">
                  <c:v>74</c:v>
                </c:pt>
                <c:pt idx="9">
                  <c:v>104</c:v>
                </c:pt>
              </c:numCache>
            </c:numRef>
          </c:val>
        </c:ser>
        <c:ser>
          <c:idx val="10"/>
          <c:order val="10"/>
          <c:tx>
            <c:strRef>
              <c:f>'[20180731 - CPE numbers and MICs graphs.xlsx]CPE graph'!$L$28</c:f>
              <c:strCache>
                <c:ptCount val="1"/>
                <c:pt idx="0">
                  <c:v>KPC + OXA-48</c:v>
                </c:pt>
              </c:strCache>
            </c:strRef>
          </c:tx>
          <c:spPr>
            <a:solidFill>
              <a:srgbClr val="7A80AF"/>
            </a:solidFill>
          </c:spPr>
          <c:invertIfNegative val="0"/>
          <c:cat>
            <c:numRef>
              <c:f>'[20180731 - CPE numbers and MICs graphs.xlsx]CPE graph'!$A$37:$A$46</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'[20180731 - CPE numbers and MICs graphs.xlsx]CPE graph'!$L$37:$L$46</c:f>
              <c:numCache>
                <c:formatCode>General</c:formatCode>
                <c:ptCount val="10"/>
                <c:pt idx="7">
                  <c:v>2</c:v>
                </c:pt>
                <c:pt idx="8">
                  <c:v>5</c:v>
                </c:pt>
                <c:pt idx="9">
                  <c:v>21</c:v>
                </c:pt>
              </c:numCache>
            </c:numRef>
          </c:val>
        </c:ser>
        <c:ser>
          <c:idx val="11"/>
          <c:order val="11"/>
          <c:tx>
            <c:strRef>
              <c:f>'[20180731 - CPE numbers and MICs graphs.xlsx]CPE graph'!$M$28</c:f>
              <c:strCache>
                <c:ptCount val="1"/>
                <c:pt idx="0">
                  <c:v>KPC + NDM</c:v>
                </c:pt>
              </c:strCache>
            </c:strRef>
          </c:tx>
          <c:spPr>
            <a:solidFill>
              <a:srgbClr val="F5CC78"/>
            </a:solidFill>
          </c:spPr>
          <c:invertIfNegative val="0"/>
          <c:cat>
            <c:numRef>
              <c:f>'[20180731 - CPE numbers and MICs graphs.xlsx]CPE graph'!$A$37:$A$46</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'[20180731 - CPE numbers and MICs graphs.xlsx]CPE graph'!$M$37:$M$46</c:f>
              <c:numCache>
                <c:formatCode>General</c:formatCode>
                <c:ptCount val="10"/>
                <c:pt idx="7">
                  <c:v>1</c:v>
                </c:pt>
                <c:pt idx="8">
                  <c:v>2</c:v>
                </c:pt>
                <c:pt idx="9">
                  <c:v>1</c:v>
                </c:pt>
              </c:numCache>
            </c:numRef>
          </c:val>
        </c:ser>
        <c:ser>
          <c:idx val="12"/>
          <c:order val="12"/>
          <c:tx>
            <c:strRef>
              <c:f>'[20180731 - CPE numbers and MICs graphs.xlsx]CPE graph'!$N$28</c:f>
              <c:strCache>
                <c:ptCount val="1"/>
                <c:pt idx="0">
                  <c:v>OXA-48 + VIM</c:v>
                </c:pt>
              </c:strCache>
            </c:strRef>
          </c:tx>
          <c:spPr>
            <a:solidFill>
              <a:srgbClr val="86CCA5"/>
            </a:solidFill>
          </c:spPr>
          <c:invertIfNegative val="0"/>
          <c:cat>
            <c:numRef>
              <c:f>'[20180731 - CPE numbers and MICs graphs.xlsx]CPE graph'!$A$37:$A$46</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'[20180731 - CPE numbers and MICs graphs.xlsx]CPE graph'!$N$37:$N$46</c:f>
              <c:numCache>
                <c:formatCode>General</c:formatCode>
                <c:ptCount val="10"/>
                <c:pt idx="3">
                  <c:v>1</c:v>
                </c:pt>
                <c:pt idx="8">
                  <c:v>1</c:v>
                </c:pt>
              </c:numCache>
            </c:numRef>
          </c:val>
        </c:ser>
        <c:ser>
          <c:idx val="13"/>
          <c:order val="13"/>
          <c:tx>
            <c:strRef>
              <c:f>'[20180731 - CPE numbers and MICs graphs.xlsx]CPE graph'!$O$28</c:f>
              <c:strCache>
                <c:ptCount val="1"/>
                <c:pt idx="0">
                  <c:v>IMP + NDM</c:v>
                </c:pt>
              </c:strCache>
            </c:strRef>
          </c:tx>
          <c:spPr>
            <a:solidFill>
              <a:srgbClr val="C1D8E7"/>
            </a:solidFill>
          </c:spPr>
          <c:invertIfNegative val="0"/>
          <c:cat>
            <c:numRef>
              <c:f>'[20180731 - CPE numbers and MICs graphs.xlsx]CPE graph'!$A$37:$A$46</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'[20180731 - CPE numbers and MICs graphs.xlsx]CPE graph'!$O$37:$O$46</c:f>
              <c:numCache>
                <c:formatCode>General</c:formatCode>
                <c:ptCount val="10"/>
                <c:pt idx="7">
                  <c:v>1</c:v>
                </c:pt>
                <c:pt idx="8">
                  <c:v>3</c:v>
                </c:pt>
              </c:numCache>
            </c:numRef>
          </c:val>
        </c:ser>
        <c:ser>
          <c:idx val="14"/>
          <c:order val="14"/>
          <c:tx>
            <c:strRef>
              <c:f>'[20180731 - CPE numbers and MICs graphs.xlsx]CPE graph'!$P$28</c:f>
              <c:strCache>
                <c:ptCount val="1"/>
                <c:pt idx="0">
                  <c:v>SME</c:v>
                </c:pt>
              </c:strCache>
            </c:strRef>
          </c:tx>
          <c:spPr>
            <a:solidFill>
              <a:srgbClr val="FCC597"/>
            </a:solidFill>
          </c:spPr>
          <c:invertIfNegative val="0"/>
          <c:cat>
            <c:numRef>
              <c:f>'[20180731 - CPE numbers and MICs graphs.xlsx]CPE graph'!$A$37:$A$46</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'[20180731 - CPE numbers and MICs graphs.xlsx]CPE graph'!$P$37:$P$46</c:f>
              <c:numCache>
                <c:formatCode>General</c:formatCode>
                <c:ptCount val="10"/>
                <c:pt idx="7">
                  <c:v>5</c:v>
                </c:pt>
                <c:pt idx="8">
                  <c:v>2</c:v>
                </c:pt>
                <c:pt idx="9">
                  <c:v>1</c:v>
                </c:pt>
              </c:numCache>
            </c:numRef>
          </c:val>
        </c:ser>
        <c:ser>
          <c:idx val="15"/>
          <c:order val="15"/>
          <c:tx>
            <c:strRef>
              <c:f>'[20180731 - CPE numbers and MICs graphs.xlsx]CPE graph'!$Q$28</c:f>
              <c:strCache>
                <c:ptCount val="1"/>
                <c:pt idx="0">
                  <c:v>FRI</c:v>
                </c:pt>
              </c:strCache>
            </c:strRef>
          </c:tx>
          <c:spPr>
            <a:solidFill>
              <a:srgbClr val="C7C7C9"/>
            </a:solidFill>
          </c:spPr>
          <c:invertIfNegative val="0"/>
          <c:cat>
            <c:numRef>
              <c:f>'[20180731 - CPE numbers and MICs graphs.xlsx]CPE graph'!$A$37:$A$46</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'[20180731 - CPE numbers and MICs graphs.xlsx]CPE graph'!$Q$37:$Q$46</c:f>
              <c:numCache>
                <c:formatCode>General</c:formatCode>
                <c:ptCount val="10"/>
                <c:pt idx="8">
                  <c:v>1</c:v>
                </c:pt>
              </c:numCache>
            </c:numRef>
          </c:val>
        </c:ser>
        <c:ser>
          <c:idx val="16"/>
          <c:order val="16"/>
          <c:tx>
            <c:strRef>
              <c:f>'[20180731 - CPE numbers and MICs graphs.xlsx]CPE graph'!$R$28</c:f>
              <c:strCache>
                <c:ptCount val="1"/>
                <c:pt idx="0">
                  <c:v>IMP + KPC</c:v>
                </c:pt>
              </c:strCache>
            </c:strRef>
          </c:tx>
          <c:invertIfNegative val="0"/>
          <c:cat>
            <c:numRef>
              <c:f>'[20180731 - CPE numbers and MICs graphs.xlsx]CPE graph'!$A$37:$A$46</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'[20180731 - CPE numbers and MICs graphs.xlsx]CPE graph'!$R$37:$R$46</c:f>
              <c:numCache>
                <c:formatCode>General</c:formatCode>
                <c:ptCount val="10"/>
                <c:pt idx="9">
                  <c:v>1</c:v>
                </c:pt>
              </c:numCache>
            </c:numRef>
          </c:val>
        </c:ser>
        <c:ser>
          <c:idx val="17"/>
          <c:order val="17"/>
          <c:tx>
            <c:strRef>
              <c:f>'[20180731 - CPE numbers and MICs graphs.xlsx]CPE graph'!$S$28</c:f>
              <c:strCache>
                <c:ptCount val="1"/>
                <c:pt idx="0">
                  <c:v>IMP + VIM</c:v>
                </c:pt>
              </c:strCache>
            </c:strRef>
          </c:tx>
          <c:invertIfNegative val="0"/>
          <c:cat>
            <c:numRef>
              <c:f>'[20180731 - CPE numbers and MICs graphs.xlsx]CPE graph'!$A$37:$A$46</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'[20180731 - CPE numbers and MICs graphs.xlsx]CPE graph'!$S$37:$S$46</c:f>
              <c:numCache>
                <c:formatCode>General</c:formatCode>
                <c:ptCount val="10"/>
                <c:pt idx="9">
                  <c:v>1</c:v>
                </c:pt>
              </c:numCache>
            </c:numRef>
          </c:val>
        </c:ser>
        <c:dLbls>
          <c:showLegendKey val="0"/>
          <c:showVal val="0"/>
          <c:showCatName val="0"/>
          <c:showSerName val="0"/>
          <c:showPercent val="0"/>
          <c:showBubbleSize val="0"/>
        </c:dLbls>
        <c:gapWidth val="39"/>
        <c:overlap val="100"/>
        <c:axId val="33193984"/>
        <c:axId val="33195904"/>
      </c:barChart>
      <c:catAx>
        <c:axId val="33193984"/>
        <c:scaling>
          <c:orientation val="minMax"/>
        </c:scaling>
        <c:delete val="0"/>
        <c:axPos val="b"/>
        <c:title>
          <c:tx>
            <c:rich>
              <a:bodyPr/>
              <a:lstStyle/>
              <a:p>
                <a:pPr>
                  <a:defRPr/>
                </a:pPr>
                <a:r>
                  <a:rPr lang="en-US" sz="1100"/>
                  <a:t>Year</a:t>
                </a:r>
              </a:p>
            </c:rich>
          </c:tx>
          <c:layout/>
          <c:overlay val="0"/>
        </c:title>
        <c:numFmt formatCode="General" sourceLinked="1"/>
        <c:majorTickMark val="out"/>
        <c:minorTickMark val="none"/>
        <c:tickLblPos val="nextTo"/>
        <c:crossAx val="33195904"/>
        <c:crosses val="autoZero"/>
        <c:auto val="1"/>
        <c:lblAlgn val="ctr"/>
        <c:lblOffset val="100"/>
        <c:noMultiLvlLbl val="0"/>
      </c:catAx>
      <c:valAx>
        <c:axId val="33195904"/>
        <c:scaling>
          <c:orientation val="minMax"/>
        </c:scaling>
        <c:delete val="0"/>
        <c:axPos val="l"/>
        <c:title>
          <c:tx>
            <c:rich>
              <a:bodyPr rot="-5400000" vert="horz"/>
              <a:lstStyle/>
              <a:p>
                <a:pPr>
                  <a:defRPr/>
                </a:pPr>
                <a:r>
                  <a:rPr lang="en-US" sz="1100"/>
                  <a:t>No. confirmed carbapenemases</a:t>
                </a:r>
              </a:p>
            </c:rich>
          </c:tx>
          <c:layout>
            <c:manualLayout>
              <c:xMode val="edge"/>
              <c:yMode val="edge"/>
              <c:x val="6.6680408404446801E-3"/>
              <c:y val="2.2438809322063099E-2"/>
            </c:manualLayout>
          </c:layout>
          <c:overlay val="0"/>
        </c:title>
        <c:numFmt formatCode="General" sourceLinked="1"/>
        <c:majorTickMark val="out"/>
        <c:minorTickMark val="none"/>
        <c:tickLblPos val="nextTo"/>
        <c:crossAx val="33193984"/>
        <c:crosses val="autoZero"/>
        <c:crossBetween val="between"/>
      </c:valAx>
    </c:plotArea>
    <c:legend>
      <c:legendPos val="r"/>
      <c:layout>
        <c:manualLayout>
          <c:xMode val="edge"/>
          <c:yMode val="edge"/>
          <c:x val="2.85912073490814E-2"/>
          <c:y val="0.75718180749794295"/>
          <c:w val="0.95334870058341203"/>
          <c:h val="0.24110210104334001"/>
        </c:manualLayout>
      </c:layout>
      <c:overlay val="0"/>
      <c:txPr>
        <a:bodyPr/>
        <a:lstStyle/>
        <a:p>
          <a:pPr>
            <a:defRPr sz="1000"/>
          </a:pPr>
          <a:endParaRPr lang="en-US"/>
        </a:p>
      </c:txPr>
    </c:legend>
    <c:plotVisOnly val="1"/>
    <c:dispBlanksAs val="gap"/>
    <c:showDLblsOverMax val="0"/>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490989309034177"/>
          <c:y val="3.7632925474712933E-2"/>
          <c:w val="0.85123210012936934"/>
          <c:h val="0.79820863074989967"/>
        </c:manualLayout>
      </c:layout>
      <c:lineChart>
        <c:grouping val="standard"/>
        <c:varyColors val="0"/>
        <c:ser>
          <c:idx val="0"/>
          <c:order val="0"/>
          <c:tx>
            <c:strRef>
              <c:f>'MRSA and MSSA 4 interventions'!$B$1</c:f>
              <c:strCache>
                <c:ptCount val="1"/>
                <c:pt idx="0">
                  <c:v>S. aureus</c:v>
                </c:pt>
              </c:strCache>
            </c:strRef>
          </c:tx>
          <c:spPr>
            <a:ln>
              <a:solidFill>
                <a:srgbClr val="7030A0"/>
              </a:solidFill>
            </a:ln>
          </c:spPr>
          <c:marker>
            <c:symbol val="none"/>
          </c:marker>
          <c:cat>
            <c:numRef>
              <c:f>'MRSA and MSSA 4 interventions'!$A$2:$A$17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'MRSA and MSSA 4 interventions'!$B$2:$B$17</c:f>
              <c:numCache>
                <c:formatCode>General</c:formatCode>
                <c:ptCount val="16"/>
                <c:pt idx="0">
                  <c:v>18111</c:v>
                </c:pt>
                <c:pt idx="1">
                  <c:v>19410</c:v>
                </c:pt>
                <c:pt idx="2">
                  <c:v>18669</c:v>
                </c:pt>
                <c:pt idx="3">
                  <c:v>18239</c:v>
                </c:pt>
                <c:pt idx="4">
                  <c:v>17925</c:v>
                </c:pt>
                <c:pt idx="5">
                  <c:v>16286</c:v>
                </c:pt>
                <c:pt idx="6">
                  <c:v>13773</c:v>
                </c:pt>
                <c:pt idx="7">
                  <c:v>11645</c:v>
                </c:pt>
                <c:pt idx="8">
                  <c:v>11115</c:v>
                </c:pt>
                <c:pt idx="9">
                  <c:v>9970</c:v>
                </c:pt>
                <c:pt idx="10">
                  <c:v>9672</c:v>
                </c:pt>
                <c:pt idx="11">
                  <c:v>10051</c:v>
                </c:pt>
                <c:pt idx="12">
                  <c:v>10519</c:v>
                </c:pt>
                <c:pt idx="13">
                  <c:v>11221</c:v>
                </c:pt>
                <c:pt idx="14">
                  <c:v>11912</c:v>
                </c:pt>
                <c:pt idx="15">
                  <c:v>12749</c:v>
                </c:pt>
              </c:numCache>
            </c:numRef>
          </c:val>
          <c:smooth val="0"/>
        </c:ser>
        <c:ser>
          <c:idx val="1"/>
          <c:order val="1"/>
          <c:tx>
            <c:strRef>
              <c:f>'MRSA and MSSA 4 interventions'!$C$1</c:f>
              <c:strCache>
                <c:ptCount val="1"/>
                <c:pt idx="0">
                  <c:v>MSSA</c:v>
                </c:pt>
              </c:strCache>
            </c:strRef>
          </c:tx>
          <c:spPr>
            <a:ln>
              <a:solidFill>
                <a:srgbClr val="C00000"/>
              </a:solidFill>
            </a:ln>
          </c:spPr>
          <c:marker>
            <c:symbol val="none"/>
          </c:marker>
          <c:cat>
            <c:numRef>
              <c:f>'MRSA and MSSA 4 interventions'!$A$2:$A$17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'MRSA and MSSA 4 interventions'!$C$2:$C$17</c:f>
              <c:numCache>
                <c:formatCode>General</c:formatCode>
                <c:ptCount val="16"/>
                <c:pt idx="0">
                  <c:v>10837</c:v>
                </c:pt>
                <c:pt idx="1">
                  <c:v>11751</c:v>
                </c:pt>
                <c:pt idx="2">
                  <c:v>11340</c:v>
                </c:pt>
                <c:pt idx="3">
                  <c:v>11071</c:v>
                </c:pt>
                <c:pt idx="4">
                  <c:v>11149</c:v>
                </c:pt>
                <c:pt idx="5">
                  <c:v>11358</c:v>
                </c:pt>
                <c:pt idx="6">
                  <c:v>10562</c:v>
                </c:pt>
                <c:pt idx="7">
                  <c:v>9536</c:v>
                </c:pt>
                <c:pt idx="8">
                  <c:v>9484</c:v>
                </c:pt>
                <c:pt idx="9">
                  <c:v>8783</c:v>
                </c:pt>
                <c:pt idx="10">
                  <c:v>8738</c:v>
                </c:pt>
                <c:pt idx="11">
                  <c:v>9143</c:v>
                </c:pt>
                <c:pt idx="12">
                  <c:v>9735</c:v>
                </c:pt>
                <c:pt idx="13">
                  <c:v>10387</c:v>
                </c:pt>
                <c:pt idx="14">
                  <c:v>11126</c:v>
                </c:pt>
                <c:pt idx="15">
                  <c:v>11903</c:v>
                </c:pt>
              </c:numCache>
            </c:numRef>
          </c:val>
          <c:smooth val="0"/>
        </c:ser>
        <c:ser>
          <c:idx val="2"/>
          <c:order val="2"/>
          <c:tx>
            <c:strRef>
              <c:f>'MRSA and MSSA 4 interventions'!$D$1</c:f>
              <c:strCache>
                <c:ptCount val="1"/>
                <c:pt idx="0">
                  <c:v>MRSA</c:v>
                </c:pt>
              </c:strCache>
            </c:strRef>
          </c:tx>
          <c:spPr>
            <a:ln>
              <a:solidFill>
                <a:srgbClr val="146C48"/>
              </a:solidFill>
            </a:ln>
          </c:spPr>
          <c:marker>
            <c:symbol val="none"/>
          </c:marker>
          <c:cat>
            <c:numRef>
              <c:f>'MRSA and MSSA 4 interventions'!$A$2:$A$17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'MRSA and MSSA 4 interventions'!$D$2:$D$17</c:f>
              <c:numCache>
                <c:formatCode>General</c:formatCode>
                <c:ptCount val="16"/>
                <c:pt idx="0">
                  <c:v>7274</c:v>
                </c:pt>
                <c:pt idx="1">
                  <c:v>7659</c:v>
                </c:pt>
                <c:pt idx="2">
                  <c:v>7329</c:v>
                </c:pt>
                <c:pt idx="3">
                  <c:v>7168</c:v>
                </c:pt>
                <c:pt idx="4">
                  <c:v>6776</c:v>
                </c:pt>
                <c:pt idx="5">
                  <c:v>4928</c:v>
                </c:pt>
                <c:pt idx="6">
                  <c:v>3211</c:v>
                </c:pt>
                <c:pt idx="7">
                  <c:v>2109</c:v>
                </c:pt>
                <c:pt idx="8">
                  <c:v>1631</c:v>
                </c:pt>
                <c:pt idx="9">
                  <c:v>1187</c:v>
                </c:pt>
                <c:pt idx="10">
                  <c:v>934</c:v>
                </c:pt>
                <c:pt idx="11">
                  <c:v>908</c:v>
                </c:pt>
                <c:pt idx="12">
                  <c:v>784</c:v>
                </c:pt>
                <c:pt idx="13">
                  <c:v>834</c:v>
                </c:pt>
                <c:pt idx="14">
                  <c:v>786</c:v>
                </c:pt>
                <c:pt idx="15">
                  <c:v>846</c:v>
                </c:pt>
              </c:numCache>
            </c:numRef>
          </c:val>
          <c:smooth val="0"/>
        </c:ser>
        <c:dLbls>
          <c:showLegendKey val="0"/>
          <c:showVal val="0"/>
          <c:showCatName val="0"/>
          <c:showSerName val="0"/>
          <c:showPercent val="0"/>
          <c:showBubbleSize val="0"/>
        </c:dLbls>
        <c:marker val="1"/>
        <c:smooth val="0"/>
        <c:axId val="87123072"/>
        <c:axId val="87124992"/>
      </c:lineChart>
      <c:catAx>
        <c:axId val="87123072"/>
        <c:scaling>
          <c:orientation val="minMax"/>
        </c:scaling>
        <c:delete val="0"/>
        <c:axPos val="b"/>
        <c:title>
          <c:tx>
            <c:rich>
              <a:bodyPr/>
              <a:lstStyle/>
              <a:p>
                <a:pPr>
                  <a:defRPr/>
                </a:pPr>
                <a:r>
                  <a:rPr lang="en-GB"/>
                  <a:t>Calendar Year</a:t>
                </a:r>
              </a:p>
            </c:rich>
          </c:tx>
          <c:layout>
            <c:manualLayout>
              <c:xMode val="edge"/>
              <c:yMode val="edge"/>
              <c:x val="0.50366479038659151"/>
              <c:y val="0.9289180147410423"/>
            </c:manualLayout>
          </c:layout>
          <c:overlay val="0"/>
        </c:title>
        <c:numFmt formatCode="General" sourceLinked="1"/>
        <c:majorTickMark val="out"/>
        <c:minorTickMark val="none"/>
        <c:tickLblPos val="nextTo"/>
        <c:crossAx val="87124992"/>
        <c:crosses val="autoZero"/>
        <c:auto val="1"/>
        <c:lblAlgn val="ctr"/>
        <c:lblOffset val="100"/>
        <c:noMultiLvlLbl val="0"/>
      </c:catAx>
      <c:valAx>
        <c:axId val="87124992"/>
        <c:scaling>
          <c:orientation val="minMax"/>
        </c:scaling>
        <c:delete val="0"/>
        <c:axPos val="l"/>
        <c:title>
          <c:tx>
            <c:rich>
              <a:bodyPr rot="-5400000" vert="horz"/>
              <a:lstStyle/>
              <a:p>
                <a:pPr>
                  <a:defRPr/>
                </a:pPr>
                <a:r>
                  <a:rPr lang="en-GB"/>
                  <a:t>Number of bacteraemia reports</a:t>
                </a:r>
              </a:p>
            </c:rich>
          </c:tx>
          <c:layout>
            <c:manualLayout>
              <c:xMode val="edge"/>
              <c:yMode val="edge"/>
              <c:x val="9.7040271712760789E-3"/>
              <c:y val="0.19588523580212167"/>
            </c:manualLayout>
          </c:layout>
          <c:overlay val="0"/>
        </c:title>
        <c:numFmt formatCode="General" sourceLinked="1"/>
        <c:majorTickMark val="out"/>
        <c:minorTickMark val="none"/>
        <c:tickLblPos val="nextTo"/>
        <c:crossAx val="87123072"/>
        <c:crosses val="autoZero"/>
        <c:crossBetween val="between"/>
      </c:valAx>
    </c:plotArea>
    <c:legend>
      <c:legendPos val="r"/>
      <c:legendEntry>
        <c:idx val="0"/>
        <c:txPr>
          <a:bodyPr/>
          <a:lstStyle/>
          <a:p>
            <a:pPr>
              <a:defRPr i="1"/>
            </a:pPr>
            <a:endParaRPr lang="en-US"/>
          </a:p>
        </c:txPr>
      </c:legendEntry>
      <c:layout>
        <c:manualLayout>
          <c:xMode val="edge"/>
          <c:yMode val="edge"/>
          <c:x val="0.85935835111700298"/>
          <c:y val="0.11762207473270594"/>
          <c:w val="0.11033094869269593"/>
          <c:h val="0.14225682592456357"/>
        </c:manualLayout>
      </c:layout>
      <c:overlay val="0"/>
    </c:legend>
    <c:plotVisOnly val="1"/>
    <c:dispBlanksAs val="gap"/>
    <c:showDLblsOverMax val="0"/>
  </c:chart>
  <c:spPr>
    <a:solidFill>
      <a:schemeClr val="bg1"/>
    </a:solidFill>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2</c:v>
                </c:pt>
              </c:strCache>
            </c:strRef>
          </c:tx>
          <c:invertIfNegative val="0"/>
          <c:cat>
            <c:strRef>
              <c:f>Sheet1!$A$2:$A$4</c:f>
              <c:strCache>
                <c:ptCount val="3"/>
                <c:pt idx="0">
                  <c:v>10% reduction or greater in trimethoprim:nitrofurantoin prescribing</c:v>
                </c:pt>
                <c:pt idx="1">
                  <c:v>10% reduction or greater in the number of trimethoprim items prescribd to patients agged 70yrs+</c:v>
                </c:pt>
                <c:pt idx="2">
                  <c:v>reduction in total antibiotic prescribing to below the England 2013/14 levels</c:v>
                </c:pt>
              </c:strCache>
            </c:strRef>
          </c:cat>
          <c:val>
            <c:numRef>
              <c:f>Sheet1!$B$2:$B$4</c:f>
              <c:numCache>
                <c:formatCode>General</c:formatCode>
                <c:ptCount val="3"/>
                <c:pt idx="0">
                  <c:v>0.99</c:v>
                </c:pt>
                <c:pt idx="1">
                  <c:v>0.95</c:v>
                </c:pt>
                <c:pt idx="2">
                  <c:v>0.85</c:v>
                </c:pt>
              </c:numCache>
            </c:numRef>
          </c:val>
        </c:ser>
        <c:dLbls>
          <c:showLegendKey val="0"/>
          <c:showVal val="0"/>
          <c:showCatName val="0"/>
          <c:showSerName val="0"/>
          <c:showPercent val="0"/>
          <c:showBubbleSize val="0"/>
        </c:dLbls>
        <c:gapWidth val="40"/>
        <c:axId val="88734336"/>
        <c:axId val="89849216"/>
      </c:barChart>
      <c:catAx>
        <c:axId val="88734336"/>
        <c:scaling>
          <c:orientation val="minMax"/>
        </c:scaling>
        <c:delete val="0"/>
        <c:axPos val="b"/>
        <c:majorTickMark val="out"/>
        <c:minorTickMark val="none"/>
        <c:tickLblPos val="nextTo"/>
        <c:txPr>
          <a:bodyPr/>
          <a:lstStyle/>
          <a:p>
            <a:pPr>
              <a:defRPr sz="800"/>
            </a:pPr>
            <a:endParaRPr lang="en-US"/>
          </a:p>
        </c:txPr>
        <c:crossAx val="89849216"/>
        <c:crosses val="autoZero"/>
        <c:auto val="1"/>
        <c:lblAlgn val="ctr"/>
        <c:lblOffset val="100"/>
        <c:noMultiLvlLbl val="0"/>
      </c:catAx>
      <c:valAx>
        <c:axId val="89849216"/>
        <c:scaling>
          <c:orientation val="minMax"/>
          <c:max val="1"/>
          <c:min val="0"/>
        </c:scaling>
        <c:delete val="0"/>
        <c:axPos val="l"/>
        <c:majorGridlines>
          <c:spPr>
            <a:ln>
              <a:noFill/>
            </a:ln>
          </c:spPr>
        </c:majorGridlines>
        <c:numFmt formatCode="0%" sourceLinked="0"/>
        <c:majorTickMark val="out"/>
        <c:minorTickMark val="none"/>
        <c:tickLblPos val="nextTo"/>
        <c:txPr>
          <a:bodyPr/>
          <a:lstStyle/>
          <a:p>
            <a:pPr>
              <a:defRPr sz="1200"/>
            </a:pPr>
            <a:endParaRPr lang="en-US"/>
          </a:p>
        </c:txPr>
        <c:crossAx val="88734336"/>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2</c:v>
                </c:pt>
              </c:strCache>
            </c:strRef>
          </c:tx>
          <c:invertIfNegative val="0"/>
          <c:cat>
            <c:strRef>
              <c:f>Sheet1!$A$2:$A$4</c:f>
              <c:strCache>
                <c:ptCount val="3"/>
                <c:pt idx="0">
                  <c:v>Reduction in total antibiotics</c:v>
                </c:pt>
                <c:pt idx="1">
                  <c:v>Reduction in carbapenems</c:v>
                </c:pt>
                <c:pt idx="2">
                  <c:v>Reduction in piperacilin/tazobactam</c:v>
                </c:pt>
              </c:strCache>
            </c:strRef>
          </c:cat>
          <c:val>
            <c:numRef>
              <c:f>Sheet1!$B$2:$B$4</c:f>
              <c:numCache>
                <c:formatCode>General</c:formatCode>
                <c:ptCount val="3"/>
                <c:pt idx="0">
                  <c:v>0.23</c:v>
                </c:pt>
                <c:pt idx="1">
                  <c:v>0.45</c:v>
                </c:pt>
                <c:pt idx="2">
                  <c:v>0.75</c:v>
                </c:pt>
              </c:numCache>
            </c:numRef>
          </c:val>
        </c:ser>
        <c:dLbls>
          <c:showLegendKey val="0"/>
          <c:showVal val="0"/>
          <c:showCatName val="0"/>
          <c:showSerName val="0"/>
          <c:showPercent val="0"/>
          <c:showBubbleSize val="0"/>
        </c:dLbls>
        <c:gapWidth val="40"/>
        <c:axId val="136131712"/>
        <c:axId val="136134016"/>
      </c:barChart>
      <c:catAx>
        <c:axId val="136131712"/>
        <c:scaling>
          <c:orientation val="minMax"/>
        </c:scaling>
        <c:delete val="0"/>
        <c:axPos val="b"/>
        <c:majorTickMark val="out"/>
        <c:minorTickMark val="none"/>
        <c:tickLblPos val="nextTo"/>
        <c:txPr>
          <a:bodyPr/>
          <a:lstStyle/>
          <a:p>
            <a:pPr>
              <a:defRPr sz="800"/>
            </a:pPr>
            <a:endParaRPr lang="en-US"/>
          </a:p>
        </c:txPr>
        <c:crossAx val="136134016"/>
        <c:crosses val="autoZero"/>
        <c:auto val="1"/>
        <c:lblAlgn val="ctr"/>
        <c:lblOffset val="100"/>
        <c:noMultiLvlLbl val="0"/>
      </c:catAx>
      <c:valAx>
        <c:axId val="136134016"/>
        <c:scaling>
          <c:orientation val="minMax"/>
          <c:max val="1"/>
          <c:min val="0"/>
        </c:scaling>
        <c:delete val="0"/>
        <c:axPos val="l"/>
        <c:majorGridlines>
          <c:spPr>
            <a:ln>
              <a:noFill/>
            </a:ln>
          </c:spPr>
        </c:majorGridlines>
        <c:numFmt formatCode="0%" sourceLinked="0"/>
        <c:majorTickMark val="out"/>
        <c:minorTickMark val="none"/>
        <c:tickLblPos val="nextTo"/>
        <c:txPr>
          <a:bodyPr/>
          <a:lstStyle/>
          <a:p>
            <a:pPr>
              <a:defRPr sz="1200"/>
            </a:pPr>
            <a:endParaRPr lang="en-US"/>
          </a:p>
        </c:txPr>
        <c:crossAx val="136131712"/>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276642835604847"/>
          <c:y val="9.5596777595494689E-2"/>
          <c:w val="0.85723357164395164"/>
          <c:h val="0.79700394309158373"/>
        </c:manualLayout>
      </c:layout>
      <c:lineChart>
        <c:grouping val="standard"/>
        <c:varyColors val="0"/>
        <c:ser>
          <c:idx val="0"/>
          <c:order val="0"/>
          <c:spPr>
            <a:ln w="12700" cap="rnd">
              <a:solidFill>
                <a:schemeClr val="accent1"/>
              </a:solidFill>
              <a:round/>
            </a:ln>
            <a:effectLst/>
          </c:spPr>
          <c:marker>
            <c:symbol val="none"/>
          </c:marker>
          <c:dPt>
            <c:idx val="5"/>
            <c:bubble3D val="0"/>
            <c:spPr>
              <a:ln w="12700" cap="rnd">
                <a:solidFill>
                  <a:schemeClr val="accent1"/>
                </a:solidFill>
                <a:prstDash val="dash"/>
                <a:round/>
              </a:ln>
              <a:effectLst/>
            </c:spPr>
            <c:extLst xmlns:c16r2="http://schemas.microsoft.com/office/drawing/2015/06/chart">
              <c:ext xmlns:c16="http://schemas.microsoft.com/office/drawing/2014/chart" uri="{C3380CC4-5D6E-409C-BE32-E72D297353CC}">
                <c16:uniqueId val="{00000001-836B-46E8-BE23-B5420BB7BFD2}"/>
              </c:ext>
            </c:extLst>
          </c:dPt>
          <c:dLbls>
            <c:dLbl>
              <c:idx val="0"/>
              <c:layout>
                <c:manualLayout>
                  <c:x val="-6.9444444444444448E-2"/>
                  <c:y val="0.15740740740740741"/>
                </c:manualLayout>
              </c:layout>
              <c:tx>
                <c:rich>
                  <a:bodyPr/>
                  <a:lstStyle/>
                  <a:p>
                    <a:r>
                      <a:rPr lang="en-GB" sz="1200" dirty="0"/>
                      <a:t>Reduction</a:t>
                    </a:r>
                    <a:r>
                      <a:rPr lang="en-GB" sz="1200" baseline="0" dirty="0"/>
                      <a:t> targets were based on 2013/14 performance</a:t>
                    </a:r>
                    <a:endParaRPr lang="en-GB" sz="1200"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36B-46E8-BE23-B5420BB7BFD2}"/>
                </c:ext>
              </c:extLst>
            </c:dLbl>
            <c:dLbl>
              <c:idx val="2"/>
              <c:layout>
                <c:manualLayout>
                  <c:x val="-0.15228471421626155"/>
                  <c:y val="0.18558292054179101"/>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r>
                      <a:rPr lang="en-GB" sz="1200" dirty="0"/>
                      <a:t>April 2015</a:t>
                    </a:r>
                  </a:p>
                  <a:p>
                    <a:pPr>
                      <a:defRPr sz="900" b="0" i="0" u="none" strike="noStrike" kern="1200" baseline="0">
                        <a:solidFill>
                          <a:schemeClr val="tx1">
                            <a:lumMod val="75000"/>
                            <a:lumOff val="25000"/>
                          </a:schemeClr>
                        </a:solidFill>
                        <a:latin typeface="+mn-lt"/>
                        <a:ea typeface="+mn-ea"/>
                        <a:cs typeface="+mn-cs"/>
                      </a:defRPr>
                    </a:pPr>
                    <a:r>
                      <a:rPr lang="en-GB" sz="1200" dirty="0"/>
                      <a:t>Introduce improvement scheme to reduce inappropriate antibiotic use in</a:t>
                    </a:r>
                    <a:r>
                      <a:rPr lang="en-GB" sz="1200" baseline="0" dirty="0"/>
                      <a:t> primary care all England</a:t>
                    </a:r>
                    <a:r>
                      <a:rPr lang="en-GB" sz="1200" dirty="0"/>
                      <a:t> </a:t>
                    </a:r>
                  </a:p>
                </c:rich>
              </c:tx>
              <c:spPr>
                <a:noFill/>
                <a:ln w="9525">
                  <a:solidFill>
                    <a:srgbClr val="000000"/>
                  </a:solidFill>
                </a:ln>
                <a:effectLst/>
              </c:sp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0.23430682349665263"/>
                      <c:h val="0.2497319420347266"/>
                    </c:manualLayout>
                  </c15:layout>
                </c:ext>
                <c:ext xmlns:c16="http://schemas.microsoft.com/office/drawing/2014/chart" uri="{C3380CC4-5D6E-409C-BE32-E72D297353CC}">
                  <c16:uniqueId val="{00000003-836B-46E8-BE23-B5420BB7BFD2}"/>
                </c:ext>
              </c:extLst>
            </c:dLbl>
            <c:dLbl>
              <c:idx val="4"/>
              <c:layout>
                <c:manualLayout>
                  <c:x val="-6.9530793768102688E-3"/>
                  <c:y val="0.18931336875063051"/>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r>
                      <a:rPr lang="en-GB" sz="1200" dirty="0"/>
                      <a:t>April 2018 </a:t>
                    </a:r>
                  </a:p>
                  <a:p>
                    <a:pPr>
                      <a:defRPr sz="900" b="0" i="0" u="none" strike="noStrike" kern="1200" baseline="0">
                        <a:solidFill>
                          <a:schemeClr val="tx1">
                            <a:lumMod val="75000"/>
                            <a:lumOff val="25000"/>
                          </a:schemeClr>
                        </a:solidFill>
                        <a:latin typeface="+mn-lt"/>
                        <a:ea typeface="+mn-ea"/>
                        <a:cs typeface="+mn-cs"/>
                      </a:defRPr>
                    </a:pPr>
                    <a:r>
                      <a:rPr lang="en-GB" sz="1200" dirty="0"/>
                      <a:t>Introduce lower England reduction target to achieve by 2020/21</a:t>
                    </a:r>
                  </a:p>
                </c:rich>
              </c:tx>
              <c:spPr>
                <a:noFill/>
                <a:ln w="9525">
                  <a:solidFill>
                    <a:srgbClr val="000000"/>
                  </a:solidFill>
                </a:ln>
                <a:effectLst/>
              </c:sp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0.18406236039167492"/>
                      <c:h val="0.28230983715669283"/>
                    </c:manualLayout>
                  </c15:layout>
                </c:ext>
                <c:ext xmlns:c16="http://schemas.microsoft.com/office/drawing/2014/chart" uri="{C3380CC4-5D6E-409C-BE32-E72D297353CC}">
                  <c16:uniqueId val="{00000004-836B-46E8-BE23-B5420BB7BFD2}"/>
                </c:ext>
              </c:extLst>
            </c:dLbl>
            <c:spPr>
              <a:noFill/>
              <a:ln w="9525">
                <a:solidFill>
                  <a:srgbClr val="000000"/>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ANTIBACTERIAL_ITEM_STAR_PU_FY!$B$3:$B$8</c:f>
              <c:strCache>
                <c:ptCount val="6"/>
                <c:pt idx="0">
                  <c:v>latest 12 months to March 2014</c:v>
                </c:pt>
                <c:pt idx="1">
                  <c:v>latest 12 months to March 2015</c:v>
                </c:pt>
                <c:pt idx="2">
                  <c:v>latest 12 months to March 2016</c:v>
                </c:pt>
                <c:pt idx="3">
                  <c:v>latest 12 months to March 2017</c:v>
                </c:pt>
                <c:pt idx="4">
                  <c:v>latest 12 months to March 2018</c:v>
                </c:pt>
                <c:pt idx="5">
                  <c:v>latest 12 months to March 2019</c:v>
                </c:pt>
              </c:strCache>
            </c:strRef>
          </c:cat>
          <c:val>
            <c:numRef>
              <c:f>ANTIBACTERIAL_ITEM_STAR_PU_FY!$C$3:$C$8</c:f>
              <c:numCache>
                <c:formatCode>0</c:formatCode>
                <c:ptCount val="6"/>
                <c:pt idx="0">
                  <c:v>36426109</c:v>
                </c:pt>
                <c:pt idx="1">
                  <c:v>37033310</c:v>
                </c:pt>
                <c:pt idx="2">
                  <c:v>34337167</c:v>
                </c:pt>
                <c:pt idx="3" formatCode="General">
                  <c:v>34319184</c:v>
                </c:pt>
                <c:pt idx="4" formatCode="General">
                  <c:v>33255201</c:v>
                </c:pt>
                <c:pt idx="5">
                  <c:v>31992173</c:v>
                </c:pt>
              </c:numCache>
            </c:numRef>
          </c:val>
          <c:smooth val="0"/>
          <c:extLst xmlns:c16r2="http://schemas.microsoft.com/office/drawing/2015/06/chart">
            <c:ext xmlns:c16="http://schemas.microsoft.com/office/drawing/2014/chart" uri="{C3380CC4-5D6E-409C-BE32-E72D297353CC}">
              <c16:uniqueId val="{00000005-836B-46E8-BE23-B5420BB7BFD2}"/>
            </c:ext>
          </c:extLst>
        </c:ser>
        <c:dLbls>
          <c:showLegendKey val="0"/>
          <c:showVal val="0"/>
          <c:showCatName val="0"/>
          <c:showSerName val="0"/>
          <c:showPercent val="0"/>
          <c:showBubbleSize val="0"/>
        </c:dLbls>
        <c:marker val="1"/>
        <c:smooth val="0"/>
        <c:axId val="87196800"/>
        <c:axId val="87198336"/>
      </c:lineChart>
      <c:catAx>
        <c:axId val="87196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198336"/>
        <c:crosses val="autoZero"/>
        <c:auto val="1"/>
        <c:lblAlgn val="ctr"/>
        <c:lblOffset val="100"/>
        <c:noMultiLvlLbl val="0"/>
      </c:catAx>
      <c:valAx>
        <c:axId val="87198336"/>
        <c:scaling>
          <c:orientation val="minMax"/>
          <c:min val="0"/>
        </c:scaling>
        <c:delete val="0"/>
        <c:axPos val="l"/>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8719680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'[2c2ddata.xlsx]2d'!$B$1</c:f>
              <c:strCache>
                <c:ptCount val="1"/>
                <c:pt idx="0">
                  <c:v>Total consumption</c:v>
                </c:pt>
              </c:strCache>
            </c:strRef>
          </c:tx>
          <c:marker>
            <c:symbol val="none"/>
          </c:marker>
          <c:cat>
            <c:strRef>
              <c:f>'[2c2ddata.xlsx]2d'!$A$2:$A$6</c:f>
              <c:strCache>
                <c:ptCount val="5"/>
                <c:pt idx="0">
                  <c:v>2013/14</c:v>
                </c:pt>
                <c:pt idx="1">
                  <c:v>2014/15</c:v>
                </c:pt>
                <c:pt idx="2">
                  <c:v>2015/16</c:v>
                </c:pt>
                <c:pt idx="3">
                  <c:v>2016/17</c:v>
                </c:pt>
                <c:pt idx="4">
                  <c:v>2017/18</c:v>
                </c:pt>
              </c:strCache>
            </c:strRef>
          </c:cat>
          <c:val>
            <c:numRef>
              <c:f>'[2c2ddata.xlsx]2d'!$B$2:$B$6</c:f>
              <c:numCache>
                <c:formatCode>#,##0.00</c:formatCode>
                <c:ptCount val="5"/>
                <c:pt idx="0">
                  <c:v>4604.6000000000004</c:v>
                </c:pt>
                <c:pt idx="1">
                  <c:v>4777.5</c:v>
                </c:pt>
                <c:pt idx="2">
                  <c:v>4659.3999999999996</c:v>
                </c:pt>
                <c:pt idx="3">
                  <c:v>4709.6000000000004</c:v>
                </c:pt>
                <c:pt idx="4">
                  <c:v>4932.6000000000004</c:v>
                </c:pt>
              </c:numCache>
            </c:numRef>
          </c:val>
          <c:smooth val="0"/>
          <c:extLst xmlns:c16r2="http://schemas.microsoft.com/office/drawing/2015/06/chart">
            <c:ext xmlns:c16="http://schemas.microsoft.com/office/drawing/2014/chart" uri="{C3380CC4-5D6E-409C-BE32-E72D297353CC}">
              <c16:uniqueId val="{00000000-3BE6-4BE5-A983-E88D2DFEFF36}"/>
            </c:ext>
          </c:extLst>
        </c:ser>
        <c:dLbls>
          <c:showLegendKey val="0"/>
          <c:showVal val="0"/>
          <c:showCatName val="0"/>
          <c:showSerName val="0"/>
          <c:showPercent val="0"/>
          <c:showBubbleSize val="0"/>
        </c:dLbls>
        <c:marker val="1"/>
        <c:smooth val="0"/>
        <c:axId val="87741568"/>
        <c:axId val="87743104"/>
      </c:lineChart>
      <c:lineChart>
        <c:grouping val="standard"/>
        <c:varyColors val="0"/>
        <c:ser>
          <c:idx val="1"/>
          <c:order val="1"/>
          <c:tx>
            <c:strRef>
              <c:f>'[2c2ddata.xlsx]2d'!$C$1</c:f>
              <c:strCache>
                <c:ptCount val="1"/>
                <c:pt idx="0">
                  <c:v>Piperacillin-tazobactam</c:v>
                </c:pt>
              </c:strCache>
            </c:strRef>
          </c:tx>
          <c:marker>
            <c:symbol val="none"/>
          </c:marker>
          <c:cat>
            <c:strRef>
              <c:f>'[2c2ddata.xlsx]2d'!$A$2:$A$6</c:f>
              <c:strCache>
                <c:ptCount val="5"/>
                <c:pt idx="0">
                  <c:v>2013/14</c:v>
                </c:pt>
                <c:pt idx="1">
                  <c:v>2014/15</c:v>
                </c:pt>
                <c:pt idx="2">
                  <c:v>2015/16</c:v>
                </c:pt>
                <c:pt idx="3">
                  <c:v>2016/17</c:v>
                </c:pt>
                <c:pt idx="4">
                  <c:v>2017/18</c:v>
                </c:pt>
              </c:strCache>
            </c:strRef>
          </c:cat>
          <c:val>
            <c:numRef>
              <c:f>'[2c2ddata.xlsx]2d'!$C$2:$C$6</c:f>
              <c:numCache>
                <c:formatCode>General</c:formatCode>
                <c:ptCount val="5"/>
                <c:pt idx="0">
                  <c:v>129.69999999999999</c:v>
                </c:pt>
                <c:pt idx="1">
                  <c:v>144.1</c:v>
                </c:pt>
                <c:pt idx="2">
                  <c:v>147.6</c:v>
                </c:pt>
                <c:pt idx="3">
                  <c:v>135.30000000000001</c:v>
                </c:pt>
                <c:pt idx="4">
                  <c:v>74.2</c:v>
                </c:pt>
              </c:numCache>
            </c:numRef>
          </c:val>
          <c:smooth val="0"/>
          <c:extLst xmlns:c16r2="http://schemas.microsoft.com/office/drawing/2015/06/chart">
            <c:ext xmlns:c16="http://schemas.microsoft.com/office/drawing/2014/chart" uri="{C3380CC4-5D6E-409C-BE32-E72D297353CC}">
              <c16:uniqueId val="{00000001-3BE6-4BE5-A983-E88D2DFEFF36}"/>
            </c:ext>
          </c:extLst>
        </c:ser>
        <c:ser>
          <c:idx val="2"/>
          <c:order val="2"/>
          <c:tx>
            <c:strRef>
              <c:f>'[2c2ddata.xlsx]2d'!$D$1</c:f>
              <c:strCache>
                <c:ptCount val="1"/>
                <c:pt idx="0">
                  <c:v>Carbapenems</c:v>
                </c:pt>
              </c:strCache>
            </c:strRef>
          </c:tx>
          <c:marker>
            <c:symbol val="none"/>
          </c:marker>
          <c:cat>
            <c:strRef>
              <c:f>'[2c2ddata.xlsx]2d'!$A$2:$A$6</c:f>
              <c:strCache>
                <c:ptCount val="5"/>
                <c:pt idx="0">
                  <c:v>2013/14</c:v>
                </c:pt>
                <c:pt idx="1">
                  <c:v>2014/15</c:v>
                </c:pt>
                <c:pt idx="2">
                  <c:v>2015/16</c:v>
                </c:pt>
                <c:pt idx="3">
                  <c:v>2016/17</c:v>
                </c:pt>
                <c:pt idx="4">
                  <c:v>2017/18</c:v>
                </c:pt>
              </c:strCache>
            </c:strRef>
          </c:cat>
          <c:val>
            <c:numRef>
              <c:f>'[2c2ddata.xlsx]2d'!$D$2:$D$6</c:f>
              <c:numCache>
                <c:formatCode>General</c:formatCode>
                <c:ptCount val="5"/>
                <c:pt idx="0">
                  <c:v>103.1</c:v>
                </c:pt>
                <c:pt idx="1">
                  <c:v>107.6</c:v>
                </c:pt>
                <c:pt idx="2">
                  <c:v>104.5</c:v>
                </c:pt>
                <c:pt idx="3">
                  <c:v>97.4</c:v>
                </c:pt>
                <c:pt idx="4">
                  <c:v>96.1</c:v>
                </c:pt>
              </c:numCache>
            </c:numRef>
          </c:val>
          <c:smooth val="0"/>
          <c:extLst xmlns:c16r2="http://schemas.microsoft.com/office/drawing/2015/06/chart">
            <c:ext xmlns:c16="http://schemas.microsoft.com/office/drawing/2014/chart" uri="{C3380CC4-5D6E-409C-BE32-E72D297353CC}">
              <c16:uniqueId val="{00000002-3BE6-4BE5-A983-E88D2DFEFF36}"/>
            </c:ext>
          </c:extLst>
        </c:ser>
        <c:dLbls>
          <c:showLegendKey val="0"/>
          <c:showVal val="0"/>
          <c:showCatName val="0"/>
          <c:showSerName val="0"/>
          <c:showPercent val="0"/>
          <c:showBubbleSize val="0"/>
        </c:dLbls>
        <c:marker val="1"/>
        <c:smooth val="0"/>
        <c:axId val="87751296"/>
        <c:axId val="87749376"/>
      </c:lineChart>
      <c:catAx>
        <c:axId val="87741568"/>
        <c:scaling>
          <c:orientation val="minMax"/>
        </c:scaling>
        <c:delete val="0"/>
        <c:axPos val="b"/>
        <c:numFmt formatCode="General" sourceLinked="0"/>
        <c:majorTickMark val="out"/>
        <c:minorTickMark val="none"/>
        <c:tickLblPos val="nextTo"/>
        <c:crossAx val="87743104"/>
        <c:crosses val="autoZero"/>
        <c:auto val="1"/>
        <c:lblAlgn val="ctr"/>
        <c:lblOffset val="100"/>
        <c:noMultiLvlLbl val="0"/>
      </c:catAx>
      <c:valAx>
        <c:axId val="87743104"/>
        <c:scaling>
          <c:orientation val="minMax"/>
          <c:max val="5000"/>
          <c:min val="0"/>
        </c:scaling>
        <c:delete val="0"/>
        <c:axPos val="l"/>
        <c:title>
          <c:tx>
            <c:rich>
              <a:bodyPr rot="-5400000" vert="horz"/>
              <a:lstStyle/>
              <a:p>
                <a:pPr>
                  <a:defRPr/>
                </a:pPr>
                <a:r>
                  <a:rPr lang="en-GB"/>
                  <a:t>Total DDDs per 1000</a:t>
                </a:r>
                <a:r>
                  <a:rPr lang="en-GB" baseline="0"/>
                  <a:t> Admissions</a:t>
                </a:r>
                <a:endParaRPr lang="en-GB"/>
              </a:p>
            </c:rich>
          </c:tx>
          <c:layout/>
          <c:overlay val="0"/>
        </c:title>
        <c:numFmt formatCode="#,##0.00" sourceLinked="1"/>
        <c:majorTickMark val="out"/>
        <c:minorTickMark val="none"/>
        <c:tickLblPos val="nextTo"/>
        <c:crossAx val="87741568"/>
        <c:crosses val="autoZero"/>
        <c:crossBetween val="between"/>
      </c:valAx>
      <c:valAx>
        <c:axId val="87749376"/>
        <c:scaling>
          <c:orientation val="minMax"/>
          <c:max val="200"/>
        </c:scaling>
        <c:delete val="0"/>
        <c:axPos val="r"/>
        <c:title>
          <c:tx>
            <c:rich>
              <a:bodyPr rot="-5400000" vert="horz"/>
              <a:lstStyle/>
              <a:p>
                <a:pPr>
                  <a:defRPr/>
                </a:pPr>
                <a:r>
                  <a:rPr lang="en-GB"/>
                  <a:t>Broad-spectrum</a:t>
                </a:r>
                <a:r>
                  <a:rPr lang="en-GB" baseline="0"/>
                  <a:t> DDDs per 1000 admissions</a:t>
                </a:r>
                <a:endParaRPr lang="en-GB"/>
              </a:p>
            </c:rich>
          </c:tx>
          <c:layout>
            <c:manualLayout>
              <c:xMode val="edge"/>
              <c:yMode val="edge"/>
              <c:x val="0.95425534463793704"/>
              <c:y val="3.8876570583887674E-2"/>
            </c:manualLayout>
          </c:layout>
          <c:overlay val="0"/>
        </c:title>
        <c:numFmt formatCode="General" sourceLinked="1"/>
        <c:majorTickMark val="out"/>
        <c:minorTickMark val="none"/>
        <c:tickLblPos val="nextTo"/>
        <c:crossAx val="87751296"/>
        <c:crosses val="max"/>
        <c:crossBetween val="between"/>
      </c:valAx>
      <c:catAx>
        <c:axId val="87751296"/>
        <c:scaling>
          <c:orientation val="minMax"/>
        </c:scaling>
        <c:delete val="1"/>
        <c:axPos val="b"/>
        <c:numFmt formatCode="General" sourceLinked="1"/>
        <c:majorTickMark val="out"/>
        <c:minorTickMark val="none"/>
        <c:tickLblPos val="nextTo"/>
        <c:crossAx val="87749376"/>
        <c:crosses val="autoZero"/>
        <c:auto val="1"/>
        <c:lblAlgn val="ctr"/>
        <c:lblOffset val="100"/>
        <c:noMultiLvlLbl val="0"/>
      </c:catAx>
      <c:spPr>
        <a:noFill/>
        <a:ln w="25400">
          <a:noFill/>
        </a:ln>
      </c:spPr>
    </c:plotArea>
    <c:legend>
      <c:legendPos val="b"/>
      <c:layout/>
      <c:overlay val="0"/>
    </c:legend>
    <c:plotVisOnly val="1"/>
    <c:dispBlanksAs val="gap"/>
    <c:showDLblsOverMax val="0"/>
  </c:chart>
  <c:spPr>
    <a:ln>
      <a:noFill/>
    </a:ln>
  </c:spPr>
  <c:txPr>
    <a:bodyPr/>
    <a:lstStyle/>
    <a:p>
      <a:pPr>
        <a:defRPr sz="1200" baseline="0">
          <a:latin typeface="Arial" panose="020B0604020202020204" pitchFamily="34" charset="0"/>
        </a:defRPr>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34905C-E474-FA4C-8EDD-E88F53D52464}" type="doc">
      <dgm:prSet loTypeId="urn:microsoft.com/office/officeart/2005/8/layout/cycle2" loCatId="" qsTypeId="urn:microsoft.com/office/officeart/2005/8/quickstyle/simple1" qsCatId="simple" csTypeId="urn:microsoft.com/office/officeart/2005/8/colors/accent1_2" csCatId="accent1" phldr="1"/>
      <dgm:spPr/>
      <dgm:t>
        <a:bodyPr/>
        <a:lstStyle/>
        <a:p>
          <a:endParaRPr lang="en-US"/>
        </a:p>
      </dgm:t>
    </dgm:pt>
    <dgm:pt modelId="{AE82B74A-0A8C-D140-90DA-5E7231EC7EF5}">
      <dgm:prSet phldrT="[Text]"/>
      <dgm:spPr/>
      <dgm:t>
        <a:bodyPr/>
        <a:lstStyle/>
        <a:p>
          <a:r>
            <a:rPr lang="en-US" b="1" dirty="0"/>
            <a:t>Patient visit </a:t>
          </a:r>
          <a:r>
            <a:rPr lang="en-US" b="1"/>
            <a:t>HCP and expects </a:t>
          </a:r>
          <a:r>
            <a:rPr lang="en-US" b="1" dirty="0"/>
            <a:t>antibiotics </a:t>
          </a:r>
        </a:p>
      </dgm:t>
    </dgm:pt>
    <dgm:pt modelId="{47094ED4-098D-E848-A540-6CEE5D32A3FB}" type="parTrans" cxnId="{09692A57-8DF7-FC4C-AF5B-5F58ED11AA45}">
      <dgm:prSet/>
      <dgm:spPr/>
      <dgm:t>
        <a:bodyPr/>
        <a:lstStyle/>
        <a:p>
          <a:endParaRPr lang="en-US"/>
        </a:p>
      </dgm:t>
    </dgm:pt>
    <dgm:pt modelId="{EC99A3A0-D424-F04B-A450-9A867D25EFB0}" type="sibTrans" cxnId="{09692A57-8DF7-FC4C-AF5B-5F58ED11AA45}">
      <dgm:prSet/>
      <dgm:spPr/>
      <dgm:t>
        <a:bodyPr/>
        <a:lstStyle/>
        <a:p>
          <a:endParaRPr lang="en-US"/>
        </a:p>
      </dgm:t>
    </dgm:pt>
    <dgm:pt modelId="{13EF51C1-7C25-5F4E-9529-51BDC605B582}">
      <dgm:prSet phldrT="[Text]"/>
      <dgm:spPr/>
      <dgm:t>
        <a:bodyPr/>
        <a:lstStyle/>
        <a:p>
          <a:r>
            <a:rPr lang="en-US" b="1" dirty="0"/>
            <a:t>Patient puts pressure on HCP </a:t>
          </a:r>
        </a:p>
      </dgm:t>
    </dgm:pt>
    <dgm:pt modelId="{1499DBBC-4E74-BD4B-980C-42B899E6DAE5}" type="parTrans" cxnId="{246701F1-BCDF-8F4B-9EC6-696275C4561E}">
      <dgm:prSet/>
      <dgm:spPr/>
      <dgm:t>
        <a:bodyPr/>
        <a:lstStyle/>
        <a:p>
          <a:endParaRPr lang="en-US"/>
        </a:p>
      </dgm:t>
    </dgm:pt>
    <dgm:pt modelId="{F238FE07-F089-8B4B-8750-E5A14A1EBD97}" type="sibTrans" cxnId="{246701F1-BCDF-8F4B-9EC6-696275C4561E}">
      <dgm:prSet/>
      <dgm:spPr/>
      <dgm:t>
        <a:bodyPr/>
        <a:lstStyle/>
        <a:p>
          <a:endParaRPr lang="en-US"/>
        </a:p>
      </dgm:t>
    </dgm:pt>
    <dgm:pt modelId="{4414EA2F-9586-DD42-8BB4-B06347CAABDE}">
      <dgm:prSet phldrT="[Text]"/>
      <dgm:spPr/>
      <dgm:t>
        <a:bodyPr/>
        <a:lstStyle/>
        <a:p>
          <a:r>
            <a:rPr lang="en-US" b="1" dirty="0"/>
            <a:t>Patient is prescribed antibiotics </a:t>
          </a:r>
        </a:p>
      </dgm:t>
    </dgm:pt>
    <dgm:pt modelId="{E6E1D5FC-7F2E-784F-9660-88AB879D9A1E}" type="parTrans" cxnId="{C256C78F-0F5A-D34B-A5B9-00E2DEABE1A2}">
      <dgm:prSet/>
      <dgm:spPr/>
      <dgm:t>
        <a:bodyPr/>
        <a:lstStyle/>
        <a:p>
          <a:endParaRPr lang="en-US"/>
        </a:p>
      </dgm:t>
    </dgm:pt>
    <dgm:pt modelId="{D1DC5FD4-0CAE-6648-965A-1D0F1E8609B7}" type="sibTrans" cxnId="{C256C78F-0F5A-D34B-A5B9-00E2DEABE1A2}">
      <dgm:prSet/>
      <dgm:spPr/>
      <dgm:t>
        <a:bodyPr/>
        <a:lstStyle/>
        <a:p>
          <a:endParaRPr lang="en-US"/>
        </a:p>
      </dgm:t>
    </dgm:pt>
    <dgm:pt modelId="{F97A3E01-A3DE-9247-AE01-DC24B1A27D39}">
      <dgm:prSet phldrT="[Text]"/>
      <dgm:spPr/>
      <dgm:t>
        <a:bodyPr/>
        <a:lstStyle/>
        <a:p>
          <a:r>
            <a:rPr lang="en-US" b="1" dirty="0"/>
            <a:t>Inappropriate prescribing rates increase </a:t>
          </a:r>
        </a:p>
      </dgm:t>
    </dgm:pt>
    <dgm:pt modelId="{6BF41D45-6B21-0645-AFE7-D3B897F594C0}" type="parTrans" cxnId="{D4D67568-6567-DA46-A2DA-EFEC9D606387}">
      <dgm:prSet/>
      <dgm:spPr/>
      <dgm:t>
        <a:bodyPr/>
        <a:lstStyle/>
        <a:p>
          <a:endParaRPr lang="en-US"/>
        </a:p>
      </dgm:t>
    </dgm:pt>
    <dgm:pt modelId="{ABB8753B-1504-0246-9B0B-8048F4B3FC86}" type="sibTrans" cxnId="{D4D67568-6567-DA46-A2DA-EFEC9D606387}">
      <dgm:prSet/>
      <dgm:spPr/>
      <dgm:t>
        <a:bodyPr/>
        <a:lstStyle/>
        <a:p>
          <a:endParaRPr lang="en-US"/>
        </a:p>
      </dgm:t>
    </dgm:pt>
    <dgm:pt modelId="{8EB6B3FE-283E-314B-A8F4-8EC2033E1130}">
      <dgm:prSet phldrT="[Text]"/>
      <dgm:spPr/>
      <dgm:t>
        <a:bodyPr/>
        <a:lstStyle/>
        <a:p>
          <a:r>
            <a:rPr lang="en-US" b="1" dirty="0"/>
            <a:t>Reinforcement of patients expectations</a:t>
          </a:r>
        </a:p>
      </dgm:t>
    </dgm:pt>
    <dgm:pt modelId="{4D71759F-ABB4-E84F-A2F9-46BE54F57FD4}" type="parTrans" cxnId="{0C5D5B3E-FC4F-EF42-BAF8-3678B984B043}">
      <dgm:prSet/>
      <dgm:spPr/>
      <dgm:t>
        <a:bodyPr/>
        <a:lstStyle/>
        <a:p>
          <a:endParaRPr lang="en-US"/>
        </a:p>
      </dgm:t>
    </dgm:pt>
    <dgm:pt modelId="{0E953771-F50E-6F4D-A1E1-BF5EB0B76520}" type="sibTrans" cxnId="{0C5D5B3E-FC4F-EF42-BAF8-3678B984B043}">
      <dgm:prSet/>
      <dgm:spPr/>
      <dgm:t>
        <a:bodyPr/>
        <a:lstStyle/>
        <a:p>
          <a:endParaRPr lang="en-US"/>
        </a:p>
      </dgm:t>
    </dgm:pt>
    <dgm:pt modelId="{F6A585A5-3E4F-2648-9C84-E25EF75716C2}" type="pres">
      <dgm:prSet presAssocID="{AC34905C-E474-FA4C-8EDD-E88F53D52464}" presName="cycle" presStyleCnt="0">
        <dgm:presLayoutVars>
          <dgm:dir/>
          <dgm:resizeHandles val="exact"/>
        </dgm:presLayoutVars>
      </dgm:prSet>
      <dgm:spPr/>
      <dgm:t>
        <a:bodyPr/>
        <a:lstStyle/>
        <a:p>
          <a:endParaRPr lang="en-GB"/>
        </a:p>
      </dgm:t>
    </dgm:pt>
    <dgm:pt modelId="{AA24CA1E-9365-E84B-A61D-8ABDEC486787}" type="pres">
      <dgm:prSet presAssocID="{AE82B74A-0A8C-D140-90DA-5E7231EC7EF5}" presName="node" presStyleLbl="node1" presStyleIdx="0" presStyleCnt="5">
        <dgm:presLayoutVars>
          <dgm:bulletEnabled val="1"/>
        </dgm:presLayoutVars>
      </dgm:prSet>
      <dgm:spPr/>
      <dgm:t>
        <a:bodyPr/>
        <a:lstStyle/>
        <a:p>
          <a:endParaRPr lang="en-GB"/>
        </a:p>
      </dgm:t>
    </dgm:pt>
    <dgm:pt modelId="{FC725FE2-4A02-244C-9C48-25BFBDADD7A5}" type="pres">
      <dgm:prSet presAssocID="{EC99A3A0-D424-F04B-A450-9A867D25EFB0}" presName="sibTrans" presStyleLbl="sibTrans2D1" presStyleIdx="0" presStyleCnt="5"/>
      <dgm:spPr/>
      <dgm:t>
        <a:bodyPr/>
        <a:lstStyle/>
        <a:p>
          <a:endParaRPr lang="en-GB"/>
        </a:p>
      </dgm:t>
    </dgm:pt>
    <dgm:pt modelId="{5FBBFBF8-0067-D540-9A07-C05F0FAD70D9}" type="pres">
      <dgm:prSet presAssocID="{EC99A3A0-D424-F04B-A450-9A867D25EFB0}" presName="connectorText" presStyleLbl="sibTrans2D1" presStyleIdx="0" presStyleCnt="5"/>
      <dgm:spPr/>
      <dgm:t>
        <a:bodyPr/>
        <a:lstStyle/>
        <a:p>
          <a:endParaRPr lang="en-GB"/>
        </a:p>
      </dgm:t>
    </dgm:pt>
    <dgm:pt modelId="{62828178-87C0-AD4D-93A4-63818FCF2BD7}" type="pres">
      <dgm:prSet presAssocID="{13EF51C1-7C25-5F4E-9529-51BDC605B582}" presName="node" presStyleLbl="node1" presStyleIdx="1" presStyleCnt="5">
        <dgm:presLayoutVars>
          <dgm:bulletEnabled val="1"/>
        </dgm:presLayoutVars>
      </dgm:prSet>
      <dgm:spPr/>
      <dgm:t>
        <a:bodyPr/>
        <a:lstStyle/>
        <a:p>
          <a:endParaRPr lang="en-GB"/>
        </a:p>
      </dgm:t>
    </dgm:pt>
    <dgm:pt modelId="{6CD6CE1B-DA5D-6349-BBE6-AF2E017F84E6}" type="pres">
      <dgm:prSet presAssocID="{F238FE07-F089-8B4B-8750-E5A14A1EBD97}" presName="sibTrans" presStyleLbl="sibTrans2D1" presStyleIdx="1" presStyleCnt="5"/>
      <dgm:spPr/>
      <dgm:t>
        <a:bodyPr/>
        <a:lstStyle/>
        <a:p>
          <a:endParaRPr lang="en-GB"/>
        </a:p>
      </dgm:t>
    </dgm:pt>
    <dgm:pt modelId="{7EC65C86-A80D-0048-8D1C-0F9DADF862C3}" type="pres">
      <dgm:prSet presAssocID="{F238FE07-F089-8B4B-8750-E5A14A1EBD97}" presName="connectorText" presStyleLbl="sibTrans2D1" presStyleIdx="1" presStyleCnt="5"/>
      <dgm:spPr/>
      <dgm:t>
        <a:bodyPr/>
        <a:lstStyle/>
        <a:p>
          <a:endParaRPr lang="en-GB"/>
        </a:p>
      </dgm:t>
    </dgm:pt>
    <dgm:pt modelId="{EBF47801-BF44-0D44-BED3-A6D5A2E49F51}" type="pres">
      <dgm:prSet presAssocID="{4414EA2F-9586-DD42-8BB4-B06347CAABDE}" presName="node" presStyleLbl="node1" presStyleIdx="2" presStyleCnt="5">
        <dgm:presLayoutVars>
          <dgm:bulletEnabled val="1"/>
        </dgm:presLayoutVars>
      </dgm:prSet>
      <dgm:spPr/>
      <dgm:t>
        <a:bodyPr/>
        <a:lstStyle/>
        <a:p>
          <a:endParaRPr lang="en-GB"/>
        </a:p>
      </dgm:t>
    </dgm:pt>
    <dgm:pt modelId="{3E66E7DE-8ECC-824D-BB1D-C508BDEB62C2}" type="pres">
      <dgm:prSet presAssocID="{D1DC5FD4-0CAE-6648-965A-1D0F1E8609B7}" presName="sibTrans" presStyleLbl="sibTrans2D1" presStyleIdx="2" presStyleCnt="5"/>
      <dgm:spPr/>
      <dgm:t>
        <a:bodyPr/>
        <a:lstStyle/>
        <a:p>
          <a:endParaRPr lang="en-GB"/>
        </a:p>
      </dgm:t>
    </dgm:pt>
    <dgm:pt modelId="{2A2E2B2C-C439-8A45-9333-9FE8817EE9BA}" type="pres">
      <dgm:prSet presAssocID="{D1DC5FD4-0CAE-6648-965A-1D0F1E8609B7}" presName="connectorText" presStyleLbl="sibTrans2D1" presStyleIdx="2" presStyleCnt="5"/>
      <dgm:spPr/>
      <dgm:t>
        <a:bodyPr/>
        <a:lstStyle/>
        <a:p>
          <a:endParaRPr lang="en-GB"/>
        </a:p>
      </dgm:t>
    </dgm:pt>
    <dgm:pt modelId="{72356FB3-B239-D049-AE27-1F658316C54B}" type="pres">
      <dgm:prSet presAssocID="{F97A3E01-A3DE-9247-AE01-DC24B1A27D39}" presName="node" presStyleLbl="node1" presStyleIdx="3" presStyleCnt="5">
        <dgm:presLayoutVars>
          <dgm:bulletEnabled val="1"/>
        </dgm:presLayoutVars>
      </dgm:prSet>
      <dgm:spPr/>
      <dgm:t>
        <a:bodyPr/>
        <a:lstStyle/>
        <a:p>
          <a:endParaRPr lang="en-GB"/>
        </a:p>
      </dgm:t>
    </dgm:pt>
    <dgm:pt modelId="{05C6F66F-74E5-FE4F-AD50-434A1F4DF69C}" type="pres">
      <dgm:prSet presAssocID="{ABB8753B-1504-0246-9B0B-8048F4B3FC86}" presName="sibTrans" presStyleLbl="sibTrans2D1" presStyleIdx="3" presStyleCnt="5"/>
      <dgm:spPr/>
      <dgm:t>
        <a:bodyPr/>
        <a:lstStyle/>
        <a:p>
          <a:endParaRPr lang="en-GB"/>
        </a:p>
      </dgm:t>
    </dgm:pt>
    <dgm:pt modelId="{AC8D576B-DD60-3741-96FF-FC440ACD9A8C}" type="pres">
      <dgm:prSet presAssocID="{ABB8753B-1504-0246-9B0B-8048F4B3FC86}" presName="connectorText" presStyleLbl="sibTrans2D1" presStyleIdx="3" presStyleCnt="5"/>
      <dgm:spPr/>
      <dgm:t>
        <a:bodyPr/>
        <a:lstStyle/>
        <a:p>
          <a:endParaRPr lang="en-GB"/>
        </a:p>
      </dgm:t>
    </dgm:pt>
    <dgm:pt modelId="{A3BC97A7-8CBA-FC49-BE9C-DEAC286C6D02}" type="pres">
      <dgm:prSet presAssocID="{8EB6B3FE-283E-314B-A8F4-8EC2033E1130}" presName="node" presStyleLbl="node1" presStyleIdx="4" presStyleCnt="5">
        <dgm:presLayoutVars>
          <dgm:bulletEnabled val="1"/>
        </dgm:presLayoutVars>
      </dgm:prSet>
      <dgm:spPr/>
      <dgm:t>
        <a:bodyPr/>
        <a:lstStyle/>
        <a:p>
          <a:endParaRPr lang="en-GB"/>
        </a:p>
      </dgm:t>
    </dgm:pt>
    <dgm:pt modelId="{AA1DEC08-09AE-CC4A-AFC5-37851E992286}" type="pres">
      <dgm:prSet presAssocID="{0E953771-F50E-6F4D-A1E1-BF5EB0B76520}" presName="sibTrans" presStyleLbl="sibTrans2D1" presStyleIdx="4" presStyleCnt="5"/>
      <dgm:spPr/>
      <dgm:t>
        <a:bodyPr/>
        <a:lstStyle/>
        <a:p>
          <a:endParaRPr lang="en-GB"/>
        </a:p>
      </dgm:t>
    </dgm:pt>
    <dgm:pt modelId="{DD4EE0CF-9956-CB42-BA64-FBDA1366CE60}" type="pres">
      <dgm:prSet presAssocID="{0E953771-F50E-6F4D-A1E1-BF5EB0B76520}" presName="connectorText" presStyleLbl="sibTrans2D1" presStyleIdx="4" presStyleCnt="5"/>
      <dgm:spPr/>
      <dgm:t>
        <a:bodyPr/>
        <a:lstStyle/>
        <a:p>
          <a:endParaRPr lang="en-GB"/>
        </a:p>
      </dgm:t>
    </dgm:pt>
  </dgm:ptLst>
  <dgm:cxnLst>
    <dgm:cxn modelId="{403B81BE-0BDD-400C-B50D-D6EC4322DC59}" type="presOf" srcId="{13EF51C1-7C25-5F4E-9529-51BDC605B582}" destId="{62828178-87C0-AD4D-93A4-63818FCF2BD7}" srcOrd="0" destOrd="0" presId="urn:microsoft.com/office/officeart/2005/8/layout/cycle2"/>
    <dgm:cxn modelId="{8016DE8A-AFAA-4D07-B8C3-9351799462AF}" type="presOf" srcId="{AE82B74A-0A8C-D140-90DA-5E7231EC7EF5}" destId="{AA24CA1E-9365-E84B-A61D-8ABDEC486787}" srcOrd="0" destOrd="0" presId="urn:microsoft.com/office/officeart/2005/8/layout/cycle2"/>
    <dgm:cxn modelId="{09692A57-8DF7-FC4C-AF5B-5F58ED11AA45}" srcId="{AC34905C-E474-FA4C-8EDD-E88F53D52464}" destId="{AE82B74A-0A8C-D140-90DA-5E7231EC7EF5}" srcOrd="0" destOrd="0" parTransId="{47094ED4-098D-E848-A540-6CEE5D32A3FB}" sibTransId="{EC99A3A0-D424-F04B-A450-9A867D25EFB0}"/>
    <dgm:cxn modelId="{C7D3D1E4-A243-440E-9423-AA0C2790A751}" type="presOf" srcId="{0E953771-F50E-6F4D-A1E1-BF5EB0B76520}" destId="{DD4EE0CF-9956-CB42-BA64-FBDA1366CE60}" srcOrd="1" destOrd="0" presId="urn:microsoft.com/office/officeart/2005/8/layout/cycle2"/>
    <dgm:cxn modelId="{954E58CE-5061-4138-8585-FBD0E7D3870D}" type="presOf" srcId="{D1DC5FD4-0CAE-6648-965A-1D0F1E8609B7}" destId="{2A2E2B2C-C439-8A45-9333-9FE8817EE9BA}" srcOrd="1" destOrd="0" presId="urn:microsoft.com/office/officeart/2005/8/layout/cycle2"/>
    <dgm:cxn modelId="{E7C4582F-5765-4809-A20D-6CC5A88D0606}" type="presOf" srcId="{8EB6B3FE-283E-314B-A8F4-8EC2033E1130}" destId="{A3BC97A7-8CBA-FC49-BE9C-DEAC286C6D02}" srcOrd="0" destOrd="0" presId="urn:microsoft.com/office/officeart/2005/8/layout/cycle2"/>
    <dgm:cxn modelId="{A7962689-9D37-4087-856C-298A2951F0C4}" type="presOf" srcId="{F97A3E01-A3DE-9247-AE01-DC24B1A27D39}" destId="{72356FB3-B239-D049-AE27-1F658316C54B}" srcOrd="0" destOrd="0" presId="urn:microsoft.com/office/officeart/2005/8/layout/cycle2"/>
    <dgm:cxn modelId="{D4D67568-6567-DA46-A2DA-EFEC9D606387}" srcId="{AC34905C-E474-FA4C-8EDD-E88F53D52464}" destId="{F97A3E01-A3DE-9247-AE01-DC24B1A27D39}" srcOrd="3" destOrd="0" parTransId="{6BF41D45-6B21-0645-AFE7-D3B897F594C0}" sibTransId="{ABB8753B-1504-0246-9B0B-8048F4B3FC86}"/>
    <dgm:cxn modelId="{246701F1-BCDF-8F4B-9EC6-696275C4561E}" srcId="{AC34905C-E474-FA4C-8EDD-E88F53D52464}" destId="{13EF51C1-7C25-5F4E-9529-51BDC605B582}" srcOrd="1" destOrd="0" parTransId="{1499DBBC-4E74-BD4B-980C-42B899E6DAE5}" sibTransId="{F238FE07-F089-8B4B-8750-E5A14A1EBD97}"/>
    <dgm:cxn modelId="{7EBF7445-3E4F-4AE6-85A2-FF2C719F6D40}" type="presOf" srcId="{4414EA2F-9586-DD42-8BB4-B06347CAABDE}" destId="{EBF47801-BF44-0D44-BED3-A6D5A2E49F51}" srcOrd="0" destOrd="0" presId="urn:microsoft.com/office/officeart/2005/8/layout/cycle2"/>
    <dgm:cxn modelId="{8663B850-1E1D-4489-B49F-B729E8659DF5}" type="presOf" srcId="{ABB8753B-1504-0246-9B0B-8048F4B3FC86}" destId="{AC8D576B-DD60-3741-96FF-FC440ACD9A8C}" srcOrd="1" destOrd="0" presId="urn:microsoft.com/office/officeart/2005/8/layout/cycle2"/>
    <dgm:cxn modelId="{E24AE008-FFBE-44D9-824D-615BBFE4515E}" type="presOf" srcId="{EC99A3A0-D424-F04B-A450-9A867D25EFB0}" destId="{FC725FE2-4A02-244C-9C48-25BFBDADD7A5}" srcOrd="0" destOrd="0" presId="urn:microsoft.com/office/officeart/2005/8/layout/cycle2"/>
    <dgm:cxn modelId="{ED578751-2AD9-4052-BADC-FE646ADDBC27}" type="presOf" srcId="{0E953771-F50E-6F4D-A1E1-BF5EB0B76520}" destId="{AA1DEC08-09AE-CC4A-AFC5-37851E992286}" srcOrd="0" destOrd="0" presId="urn:microsoft.com/office/officeart/2005/8/layout/cycle2"/>
    <dgm:cxn modelId="{0C5D5B3E-FC4F-EF42-BAF8-3678B984B043}" srcId="{AC34905C-E474-FA4C-8EDD-E88F53D52464}" destId="{8EB6B3FE-283E-314B-A8F4-8EC2033E1130}" srcOrd="4" destOrd="0" parTransId="{4D71759F-ABB4-E84F-A2F9-46BE54F57FD4}" sibTransId="{0E953771-F50E-6F4D-A1E1-BF5EB0B76520}"/>
    <dgm:cxn modelId="{6A246FB7-73DE-4E65-BF0B-EAEB895AEC28}" type="presOf" srcId="{F238FE07-F089-8B4B-8750-E5A14A1EBD97}" destId="{6CD6CE1B-DA5D-6349-BBE6-AF2E017F84E6}" srcOrd="0" destOrd="0" presId="urn:microsoft.com/office/officeart/2005/8/layout/cycle2"/>
    <dgm:cxn modelId="{785E357A-8D03-4E37-B1D8-157E82D58952}" type="presOf" srcId="{F238FE07-F089-8B4B-8750-E5A14A1EBD97}" destId="{7EC65C86-A80D-0048-8D1C-0F9DADF862C3}" srcOrd="1" destOrd="0" presId="urn:microsoft.com/office/officeart/2005/8/layout/cycle2"/>
    <dgm:cxn modelId="{C9D5530F-E4BB-4560-88CE-CAF04CBB2A19}" type="presOf" srcId="{AC34905C-E474-FA4C-8EDD-E88F53D52464}" destId="{F6A585A5-3E4F-2648-9C84-E25EF75716C2}" srcOrd="0" destOrd="0" presId="urn:microsoft.com/office/officeart/2005/8/layout/cycle2"/>
    <dgm:cxn modelId="{EBE8C4E0-3DC1-4EDA-8682-7D6B7BA62681}" type="presOf" srcId="{EC99A3A0-D424-F04B-A450-9A867D25EFB0}" destId="{5FBBFBF8-0067-D540-9A07-C05F0FAD70D9}" srcOrd="1" destOrd="0" presId="urn:microsoft.com/office/officeart/2005/8/layout/cycle2"/>
    <dgm:cxn modelId="{328EFCA2-5358-4AC8-8648-02B63F8E581E}" type="presOf" srcId="{D1DC5FD4-0CAE-6648-965A-1D0F1E8609B7}" destId="{3E66E7DE-8ECC-824D-BB1D-C508BDEB62C2}" srcOrd="0" destOrd="0" presId="urn:microsoft.com/office/officeart/2005/8/layout/cycle2"/>
    <dgm:cxn modelId="{F5BD6CD6-CCD7-49BE-AC07-939D1B5EF3D8}" type="presOf" srcId="{ABB8753B-1504-0246-9B0B-8048F4B3FC86}" destId="{05C6F66F-74E5-FE4F-AD50-434A1F4DF69C}" srcOrd="0" destOrd="0" presId="urn:microsoft.com/office/officeart/2005/8/layout/cycle2"/>
    <dgm:cxn modelId="{C256C78F-0F5A-D34B-A5B9-00E2DEABE1A2}" srcId="{AC34905C-E474-FA4C-8EDD-E88F53D52464}" destId="{4414EA2F-9586-DD42-8BB4-B06347CAABDE}" srcOrd="2" destOrd="0" parTransId="{E6E1D5FC-7F2E-784F-9660-88AB879D9A1E}" sibTransId="{D1DC5FD4-0CAE-6648-965A-1D0F1E8609B7}"/>
    <dgm:cxn modelId="{896959FE-9ECF-4199-98F0-59A1B7AA7B1F}" type="presParOf" srcId="{F6A585A5-3E4F-2648-9C84-E25EF75716C2}" destId="{AA24CA1E-9365-E84B-A61D-8ABDEC486787}" srcOrd="0" destOrd="0" presId="urn:microsoft.com/office/officeart/2005/8/layout/cycle2"/>
    <dgm:cxn modelId="{206F0D41-1917-41DD-897E-C0F9033122AB}" type="presParOf" srcId="{F6A585A5-3E4F-2648-9C84-E25EF75716C2}" destId="{FC725FE2-4A02-244C-9C48-25BFBDADD7A5}" srcOrd="1" destOrd="0" presId="urn:microsoft.com/office/officeart/2005/8/layout/cycle2"/>
    <dgm:cxn modelId="{D4265204-748D-47EC-826C-C5E744FDA321}" type="presParOf" srcId="{FC725FE2-4A02-244C-9C48-25BFBDADD7A5}" destId="{5FBBFBF8-0067-D540-9A07-C05F0FAD70D9}" srcOrd="0" destOrd="0" presId="urn:microsoft.com/office/officeart/2005/8/layout/cycle2"/>
    <dgm:cxn modelId="{F4557B37-5CCD-406E-A1FA-9DA588099BB0}" type="presParOf" srcId="{F6A585A5-3E4F-2648-9C84-E25EF75716C2}" destId="{62828178-87C0-AD4D-93A4-63818FCF2BD7}" srcOrd="2" destOrd="0" presId="urn:microsoft.com/office/officeart/2005/8/layout/cycle2"/>
    <dgm:cxn modelId="{377A7F0B-2C77-444F-B4F1-9915CBC1E28E}" type="presParOf" srcId="{F6A585A5-3E4F-2648-9C84-E25EF75716C2}" destId="{6CD6CE1B-DA5D-6349-BBE6-AF2E017F84E6}" srcOrd="3" destOrd="0" presId="urn:microsoft.com/office/officeart/2005/8/layout/cycle2"/>
    <dgm:cxn modelId="{232D5495-3022-4F42-9631-1033EE1DDCCC}" type="presParOf" srcId="{6CD6CE1B-DA5D-6349-BBE6-AF2E017F84E6}" destId="{7EC65C86-A80D-0048-8D1C-0F9DADF862C3}" srcOrd="0" destOrd="0" presId="urn:microsoft.com/office/officeart/2005/8/layout/cycle2"/>
    <dgm:cxn modelId="{57046157-A555-4672-9048-8E72A95D001B}" type="presParOf" srcId="{F6A585A5-3E4F-2648-9C84-E25EF75716C2}" destId="{EBF47801-BF44-0D44-BED3-A6D5A2E49F51}" srcOrd="4" destOrd="0" presId="urn:microsoft.com/office/officeart/2005/8/layout/cycle2"/>
    <dgm:cxn modelId="{9802CEE3-B760-4DB9-BE5B-AD0922B760A5}" type="presParOf" srcId="{F6A585A5-3E4F-2648-9C84-E25EF75716C2}" destId="{3E66E7DE-8ECC-824D-BB1D-C508BDEB62C2}" srcOrd="5" destOrd="0" presId="urn:microsoft.com/office/officeart/2005/8/layout/cycle2"/>
    <dgm:cxn modelId="{9DD87E1D-6D12-4900-8205-4B1B6DDC48BD}" type="presParOf" srcId="{3E66E7DE-8ECC-824D-BB1D-C508BDEB62C2}" destId="{2A2E2B2C-C439-8A45-9333-9FE8817EE9BA}" srcOrd="0" destOrd="0" presId="urn:microsoft.com/office/officeart/2005/8/layout/cycle2"/>
    <dgm:cxn modelId="{2E722494-C14D-4DEC-AE4A-8EE767454855}" type="presParOf" srcId="{F6A585A5-3E4F-2648-9C84-E25EF75716C2}" destId="{72356FB3-B239-D049-AE27-1F658316C54B}" srcOrd="6" destOrd="0" presId="urn:microsoft.com/office/officeart/2005/8/layout/cycle2"/>
    <dgm:cxn modelId="{09477F28-AF33-43B4-8038-E0357059CF5F}" type="presParOf" srcId="{F6A585A5-3E4F-2648-9C84-E25EF75716C2}" destId="{05C6F66F-74E5-FE4F-AD50-434A1F4DF69C}" srcOrd="7" destOrd="0" presId="urn:microsoft.com/office/officeart/2005/8/layout/cycle2"/>
    <dgm:cxn modelId="{D0F78D64-BFBC-41CD-BF5C-CD0E9BFF8F0C}" type="presParOf" srcId="{05C6F66F-74E5-FE4F-AD50-434A1F4DF69C}" destId="{AC8D576B-DD60-3741-96FF-FC440ACD9A8C}" srcOrd="0" destOrd="0" presId="urn:microsoft.com/office/officeart/2005/8/layout/cycle2"/>
    <dgm:cxn modelId="{D03A35B1-39B0-45E7-9B99-E8A30CE1CE95}" type="presParOf" srcId="{F6A585A5-3E4F-2648-9C84-E25EF75716C2}" destId="{A3BC97A7-8CBA-FC49-BE9C-DEAC286C6D02}" srcOrd="8" destOrd="0" presId="urn:microsoft.com/office/officeart/2005/8/layout/cycle2"/>
    <dgm:cxn modelId="{43FDDB8F-533D-4660-AEE2-0DE08DB23574}" type="presParOf" srcId="{F6A585A5-3E4F-2648-9C84-E25EF75716C2}" destId="{AA1DEC08-09AE-CC4A-AFC5-37851E992286}" srcOrd="9" destOrd="0" presId="urn:microsoft.com/office/officeart/2005/8/layout/cycle2"/>
    <dgm:cxn modelId="{8FACEC95-0CBF-4BFB-8133-9F1657592A6B}" type="presParOf" srcId="{AA1DEC08-09AE-CC4A-AFC5-37851E992286}" destId="{DD4EE0CF-9956-CB42-BA64-FBDA1366CE60}"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24CA1E-9365-E84B-A61D-8ABDEC486787}">
      <dsp:nvSpPr>
        <dsp:cNvPr id="0" name=""/>
        <dsp:cNvSpPr/>
      </dsp:nvSpPr>
      <dsp:spPr>
        <a:xfrm>
          <a:off x="2221583" y="3"/>
          <a:ext cx="1512072" cy="151207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a:t>Patient visit </a:t>
          </a:r>
          <a:r>
            <a:rPr lang="en-US" sz="1100" b="1" kern="1200"/>
            <a:t>HCP and expects </a:t>
          </a:r>
          <a:r>
            <a:rPr lang="en-US" sz="1100" b="1" kern="1200" dirty="0"/>
            <a:t>antibiotics </a:t>
          </a:r>
        </a:p>
      </dsp:txBody>
      <dsp:txXfrm>
        <a:off x="2443021" y="221441"/>
        <a:ext cx="1069196" cy="1069196"/>
      </dsp:txXfrm>
    </dsp:sp>
    <dsp:sp modelId="{FC725FE2-4A02-244C-9C48-25BFBDADD7A5}">
      <dsp:nvSpPr>
        <dsp:cNvPr id="0" name=""/>
        <dsp:cNvSpPr/>
      </dsp:nvSpPr>
      <dsp:spPr>
        <a:xfrm rot="2160000">
          <a:off x="3686100" y="1161991"/>
          <a:ext cx="402928" cy="5103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3697643" y="1228531"/>
        <a:ext cx="282050" cy="306194"/>
      </dsp:txXfrm>
    </dsp:sp>
    <dsp:sp modelId="{62828178-87C0-AD4D-93A4-63818FCF2BD7}">
      <dsp:nvSpPr>
        <dsp:cNvPr id="0" name=""/>
        <dsp:cNvSpPr/>
      </dsp:nvSpPr>
      <dsp:spPr>
        <a:xfrm>
          <a:off x="4059924" y="1335637"/>
          <a:ext cx="1512072" cy="151207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a:t>Patient puts pressure on HCP </a:t>
          </a:r>
        </a:p>
      </dsp:txBody>
      <dsp:txXfrm>
        <a:off x="4281362" y="1557075"/>
        <a:ext cx="1069196" cy="1069196"/>
      </dsp:txXfrm>
    </dsp:sp>
    <dsp:sp modelId="{6CD6CE1B-DA5D-6349-BBE6-AF2E017F84E6}">
      <dsp:nvSpPr>
        <dsp:cNvPr id="0" name=""/>
        <dsp:cNvSpPr/>
      </dsp:nvSpPr>
      <dsp:spPr>
        <a:xfrm rot="6480000">
          <a:off x="4266928" y="2906215"/>
          <a:ext cx="402928" cy="5103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10800000">
        <a:off x="4346044" y="2950799"/>
        <a:ext cx="282050" cy="306194"/>
      </dsp:txXfrm>
    </dsp:sp>
    <dsp:sp modelId="{EBF47801-BF44-0D44-BED3-A6D5A2E49F51}">
      <dsp:nvSpPr>
        <dsp:cNvPr id="0" name=""/>
        <dsp:cNvSpPr/>
      </dsp:nvSpPr>
      <dsp:spPr>
        <a:xfrm>
          <a:off x="3357740" y="3496737"/>
          <a:ext cx="1512072" cy="151207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a:t>Patient is prescribed antibiotics </a:t>
          </a:r>
        </a:p>
      </dsp:txBody>
      <dsp:txXfrm>
        <a:off x="3579178" y="3718175"/>
        <a:ext cx="1069196" cy="1069196"/>
      </dsp:txXfrm>
    </dsp:sp>
    <dsp:sp modelId="{3E66E7DE-8ECC-824D-BB1D-C508BDEB62C2}">
      <dsp:nvSpPr>
        <dsp:cNvPr id="0" name=""/>
        <dsp:cNvSpPr/>
      </dsp:nvSpPr>
      <dsp:spPr>
        <a:xfrm rot="10800000">
          <a:off x="2787558" y="3997611"/>
          <a:ext cx="402928" cy="5103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10800000">
        <a:off x="2908436" y="4099676"/>
        <a:ext cx="282050" cy="306194"/>
      </dsp:txXfrm>
    </dsp:sp>
    <dsp:sp modelId="{72356FB3-B239-D049-AE27-1F658316C54B}">
      <dsp:nvSpPr>
        <dsp:cNvPr id="0" name=""/>
        <dsp:cNvSpPr/>
      </dsp:nvSpPr>
      <dsp:spPr>
        <a:xfrm>
          <a:off x="1085425" y="3496737"/>
          <a:ext cx="1512072" cy="151207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a:t>Inappropriate prescribing rates increase </a:t>
          </a:r>
        </a:p>
      </dsp:txBody>
      <dsp:txXfrm>
        <a:off x="1306863" y="3718175"/>
        <a:ext cx="1069196" cy="1069196"/>
      </dsp:txXfrm>
    </dsp:sp>
    <dsp:sp modelId="{05C6F66F-74E5-FE4F-AD50-434A1F4DF69C}">
      <dsp:nvSpPr>
        <dsp:cNvPr id="0" name=""/>
        <dsp:cNvSpPr/>
      </dsp:nvSpPr>
      <dsp:spPr>
        <a:xfrm rot="15120000">
          <a:off x="1292429" y="2927906"/>
          <a:ext cx="402928" cy="5103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10800000">
        <a:off x="1371545" y="3087452"/>
        <a:ext cx="282050" cy="306194"/>
      </dsp:txXfrm>
    </dsp:sp>
    <dsp:sp modelId="{A3BC97A7-8CBA-FC49-BE9C-DEAC286C6D02}">
      <dsp:nvSpPr>
        <dsp:cNvPr id="0" name=""/>
        <dsp:cNvSpPr/>
      </dsp:nvSpPr>
      <dsp:spPr>
        <a:xfrm>
          <a:off x="383241" y="1335637"/>
          <a:ext cx="1512072" cy="151207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a:t>Reinforcement of patients expectations</a:t>
          </a:r>
        </a:p>
      </dsp:txBody>
      <dsp:txXfrm>
        <a:off x="604679" y="1557075"/>
        <a:ext cx="1069196" cy="1069196"/>
      </dsp:txXfrm>
    </dsp:sp>
    <dsp:sp modelId="{AA1DEC08-09AE-CC4A-AFC5-37851E992286}">
      <dsp:nvSpPr>
        <dsp:cNvPr id="0" name=""/>
        <dsp:cNvSpPr/>
      </dsp:nvSpPr>
      <dsp:spPr>
        <a:xfrm rot="19440000">
          <a:off x="1847758" y="1175397"/>
          <a:ext cx="402928" cy="5103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1859301" y="1312987"/>
        <a:ext cx="282050" cy="306194"/>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0.78332</cdr:x>
      <cdr:y>0.24971</cdr:y>
    </cdr:from>
    <cdr:to>
      <cdr:x>0.78465</cdr:x>
      <cdr:y>0.89376</cdr:y>
    </cdr:to>
    <cdr:cxnSp macro="">
      <cdr:nvCxnSpPr>
        <cdr:cNvPr id="3" name="Straight Arrow Connector 2">
          <a:extLst xmlns:a="http://schemas.openxmlformats.org/drawingml/2006/main">
            <a:ext uri="{FF2B5EF4-FFF2-40B4-BE49-F238E27FC236}">
              <a16:creationId xmlns="" xmlns:a16="http://schemas.microsoft.com/office/drawing/2014/main" id="{776CA027-A4F2-46A4-9CB7-2B8B9BD276DA}"/>
            </a:ext>
          </a:extLst>
        </cdr:cNvPr>
        <cdr:cNvCxnSpPr/>
      </cdr:nvCxnSpPr>
      <cdr:spPr>
        <a:xfrm xmlns:a="http://schemas.openxmlformats.org/drawingml/2006/main" flipV="1">
          <a:off x="6278910" y="1034724"/>
          <a:ext cx="10632" cy="2668773"/>
        </a:xfrm>
        <a:prstGeom xmlns:a="http://schemas.openxmlformats.org/drawingml/2006/main" prst="straightConnector1">
          <a:avLst/>
        </a:prstGeom>
        <a:ln xmlns:a="http://schemas.openxmlformats.org/drawingml/2006/main" w="28575">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0.03119</cdr:x>
      <cdr:y>0.0843</cdr:y>
    </cdr:from>
    <cdr:to>
      <cdr:x>0.06836</cdr:x>
      <cdr:y>0.8758</cdr:y>
    </cdr:to>
    <cdr:sp macro="" textlink="">
      <cdr:nvSpPr>
        <cdr:cNvPr id="5" name="TextBox 4"/>
        <cdr:cNvSpPr txBox="1"/>
      </cdr:nvSpPr>
      <cdr:spPr>
        <a:xfrm xmlns:a="http://schemas.openxmlformats.org/drawingml/2006/main">
          <a:off x="250009" y="349329"/>
          <a:ext cx="297945" cy="3279757"/>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en-GB" sz="1100" dirty="0"/>
            <a:t>Number of antibiotic prescriptions each 12 months </a:t>
          </a:r>
          <a:r>
            <a:rPr lang="en-GB" dirty="0"/>
            <a:t> </a:t>
          </a:r>
          <a:endParaRPr lang="en-GB" sz="1100" dirty="0"/>
        </a:p>
      </cdr:txBody>
    </cdr:sp>
  </cdr:relSizeAnchor>
  <cdr:relSizeAnchor xmlns:cdr="http://schemas.openxmlformats.org/drawingml/2006/chartDrawing">
    <cdr:from>
      <cdr:x>0.29875</cdr:x>
      <cdr:y>0.05506</cdr:y>
    </cdr:from>
    <cdr:to>
      <cdr:x>0.33324</cdr:x>
      <cdr:y>0.11658</cdr:y>
    </cdr:to>
    <cdr:sp macro="" textlink="">
      <cdr:nvSpPr>
        <cdr:cNvPr id="4" name="Isosceles Triangle 3"/>
        <cdr:cNvSpPr/>
      </cdr:nvSpPr>
      <cdr:spPr>
        <a:xfrm xmlns:a="http://schemas.openxmlformats.org/drawingml/2006/main" rot="10800000">
          <a:off x="2394728" y="228154"/>
          <a:ext cx="276470" cy="254923"/>
        </a:xfrm>
        <a:prstGeom xmlns:a="http://schemas.openxmlformats.org/drawingml/2006/main" prst="triangle">
          <a:avLst/>
        </a:prstGeom>
        <a:solidFill xmlns:a="http://schemas.openxmlformats.org/drawingml/2006/main">
          <a:schemeClr val="tx1"/>
        </a:solidFill>
        <a:ln xmlns:a="http://schemas.openxmlformats.org/drawingml/2006/main" w="12700">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457200" rtl="0" eaLnBrk="1" latinLnBrk="0" hangingPunct="1">
            <a:defRPr sz="2400" kern="1200">
              <a:solidFill>
                <a:schemeClr val="lt1"/>
              </a:solidFill>
              <a:latin typeface="+mn-lt"/>
              <a:ea typeface="+mn-ea"/>
              <a:cs typeface="+mn-cs"/>
            </a:defRPr>
          </a:lvl6pPr>
          <a:lvl7pPr marL="2743200" algn="l" defTabSz="457200" rtl="0" eaLnBrk="1" latinLnBrk="0" hangingPunct="1">
            <a:defRPr sz="2400" kern="1200">
              <a:solidFill>
                <a:schemeClr val="lt1"/>
              </a:solidFill>
              <a:latin typeface="+mn-lt"/>
              <a:ea typeface="+mn-ea"/>
              <a:cs typeface="+mn-cs"/>
            </a:defRPr>
          </a:lvl7pPr>
          <a:lvl8pPr marL="3200400" algn="l" defTabSz="457200" rtl="0" eaLnBrk="1" latinLnBrk="0" hangingPunct="1">
            <a:defRPr sz="2400" kern="1200">
              <a:solidFill>
                <a:schemeClr val="lt1"/>
              </a:solidFill>
              <a:latin typeface="+mn-lt"/>
              <a:ea typeface="+mn-ea"/>
              <a:cs typeface="+mn-cs"/>
            </a:defRPr>
          </a:lvl8pPr>
          <a:lvl9pPr marL="3657600" algn="l" defTabSz="457200" rtl="0" eaLnBrk="1" latinLnBrk="0" hangingPunct="1">
            <a:defRPr sz="2400" kern="1200">
              <a:solidFill>
                <a:schemeClr val="lt1"/>
              </a:solidFill>
              <a:latin typeface="+mn-lt"/>
              <a:ea typeface="+mn-ea"/>
              <a:cs typeface="+mn-cs"/>
            </a:defRPr>
          </a:lvl9pPr>
        </a:lstStyle>
        <a:p xmlns:a="http://schemas.openxmlformats.org/drawingml/2006/main">
          <a:pPr algn="ctr"/>
          <a:endParaRPr lang="en-GB"/>
        </a:p>
      </cdr:txBody>
    </cdr:sp>
  </cdr:relSizeAnchor>
  <cdr:relSizeAnchor xmlns:cdr="http://schemas.openxmlformats.org/drawingml/2006/chartDrawing">
    <cdr:from>
      <cdr:x>0.02027</cdr:x>
      <cdr:y>0.0203</cdr:y>
    </cdr:from>
    <cdr:to>
      <cdr:x>0.05476</cdr:x>
      <cdr:y>0.08182</cdr:y>
    </cdr:to>
    <cdr:sp macro="" textlink="">
      <cdr:nvSpPr>
        <cdr:cNvPr id="6" name="Isosceles Triangle 5"/>
        <cdr:cNvSpPr/>
      </cdr:nvSpPr>
      <cdr:spPr>
        <a:xfrm xmlns:a="http://schemas.openxmlformats.org/drawingml/2006/main" rot="10800000">
          <a:off x="162480" y="84138"/>
          <a:ext cx="276470" cy="254923"/>
        </a:xfrm>
        <a:prstGeom xmlns:a="http://schemas.openxmlformats.org/drawingml/2006/main" prst="triangle">
          <a:avLst/>
        </a:prstGeom>
        <a:solidFill xmlns:a="http://schemas.openxmlformats.org/drawingml/2006/main">
          <a:schemeClr val="tx1"/>
        </a:solidFill>
        <a:ln xmlns:a="http://schemas.openxmlformats.org/drawingml/2006/main" w="12700">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GB"/>
        </a:p>
      </cdr:txBody>
    </cdr:sp>
  </cdr:relSizeAnchor>
  <cdr:relSizeAnchor xmlns:cdr="http://schemas.openxmlformats.org/drawingml/2006/chartDrawing">
    <cdr:from>
      <cdr:x>0.18831</cdr:x>
      <cdr:y>0.0847</cdr:y>
    </cdr:from>
    <cdr:to>
      <cdr:x>0.2228</cdr:x>
      <cdr:y>0.14622</cdr:y>
    </cdr:to>
    <cdr:sp macro="" textlink="">
      <cdr:nvSpPr>
        <cdr:cNvPr id="7" name="Isosceles Triangle 6"/>
        <cdr:cNvSpPr/>
      </cdr:nvSpPr>
      <cdr:spPr>
        <a:xfrm xmlns:a="http://schemas.openxmlformats.org/drawingml/2006/main" rot="10800000">
          <a:off x="1509424" y="350962"/>
          <a:ext cx="276470" cy="254923"/>
        </a:xfrm>
        <a:prstGeom xmlns:a="http://schemas.openxmlformats.org/drawingml/2006/main" prst="triangle">
          <a:avLst/>
        </a:prstGeom>
        <a:solidFill xmlns:a="http://schemas.openxmlformats.org/drawingml/2006/main">
          <a:schemeClr val="tx1"/>
        </a:solidFill>
        <a:ln xmlns:a="http://schemas.openxmlformats.org/drawingml/2006/main" w="12700">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GB"/>
        </a:p>
      </cdr:txBody>
    </cdr:sp>
  </cdr:relSizeAnchor>
  <cdr:relSizeAnchor xmlns:cdr="http://schemas.openxmlformats.org/drawingml/2006/chartDrawing">
    <cdr:from>
      <cdr:x>0.34819</cdr:x>
      <cdr:y>0.07643</cdr:y>
    </cdr:from>
    <cdr:to>
      <cdr:x>0.38268</cdr:x>
      <cdr:y>0.13795</cdr:y>
    </cdr:to>
    <cdr:sp macro="" textlink="">
      <cdr:nvSpPr>
        <cdr:cNvPr id="8" name="Isosceles Triangle 7"/>
        <cdr:cNvSpPr/>
      </cdr:nvSpPr>
      <cdr:spPr>
        <a:xfrm xmlns:a="http://schemas.openxmlformats.org/drawingml/2006/main" rot="10800000">
          <a:off x="2790991" y="316716"/>
          <a:ext cx="276470" cy="254923"/>
        </a:xfrm>
        <a:prstGeom xmlns:a="http://schemas.openxmlformats.org/drawingml/2006/main" prst="triangle">
          <a:avLst/>
        </a:prstGeom>
        <a:solidFill xmlns:a="http://schemas.openxmlformats.org/drawingml/2006/main">
          <a:schemeClr val="tx1"/>
        </a:solidFill>
        <a:ln xmlns:a="http://schemas.openxmlformats.org/drawingml/2006/main" w="12700">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GB"/>
        </a:p>
      </cdr:txBody>
    </cdr:sp>
  </cdr:relSizeAnchor>
  <cdr:relSizeAnchor xmlns:cdr="http://schemas.openxmlformats.org/drawingml/2006/chartDrawing">
    <cdr:from>
      <cdr:x>0.49292</cdr:x>
      <cdr:y>0.13684</cdr:y>
    </cdr:from>
    <cdr:to>
      <cdr:x>0.52742</cdr:x>
      <cdr:y>0.19836</cdr:y>
    </cdr:to>
    <cdr:sp macro="" textlink="">
      <cdr:nvSpPr>
        <cdr:cNvPr id="9" name="Isosceles Triangle 8"/>
        <cdr:cNvSpPr/>
      </cdr:nvSpPr>
      <cdr:spPr>
        <a:xfrm xmlns:a="http://schemas.openxmlformats.org/drawingml/2006/main" rot="10800000">
          <a:off x="3951153" y="567020"/>
          <a:ext cx="276470" cy="254923"/>
        </a:xfrm>
        <a:prstGeom xmlns:a="http://schemas.openxmlformats.org/drawingml/2006/main" prst="triangle">
          <a:avLst/>
        </a:prstGeom>
        <a:solidFill xmlns:a="http://schemas.openxmlformats.org/drawingml/2006/main">
          <a:schemeClr val="tx1"/>
        </a:solidFill>
        <a:ln xmlns:a="http://schemas.openxmlformats.org/drawingml/2006/main" w="12700">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GB"/>
        </a:p>
      </cdr:txBody>
    </cdr:sp>
  </cdr:relSizeAnchor>
</c:userShapes>
</file>

<file path=ppt/drawings/drawing2.xml><?xml version="1.0" encoding="utf-8"?>
<c:userShapes xmlns:c="http://schemas.openxmlformats.org/drawingml/2006/chart">
  <cdr:relSizeAnchor xmlns:cdr="http://schemas.openxmlformats.org/drawingml/2006/chartDrawing">
    <cdr:from>
      <cdr:x>0.55456</cdr:x>
      <cdr:y>0</cdr:y>
    </cdr:from>
    <cdr:to>
      <cdr:x>0.70448</cdr:x>
      <cdr:y>0.08378</cdr:y>
    </cdr:to>
    <cdr:sp macro="" textlink="">
      <cdr:nvSpPr>
        <cdr:cNvPr id="2" name="TextBox 1"/>
        <cdr:cNvSpPr txBox="1"/>
      </cdr:nvSpPr>
      <cdr:spPr>
        <a:xfrm xmlns:a="http://schemas.openxmlformats.org/drawingml/2006/main">
          <a:off x="3554976" y="-2856322"/>
          <a:ext cx="961056" cy="2462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88CED7-381C-42D7-904B-8A611622C544}" type="datetimeFigureOut">
              <a:rPr lang="en-GB" smtClean="0"/>
              <a:t>11/03/2019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D49E01-8799-4BF9-BBD4-11402E10A234}" type="slidenum">
              <a:rPr lang="en-GB" smtClean="0"/>
              <a:t>‹#›</a:t>
            </a:fld>
            <a:endParaRPr lang="en-GB"/>
          </a:p>
        </p:txBody>
      </p:sp>
    </p:spTree>
    <p:extLst>
      <p:ext uri="{BB962C8B-B14F-4D97-AF65-F5344CB8AC3E}">
        <p14:creationId xmlns:p14="http://schemas.microsoft.com/office/powerpoint/2010/main" val="2882259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antibioticguardian.com/Meetings/students-amr-conference-2017/"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indigo.phe.gov.uk/owa/redir.aspx?C=9Q2VJaPj46O5t6jU3Nq9sfhWAR4_qZt5VqmdT7o0oPAw5CeeeKbWCA..&amp;URL=https%3a%2f%2fimprovement.nhs.uk%2fresources%2furinary-catheter-tools%2f"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9D49E01-8799-4BF9-BBD4-11402E10A234}" type="slidenum">
              <a:rPr lang="en-GB" smtClean="0"/>
              <a:t>1</a:t>
            </a:fld>
            <a:endParaRPr lang="en-GB"/>
          </a:p>
        </p:txBody>
      </p:sp>
    </p:spTree>
    <p:extLst>
      <p:ext uri="{BB962C8B-B14F-4D97-AF65-F5344CB8AC3E}">
        <p14:creationId xmlns:p14="http://schemas.microsoft.com/office/powerpoint/2010/main" val="1362031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9D49E01-8799-4BF9-BBD4-11402E10A234}" type="slidenum">
              <a:rPr lang="en-GB" smtClean="0"/>
              <a:t>12</a:t>
            </a:fld>
            <a:endParaRPr lang="en-GB"/>
          </a:p>
        </p:txBody>
      </p:sp>
    </p:spTree>
    <p:extLst>
      <p:ext uri="{BB962C8B-B14F-4D97-AF65-F5344CB8AC3E}">
        <p14:creationId xmlns:p14="http://schemas.microsoft.com/office/powerpoint/2010/main" val="2357913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9D49E01-8799-4BF9-BBD4-11402E10A234}" type="slidenum">
              <a:rPr lang="en-GB" smtClean="0"/>
              <a:t>14</a:t>
            </a:fld>
            <a:endParaRPr lang="en-GB"/>
          </a:p>
        </p:txBody>
      </p:sp>
    </p:spTree>
    <p:extLst>
      <p:ext uri="{BB962C8B-B14F-4D97-AF65-F5344CB8AC3E}">
        <p14:creationId xmlns:p14="http://schemas.microsoft.com/office/powerpoint/2010/main" val="4021206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9D49E01-8799-4BF9-BBD4-11402E10A234}" type="slidenum">
              <a:rPr lang="en-GB" smtClean="0"/>
              <a:t>15</a:t>
            </a:fld>
            <a:endParaRPr lang="en-GB"/>
          </a:p>
        </p:txBody>
      </p:sp>
    </p:spTree>
    <p:extLst>
      <p:ext uri="{BB962C8B-B14F-4D97-AF65-F5344CB8AC3E}">
        <p14:creationId xmlns:p14="http://schemas.microsoft.com/office/powerpoint/2010/main" val="3516312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9D49E01-8799-4BF9-BBD4-11402E10A234}" type="slidenum">
              <a:rPr lang="en-GB" smtClean="0"/>
              <a:t>16</a:t>
            </a:fld>
            <a:endParaRPr lang="en-GB"/>
          </a:p>
        </p:txBody>
      </p:sp>
    </p:spTree>
    <p:extLst>
      <p:ext uri="{BB962C8B-B14F-4D97-AF65-F5344CB8AC3E}">
        <p14:creationId xmlns:p14="http://schemas.microsoft.com/office/powerpoint/2010/main" val="3888117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9D49E01-8799-4BF9-BBD4-11402E10A234}" type="slidenum">
              <a:rPr lang="en-GB" smtClean="0"/>
              <a:t>17</a:t>
            </a:fld>
            <a:endParaRPr lang="en-GB"/>
          </a:p>
        </p:txBody>
      </p:sp>
    </p:spTree>
    <p:extLst>
      <p:ext uri="{BB962C8B-B14F-4D97-AF65-F5344CB8AC3E}">
        <p14:creationId xmlns:p14="http://schemas.microsoft.com/office/powerpoint/2010/main" val="2819059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9D49E01-8799-4BF9-BBD4-11402E10A234}" type="slidenum">
              <a:rPr lang="en-GB" smtClean="0"/>
              <a:t>18</a:t>
            </a:fld>
            <a:endParaRPr lang="en-GB"/>
          </a:p>
        </p:txBody>
      </p:sp>
    </p:spTree>
    <p:extLst>
      <p:ext uri="{BB962C8B-B14F-4D97-AF65-F5344CB8AC3E}">
        <p14:creationId xmlns:p14="http://schemas.microsoft.com/office/powerpoint/2010/main" val="2549899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9D49E01-8799-4BF9-BBD4-11402E10A234}" type="slidenum">
              <a:rPr lang="en-GB" smtClean="0"/>
              <a:t>20</a:t>
            </a:fld>
            <a:endParaRPr lang="en-GB"/>
          </a:p>
        </p:txBody>
      </p:sp>
    </p:spTree>
    <p:extLst>
      <p:ext uri="{BB962C8B-B14F-4D97-AF65-F5344CB8AC3E}">
        <p14:creationId xmlns:p14="http://schemas.microsoft.com/office/powerpoint/2010/main" val="10518945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Mandatory HCAI surveillance outputs are used to monitor progress on controlling key health care associated infections and for providing epidemiological evidence to inform action to reduce them. Data are unavailable from any other source and provide unique information on infection levels. Data are used to support the NHS objective of improving the quality and safety of services and promoting patient choice by providing access to information on NHS performance. </a:t>
            </a:r>
          </a:p>
          <a:p>
            <a:endParaRPr lang="en-GB" dirty="0" smtClean="0"/>
          </a:p>
          <a:p>
            <a:r>
              <a:rPr lang="en-GB" dirty="0" smtClean="0"/>
              <a:t>Mandatory reporting timelines.  </a:t>
            </a:r>
          </a:p>
          <a:p>
            <a:r>
              <a:rPr lang="en-GB" dirty="0" smtClean="0"/>
              <a:t>Data are also publically available on fingertips</a:t>
            </a:r>
          </a:p>
          <a:p>
            <a:r>
              <a:rPr lang="en-GB" dirty="0" smtClean="0"/>
              <a:t>https://fingertips.phe.org.uk/profile/amr-local-indicators/data#page/0/gid/1938132910/pat/158/par/TE_trust/ati/118/are/RRV</a:t>
            </a:r>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1532347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sz="800" dirty="0" smtClean="0"/>
          </a:p>
          <a:p>
            <a:r>
              <a:rPr lang="en-GB" sz="800" b="1" dirty="0" smtClean="0"/>
              <a:t>National</a:t>
            </a:r>
            <a:r>
              <a:rPr lang="en-GB" sz="800" b="1" baseline="0" dirty="0" smtClean="0"/>
              <a:t> Target for MRSA reduction introduced in 2005 – 50% reduction over 3 years.</a:t>
            </a:r>
            <a:endParaRPr lang="en-GB" sz="800" b="1" dirty="0" smtClean="0"/>
          </a:p>
          <a:p>
            <a:r>
              <a:rPr lang="en-GB" sz="1200" b="0" i="0" u="none" strike="noStrike" kern="1200" baseline="0" dirty="0" smtClean="0">
                <a:solidFill>
                  <a:schemeClr val="tx1"/>
                </a:solidFill>
                <a:latin typeface="+mn-lt"/>
                <a:ea typeface="ヒラギノ角ゴ Pro W3" pitchFamily="84" charset="-128"/>
                <a:cs typeface="ヒラギノ角ゴ Pro W3" pitchFamily="84" charset="-128"/>
              </a:rPr>
              <a:t>National target reduction for the number of incidents of MRSA bloodstream infections by 50% over three-year period (April 2005 – March 2008) compared to the 2003/04 baseline </a:t>
            </a:r>
            <a:r>
              <a:rPr lang="en-GB" sz="1200" b="0" i="0" u="none" strike="noStrike" kern="1200" baseline="0" dirty="0" err="1" smtClean="0">
                <a:solidFill>
                  <a:schemeClr val="tx1"/>
                </a:solidFill>
                <a:latin typeface="+mn-lt"/>
                <a:ea typeface="ヒラギノ角ゴ Pro W3" pitchFamily="84" charset="-128"/>
                <a:cs typeface="ヒラギノ角ゴ Pro W3" pitchFamily="84" charset="-128"/>
              </a:rPr>
              <a:t>dataix</a:t>
            </a:r>
            <a:r>
              <a:rPr lang="en-GB" sz="1200" b="0" i="0" u="none" strike="noStrike" kern="1200" baseline="0" dirty="0" smtClean="0">
                <a:solidFill>
                  <a:schemeClr val="tx1"/>
                </a:solidFill>
                <a:latin typeface="+mn-lt"/>
                <a:ea typeface="ヒラギノ角ゴ Pro W3" pitchFamily="84" charset="-128"/>
                <a:cs typeface="ヒラギノ角ゴ Pro W3" pitchFamily="84" charset="-128"/>
              </a:rPr>
              <a:t> </a:t>
            </a:r>
            <a:endParaRPr lang="en-GB" sz="1200" b="0" i="0" u="none" strike="noStrike" kern="1200" baseline="0" dirty="0" smtClean="0">
              <a:solidFill>
                <a:schemeClr val="tx1"/>
              </a:solidFill>
              <a:latin typeface="+mn-lt"/>
              <a:ea typeface="ヒラギノ角ゴ Pro W3" pitchFamily="84" charset="-128"/>
            </a:endParaRPr>
          </a:p>
          <a:p>
            <a:endParaRPr lang="en-GB" sz="800" dirty="0" smtClean="0"/>
          </a:p>
          <a:p>
            <a:r>
              <a:rPr lang="en-GB" sz="800" dirty="0" smtClean="0"/>
              <a:t>Key to note</a:t>
            </a:r>
            <a:r>
              <a:rPr lang="en-GB" sz="800" baseline="0" dirty="0" smtClean="0"/>
              <a:t> in this slide</a:t>
            </a:r>
          </a:p>
          <a:p>
            <a:r>
              <a:rPr lang="en-GB" sz="800" baseline="0" dirty="0" smtClean="0"/>
              <a:t>National target was introduced in 2005 to reduce MRSA BSI by 50% over 3 years.  But there were a whole raft of national initiatives that went alongside this target</a:t>
            </a:r>
          </a:p>
          <a:p>
            <a:r>
              <a:rPr lang="en-GB" sz="800" baseline="0" dirty="0" smtClean="0"/>
              <a:t>Care bundles  (high impact interventions to reduce infections </a:t>
            </a:r>
            <a:r>
              <a:rPr lang="en-GB" sz="800" baseline="0" dirty="0" err="1" smtClean="0"/>
              <a:t>eg</a:t>
            </a:r>
            <a:r>
              <a:rPr lang="en-GB" sz="800" baseline="0" dirty="0" smtClean="0"/>
              <a:t>. Vascular access, surgical site infections, catheter associated </a:t>
            </a:r>
            <a:r>
              <a:rPr lang="en-GB" sz="800" baseline="0" dirty="0" err="1" smtClean="0"/>
              <a:t>uti</a:t>
            </a:r>
            <a:r>
              <a:rPr lang="en-GB" sz="800" baseline="0" dirty="0" smtClean="0"/>
              <a:t> </a:t>
            </a:r>
            <a:r>
              <a:rPr lang="en-GB" sz="800" baseline="0" dirty="0" err="1" smtClean="0"/>
              <a:t>etc</a:t>
            </a:r>
            <a:r>
              <a:rPr lang="en-GB" sz="800" baseline="0" dirty="0" smtClean="0"/>
              <a:t>, cleaner hospitals)</a:t>
            </a:r>
          </a:p>
          <a:p>
            <a:r>
              <a:rPr lang="en-GB" sz="800" baseline="0" dirty="0" smtClean="0"/>
              <a:t>Clean your hands campaign</a:t>
            </a:r>
          </a:p>
          <a:p>
            <a:r>
              <a:rPr lang="en-GB" sz="800" baseline="0" dirty="0" smtClean="0"/>
              <a:t>Towards cleaner hospitals and lower rates of infections</a:t>
            </a:r>
          </a:p>
          <a:p>
            <a:r>
              <a:rPr lang="en-GB" sz="800" baseline="0" dirty="0" smtClean="0"/>
              <a:t>Board to ward campaign</a:t>
            </a:r>
          </a:p>
          <a:p>
            <a:r>
              <a:rPr lang="en-GB" sz="800" baseline="0" dirty="0" smtClean="0"/>
              <a:t>Introduction of legislation – code of practice on the prevention and control of infections</a:t>
            </a:r>
          </a:p>
          <a:p>
            <a:r>
              <a:rPr lang="en-GB" sz="800" baseline="0" dirty="0" smtClean="0"/>
              <a:t>Screening high risk patients</a:t>
            </a:r>
          </a:p>
          <a:p>
            <a:r>
              <a:rPr lang="en-GB" sz="800" baseline="0" dirty="0" smtClean="0"/>
              <a:t>CQC inspections (regulators of health and social care) – inspecting against the code of practice</a:t>
            </a:r>
          </a:p>
          <a:p>
            <a:r>
              <a:rPr lang="en-GB" sz="800" baseline="0" dirty="0" smtClean="0"/>
              <a:t>Post infection review of all MRSA </a:t>
            </a:r>
            <a:r>
              <a:rPr lang="en-GB" sz="800" baseline="0" dirty="0" err="1" smtClean="0"/>
              <a:t>bsi</a:t>
            </a:r>
            <a:endParaRPr lang="en-GB" sz="800" baseline="0" dirty="0" smtClean="0"/>
          </a:p>
          <a:p>
            <a:r>
              <a:rPr lang="en-GB" sz="800" baseline="0" dirty="0" smtClean="0"/>
              <a:t>Board level CEO sign off – of every MRSA BSI</a:t>
            </a:r>
            <a:endParaRPr lang="en-GB" sz="800" dirty="0" smtClean="0"/>
          </a:p>
          <a:p>
            <a:endParaRPr lang="en-GB" sz="800" dirty="0" smtClean="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22</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A similar picture with CDI</a:t>
            </a:r>
            <a:r>
              <a:rPr lang="en-GB" baseline="0" dirty="0" smtClean="0"/>
              <a:t> </a:t>
            </a:r>
            <a:r>
              <a:rPr lang="en-GB" dirty="0" smtClean="0"/>
              <a:t>shows the national target being set but there were a number of initiatives at the same time</a:t>
            </a:r>
          </a:p>
          <a:p>
            <a:r>
              <a:rPr lang="en-GB" dirty="0" smtClean="0"/>
              <a:t>Code of practice on</a:t>
            </a:r>
            <a:r>
              <a:rPr lang="en-GB" baseline="0" dirty="0" smtClean="0"/>
              <a:t> the prevention and control of infections </a:t>
            </a:r>
          </a:p>
          <a:p>
            <a:r>
              <a:rPr lang="en-GB" baseline="0" dirty="0" smtClean="0"/>
              <a:t>CQC inspections</a:t>
            </a:r>
            <a:endParaRPr lang="en-GB" dirty="0" smtClean="0"/>
          </a:p>
          <a:p>
            <a:r>
              <a:rPr lang="en-GB" dirty="0" smtClean="0"/>
              <a:t>CDI guidelines published</a:t>
            </a:r>
          </a:p>
          <a:p>
            <a:r>
              <a:rPr lang="en-GB" dirty="0" smtClean="0"/>
              <a:t>CD</a:t>
            </a:r>
            <a:r>
              <a:rPr lang="en-GB" baseline="0" dirty="0" smtClean="0"/>
              <a:t> </a:t>
            </a:r>
            <a:r>
              <a:rPr lang="en-GB" baseline="0" dirty="0" err="1" smtClean="0"/>
              <a:t>ribotyping</a:t>
            </a:r>
            <a:r>
              <a:rPr lang="en-GB" baseline="0" dirty="0" smtClean="0"/>
              <a:t> network establish</a:t>
            </a:r>
          </a:p>
          <a:p>
            <a:r>
              <a:rPr lang="en-GB" baseline="0" dirty="0" smtClean="0"/>
              <a:t>Cleaner hospitals and lower rates of infection – national intervention published to encourage cleanliness </a:t>
            </a:r>
          </a:p>
          <a:p>
            <a:r>
              <a:rPr lang="en-GB" baseline="0" dirty="0" smtClean="0"/>
              <a:t>Board to ward national initiative to improve the engagement from across all levels from leadership to ward level</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3149397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D57BE80-F23A-45B1-8112-9C95C602EE8E}"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30903466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Have</a:t>
            </a:r>
            <a:r>
              <a:rPr lang="en-GB" baseline="0" dirty="0" smtClean="0"/>
              <a:t> asked Simon for this slide to go back to 2004 </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24</a:t>
            </a:fld>
            <a:endParaRPr lang="en-US">
              <a:solidFill>
                <a:prstClr val="black"/>
              </a:solidFill>
            </a:endParaRPr>
          </a:p>
        </p:txBody>
      </p:sp>
    </p:spTree>
    <p:extLst>
      <p:ext uri="{BB962C8B-B14F-4D97-AF65-F5344CB8AC3E}">
        <p14:creationId xmlns:p14="http://schemas.microsoft.com/office/powerpoint/2010/main" val="32309814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PHE Fingertips (AMR local indicators) enables easy access to key trends and geographical differences while raising awareness of differences in antibiotic prescribing, healthcare associated infections, infection prevention and control and antimicrobial stewardship.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smtClean="0">
                <a:solidFill>
                  <a:schemeClr val="tx1"/>
                </a:solidFill>
                <a:effectLst/>
                <a:latin typeface="+mn-lt"/>
                <a:ea typeface="+mn-ea"/>
                <a:cs typeface="+mn-cs"/>
              </a:rPr>
              <a:t>The UK One Health Report 2013 s</a:t>
            </a:r>
            <a:r>
              <a:rPr lang="en-GB" sz="1200" b="0" i="0" kern="1200" baseline="0" dirty="0" smtClean="0">
                <a:solidFill>
                  <a:schemeClr val="tx1"/>
                </a:solidFill>
                <a:effectLst/>
                <a:latin typeface="+mn-lt"/>
                <a:ea typeface="+mn-ea"/>
                <a:cs typeface="+mn-cs"/>
              </a:rPr>
              <a:t>hows </a:t>
            </a:r>
            <a:r>
              <a:rPr lang="en-GB" sz="1200" b="0" i="0" kern="1200" dirty="0" smtClean="0">
                <a:solidFill>
                  <a:schemeClr val="tx1"/>
                </a:solidFill>
                <a:effectLst/>
                <a:latin typeface="+mn-lt"/>
                <a:ea typeface="+mn-ea"/>
                <a:cs typeface="+mn-cs"/>
              </a:rPr>
              <a:t>UK data on antibiotic resistance in key bacteria that are common to animals and humans. It also includes details on the amount of antibiotics sold for animal health and welfare and antibiotics prescribed to humans.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smtClean="0">
                <a:solidFill>
                  <a:schemeClr val="tx1"/>
                </a:solidFill>
                <a:effectLst/>
                <a:latin typeface="+mn-lt"/>
                <a:ea typeface="+mn-ea"/>
                <a:cs typeface="+mn-cs"/>
              </a:rPr>
              <a:t>The ESPAUR report includes national data on antibiotic prescribing and resistance, and hospital antimicrobial stewardship implementation.</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There is a need for rapid diagnostic tools to help GPs identify within minutes the strain of bacterial infection present and the antibiotics to which it is resistant or susceptible. The tests most readily available to most GPs are the C reactive protein (CRP) test and urinalysis, which provide an indication that infection may be present. CRP testing has reduced antibiotic prescribing for respiratory tract infections by 25%</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dirty="0" smtClean="0">
              <a:solidFill>
                <a:schemeClr val="tx1"/>
              </a:solidFill>
              <a:effectLst/>
              <a:latin typeface="+mn-lt"/>
              <a:ea typeface="+mn-ea"/>
              <a:cs typeface="+mn-cs"/>
            </a:endParaRPr>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BF1A7007-A200-4625-857B-C1B607EDAC37}" type="slidenum">
              <a:rPr lang="en-US" smtClean="0"/>
              <a:pPr/>
              <a:t>25</a:t>
            </a:fld>
            <a:endParaRPr lang="en-US"/>
          </a:p>
        </p:txBody>
      </p:sp>
    </p:spTree>
    <p:extLst>
      <p:ext uri="{BB962C8B-B14F-4D97-AF65-F5344CB8AC3E}">
        <p14:creationId xmlns:p14="http://schemas.microsoft.com/office/powerpoint/2010/main" val="41948391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26</a:t>
            </a:fld>
            <a:endParaRPr lang="en-US">
              <a:solidFill>
                <a:prstClr val="black"/>
              </a:solidFill>
            </a:endParaRPr>
          </a:p>
        </p:txBody>
      </p:sp>
    </p:spTree>
    <p:extLst>
      <p:ext uri="{BB962C8B-B14F-4D97-AF65-F5344CB8AC3E}">
        <p14:creationId xmlns:p14="http://schemas.microsoft.com/office/powerpoint/2010/main" val="34560455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Started with </a:t>
            </a:r>
            <a:r>
              <a:rPr lang="en-GB" dirty="0" err="1"/>
              <a:t>approx</a:t>
            </a:r>
            <a:r>
              <a:rPr lang="en-GB" dirty="0"/>
              <a:t> 50</a:t>
            </a:r>
            <a:r>
              <a:rPr lang="en-GB" baseline="0" dirty="0"/>
              <a:t> indicators</a:t>
            </a:r>
          </a:p>
          <a:p>
            <a:r>
              <a:rPr lang="en-GB" baseline="0" dirty="0"/>
              <a:t>Have added new indicators almost every month since launch</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27</a:t>
            </a:fld>
            <a:endParaRPr lang="en-US">
              <a:solidFill>
                <a:prstClr val="black"/>
              </a:solidFill>
            </a:endParaRPr>
          </a:p>
        </p:txBody>
      </p:sp>
    </p:spTree>
    <p:extLst>
      <p:ext uri="{BB962C8B-B14F-4D97-AF65-F5344CB8AC3E}">
        <p14:creationId xmlns:p14="http://schemas.microsoft.com/office/powerpoint/2010/main" val="39690782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ヒラギノ角ゴ Pro W3" pitchFamily="84" charset="-128"/>
                <a:cs typeface="ヒラギノ角ゴ Pro W3" pitchFamily="84" charset="-128"/>
              </a:rPr>
              <a:t>The Front page of the AMR local indicators provides a brief summary of the data that can be found on the profile including lists of recently added and recently updated indicators.  There’s also a news feed under recent updates which provides information on AMR related publications and activities across government and the NHS.</a:t>
            </a:r>
          </a:p>
          <a:p>
            <a:r>
              <a:rPr lang="en-GB" sz="1200" kern="1200" dirty="0">
                <a:solidFill>
                  <a:schemeClr val="tx1"/>
                </a:solidFill>
                <a:effectLst/>
                <a:latin typeface="+mn-lt"/>
                <a:ea typeface="ヒラギノ角ゴ Pro W3" pitchFamily="84" charset="-128"/>
                <a:cs typeface="ヒラギノ角ゴ Pro W3" pitchFamily="84" charset="-128"/>
              </a:rPr>
              <a:t> </a:t>
            </a:r>
          </a:p>
          <a:p>
            <a:r>
              <a:rPr lang="en-GB" sz="1200" kern="1200" dirty="0">
                <a:solidFill>
                  <a:schemeClr val="tx1"/>
                </a:solidFill>
                <a:effectLst/>
                <a:latin typeface="+mn-lt"/>
                <a:ea typeface="ヒラギノ角ゴ Pro W3" pitchFamily="84" charset="-128"/>
                <a:cs typeface="ヒラギノ角ゴ Pro W3" pitchFamily="84" charset="-128"/>
              </a:rPr>
              <a:t>Data can be accessed by pressing the start button</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28</a:t>
            </a:fld>
            <a:endParaRPr lang="en-US">
              <a:solidFill>
                <a:prstClr val="black"/>
              </a:solidFill>
            </a:endParaRPr>
          </a:p>
        </p:txBody>
      </p:sp>
    </p:spTree>
    <p:extLst>
      <p:ext uri="{BB962C8B-B14F-4D97-AF65-F5344CB8AC3E}">
        <p14:creationId xmlns:p14="http://schemas.microsoft.com/office/powerpoint/2010/main" val="12222227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The fingertips display can be described by four key sections: Domains, views, area &amp; benchmarking selection, data display. </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29</a:t>
            </a:fld>
            <a:endParaRPr lang="en-US">
              <a:solidFill>
                <a:prstClr val="black"/>
              </a:solidFill>
            </a:endParaRPr>
          </a:p>
        </p:txBody>
      </p:sp>
    </p:spTree>
    <p:extLst>
      <p:ext uri="{BB962C8B-B14F-4D97-AF65-F5344CB8AC3E}">
        <p14:creationId xmlns:p14="http://schemas.microsoft.com/office/powerpoint/2010/main" val="36905502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QP/CQUIN</a:t>
            </a:r>
            <a:r>
              <a:rPr lang="en-GB" sz="1200" b="0"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u="sng"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sng" kern="1200" dirty="0" smtClean="0">
                <a:solidFill>
                  <a:schemeClr val="tx1"/>
                </a:solidFill>
                <a:effectLst/>
                <a:latin typeface="+mn-lt"/>
                <a:ea typeface="+mn-ea"/>
                <a:cs typeface="+mn-cs"/>
              </a:rPr>
              <a:t>QP:</a:t>
            </a:r>
            <a:r>
              <a:rPr lang="en-GB" sz="1200" b="0" u="sng" kern="1200" baseline="0" dirty="0" smtClean="0">
                <a:solidFill>
                  <a:schemeClr val="tx1"/>
                </a:solidFill>
                <a:effectLst/>
                <a:latin typeface="+mn-lt"/>
                <a:ea typeface="+mn-ea"/>
                <a:cs typeface="+mn-cs"/>
              </a:rPr>
              <a:t> </a:t>
            </a:r>
            <a:r>
              <a:rPr lang="en-GB" u="sng" dirty="0" smtClean="0"/>
              <a:t>General</a:t>
            </a:r>
            <a:r>
              <a:rPr lang="en-GB" u="sng" baseline="0" dirty="0" smtClean="0"/>
              <a:t> practices only (Primary care)</a:t>
            </a:r>
          </a:p>
          <a:p>
            <a:endParaRPr lang="en-GB"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Over 3.7 million fewer antibiotics were dispensed in primary care (general practice only) 2017/18 in comparison to 2014/15, following the introduction of the AMR Quality Premiums.</a:t>
            </a:r>
          </a:p>
          <a:p>
            <a:endParaRPr lang="en-GB" baseline="0" dirty="0" smtClean="0"/>
          </a:p>
          <a:p>
            <a:r>
              <a:rPr lang="en-GB" baseline="0" dirty="0" smtClean="0"/>
              <a:t>Primary care icon?</a:t>
            </a:r>
          </a:p>
          <a:p>
            <a:endParaRPr lang="en-GB" u="sng"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GB" u="sng" baseline="0" dirty="0" smtClean="0"/>
              <a:t>CQUIN: </a:t>
            </a:r>
            <a:r>
              <a:rPr lang="en-GB" sz="1200" kern="1200" dirty="0" smtClean="0">
                <a:solidFill>
                  <a:schemeClr val="tx1"/>
                </a:solidFill>
                <a:effectLst/>
                <a:latin typeface="+mn-lt"/>
                <a:ea typeface="+mn-ea"/>
                <a:cs typeface="+mn-cs"/>
              </a:rPr>
              <a:t>Don’t want to advertise the CQUIN. – Nothing noteworthy and picture all skewed due to </a:t>
            </a:r>
            <a:r>
              <a:rPr lang="en-GB" sz="1200" kern="1200" dirty="0" err="1" smtClean="0">
                <a:solidFill>
                  <a:schemeClr val="tx1"/>
                </a:solidFill>
                <a:effectLst/>
                <a:latin typeface="+mn-lt"/>
                <a:ea typeface="+mn-ea"/>
                <a:cs typeface="+mn-cs"/>
              </a:rPr>
              <a:t>piptaz</a:t>
            </a:r>
            <a:r>
              <a:rPr lang="en-GB" sz="1200" kern="1200" dirty="0" smtClean="0">
                <a:solidFill>
                  <a:schemeClr val="tx1"/>
                </a:solidFill>
                <a:effectLst/>
                <a:latin typeface="+mn-lt"/>
                <a:ea typeface="+mn-ea"/>
                <a:cs typeface="+mn-cs"/>
              </a:rPr>
              <a:t> shortage</a:t>
            </a:r>
          </a:p>
        </p:txBody>
      </p:sp>
      <p:sp>
        <p:nvSpPr>
          <p:cNvPr id="4" name="Slide Number Placeholder 3"/>
          <p:cNvSpPr>
            <a:spLocks noGrp="1"/>
          </p:cNvSpPr>
          <p:nvPr>
            <p:ph type="sldNum" sz="quarter" idx="10"/>
          </p:nvPr>
        </p:nvSpPr>
        <p:spPr/>
        <p:txBody>
          <a:bodyPr/>
          <a:lstStyle/>
          <a:p>
            <a:fld id="{C2DF1BCA-B6E0-4B7F-92D2-41F64FEEF0AF}" type="slidenum">
              <a:rPr lang="en-GB" smtClean="0">
                <a:solidFill>
                  <a:prstClr val="black"/>
                </a:solidFill>
              </a:rPr>
              <a:pPr/>
              <a:t>30</a:t>
            </a:fld>
            <a:endParaRPr lang="en-GB">
              <a:solidFill>
                <a:prstClr val="black"/>
              </a:solidFill>
            </a:endParaRPr>
          </a:p>
        </p:txBody>
      </p:sp>
    </p:spTree>
    <p:extLst>
      <p:ext uri="{BB962C8B-B14F-4D97-AF65-F5344CB8AC3E}">
        <p14:creationId xmlns:p14="http://schemas.microsoft.com/office/powerpoint/2010/main" val="40143780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9D49E01-8799-4BF9-BBD4-11402E10A234}" type="slidenum">
              <a:rPr lang="en-GB" smtClean="0"/>
              <a:t>31</a:t>
            </a:fld>
            <a:endParaRPr lang="en-GB"/>
          </a:p>
        </p:txBody>
      </p:sp>
    </p:spTree>
    <p:extLst>
      <p:ext uri="{BB962C8B-B14F-4D97-AF65-F5344CB8AC3E}">
        <p14:creationId xmlns:p14="http://schemas.microsoft.com/office/powerpoint/2010/main" val="36563779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sz="1200" dirty="0" smtClean="0">
                <a:solidFill>
                  <a:srgbClr val="0070C0"/>
                </a:solidFill>
              </a:rPr>
              <a:t>England introduced a national improvement scheme in 2015 to reduce inappropriate antibiotic prescribing in primary care. National reduction targets were met and new targets were introduced in 2018</a:t>
            </a:r>
            <a:br>
              <a:rPr lang="en-GB" sz="1200" dirty="0" smtClean="0">
                <a:solidFill>
                  <a:srgbClr val="0070C0"/>
                </a:solidFill>
              </a:rPr>
            </a:br>
            <a:r>
              <a:rPr lang="en-GB" sz="1200" dirty="0" smtClean="0">
                <a:solidFill>
                  <a:srgbClr val="0070C0"/>
                </a:solidFill>
              </a:rPr>
              <a:t>The scheme has successfully delivered a 12% reduction of 4.5 million antibiotic prescriptions in the 3.5 year period April 2015 to October 2018</a:t>
            </a:r>
            <a:r>
              <a:rPr lang="en-GB" dirty="0" smtClean="0">
                <a:solidFill>
                  <a:srgbClr val="0070C0"/>
                </a:solidFill>
              </a:rPr>
              <a:t/>
            </a:r>
            <a:br>
              <a:rPr lang="en-GB" dirty="0" smtClean="0">
                <a:solidFill>
                  <a:srgbClr val="0070C0"/>
                </a:solidFill>
              </a:rPr>
            </a:br>
            <a:r>
              <a:rPr lang="en-GB" dirty="0" smtClean="0"/>
              <a:t>https</a:t>
            </a:r>
            <a:r>
              <a:rPr lang="en-GB" dirty="0"/>
              <a:t>://www.england.nhs.uk/ccg-out-tool/qual-prem/</a:t>
            </a:r>
          </a:p>
          <a:p>
            <a:r>
              <a:rPr lang="en-GB" dirty="0"/>
              <a:t>Improvement scheme included use of the NHS England Quality Premium and CCG Improvement Assessment Framework. </a:t>
            </a:r>
          </a:p>
          <a:p>
            <a:r>
              <a:rPr lang="en-GB" dirty="0"/>
              <a:t>Year 1 2015-16 all CCGs had a 1% reduction target for all antibacterial items/STAR-PU and a 10% reduction in broad spectrum antibiotic use unless ≤10% value. </a:t>
            </a:r>
          </a:p>
          <a:p>
            <a:r>
              <a:rPr lang="en-GB" dirty="0"/>
              <a:t>Year 2 2016-17 CCGs had to remain ≤1.161 antibacterial items/STAR-PU or had a 4% stretch targets; similar use of targets for broad spectrum antibiotics</a:t>
            </a:r>
          </a:p>
          <a:p>
            <a:r>
              <a:rPr lang="en-GB" dirty="0"/>
              <a:t>Year 3 2017-18 all CCGs have to meet 2 fixed targets; ≤1.161 antibacterial items/STAR-PU; ≤10% broad spectrum antibiotics</a:t>
            </a:r>
          </a:p>
          <a:p>
            <a:r>
              <a:rPr lang="en-GB" dirty="0"/>
              <a:t>Year 4 2018-19 Introduce lower target ≤0.965 antibacterial items/STAR-PU with weighted reward while also retaining existing 1.161 target to reduce disengagement risk for outlier high CCGs; note CCG IAF adopted single lower target this year</a:t>
            </a:r>
          </a:p>
          <a:p>
            <a:r>
              <a:rPr lang="en-GB" dirty="0"/>
              <a:t>UK AMR national Action Plan will require lowering the target for a third time to deliver the required improvement by 2025</a:t>
            </a:r>
          </a:p>
        </p:txBody>
      </p:sp>
      <p:sp>
        <p:nvSpPr>
          <p:cNvPr id="4" name="Footer Placeholder 3"/>
          <p:cNvSpPr>
            <a:spLocks noGrp="1"/>
          </p:cNvSpPr>
          <p:nvPr>
            <p:ph type="ftr" sz="quarter" idx="10"/>
          </p:nvPr>
        </p:nvSpPr>
        <p:spPr/>
        <p:txBody>
          <a:bodyPr/>
          <a:lstStyle/>
          <a:p>
            <a:r>
              <a:rPr lang="en-GB">
                <a:solidFill>
                  <a:prstClr val="black"/>
                </a:solidFill>
              </a:rPr>
              <a:t>NHS Improvement</a:t>
            </a:r>
          </a:p>
        </p:txBody>
      </p:sp>
      <p:sp>
        <p:nvSpPr>
          <p:cNvPr id="5" name="Slide Number Placeholder 4"/>
          <p:cNvSpPr>
            <a:spLocks noGrp="1"/>
          </p:cNvSpPr>
          <p:nvPr>
            <p:ph type="sldNum" sz="quarter" idx="11"/>
          </p:nvPr>
        </p:nvSpPr>
        <p:spPr/>
        <p:txBody>
          <a:bodyPr/>
          <a:lstStyle/>
          <a:p>
            <a:fld id="{7890AB7D-FC04-41BF-88F7-E47891A06283}" type="slidenum">
              <a:rPr lang="en-GB" smtClean="0">
                <a:solidFill>
                  <a:prstClr val="black"/>
                </a:solidFill>
              </a:rPr>
              <a:pPr/>
              <a:t>32</a:t>
            </a:fld>
            <a:endParaRPr lang="en-GB">
              <a:solidFill>
                <a:prstClr val="black"/>
              </a:solidFill>
            </a:endParaRPr>
          </a:p>
        </p:txBody>
      </p:sp>
    </p:spTree>
    <p:extLst>
      <p:ext uri="{BB962C8B-B14F-4D97-AF65-F5344CB8AC3E}">
        <p14:creationId xmlns:p14="http://schemas.microsoft.com/office/powerpoint/2010/main" val="37391546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sz="1200" dirty="0" smtClean="0">
                <a:latin typeface="+mn-lt"/>
              </a:rPr>
              <a:t>England introduced a national AMR improvement scheme in April 2016 to reduce inappropriate antibiotic prescribing in acute hospitals. It used targets to both reduce consumption, and increase 72 hour review in line with Start Smart then Focus stewardship guidance </a:t>
            </a:r>
            <a:br>
              <a:rPr lang="en-GB" sz="1200" dirty="0" smtClean="0">
                <a:latin typeface="+mn-lt"/>
              </a:rPr>
            </a:br>
            <a:r>
              <a:rPr lang="en-GB" sz="1200" dirty="0" smtClean="0">
                <a:latin typeface="+mn-lt"/>
              </a:rPr>
              <a:t>The AMR improvement scheme was integrated with the Sepsis scheme that improved the identification and timely management of suspected sepsis in April 2017, and both schemes will complete in March 2019</a:t>
            </a:r>
            <a:endParaRPr lang="en-GB" dirty="0" smtClean="0"/>
          </a:p>
          <a:p>
            <a:endParaRPr lang="en-GB" dirty="0" smtClean="0"/>
          </a:p>
          <a:p>
            <a:r>
              <a:rPr lang="en-GB" dirty="0" smtClean="0"/>
              <a:t>https</a:t>
            </a:r>
            <a:r>
              <a:rPr lang="en-GB" dirty="0"/>
              <a:t>://www.england.nhs.uk/nhs-standard-contract/cquin/cquin-17-19/ </a:t>
            </a:r>
          </a:p>
          <a:p>
            <a:r>
              <a:rPr lang="en-GB" dirty="0"/>
              <a:t>Year 1 2016/17 AMR CQUIN Total consumption; Piperacillin-tazobactam; carbapenems; all reduction targets individualised to Trust from baseline</a:t>
            </a:r>
          </a:p>
          <a:p>
            <a:r>
              <a:rPr lang="en-GB" dirty="0"/>
              <a:t>Year 2 2017/18 AMR + SEPSIS CQUIN 72 hour review focus on sepsis prescriptions only</a:t>
            </a:r>
          </a:p>
          <a:p>
            <a:r>
              <a:rPr lang="en-GB" dirty="0"/>
              <a:t>Year 3 2018/19 AMR + SEPSIS CQUIN Remove Piperacillin-tazobactam and introduce WHO EML </a:t>
            </a:r>
            <a:r>
              <a:rPr lang="en-GB" dirty="0" err="1"/>
              <a:t>AWaRe</a:t>
            </a:r>
            <a:r>
              <a:rPr lang="en-GB" dirty="0"/>
              <a:t> List; 72 hour review focus on sepsis again</a:t>
            </a:r>
          </a:p>
          <a:p>
            <a:r>
              <a:rPr lang="en-GB" dirty="0"/>
              <a:t>2019-20 CQUIN scheme will consist solely of 2 clinical audits: </a:t>
            </a:r>
          </a:p>
        </p:txBody>
      </p:sp>
      <p:sp>
        <p:nvSpPr>
          <p:cNvPr id="4" name="Footer Placeholder 3"/>
          <p:cNvSpPr>
            <a:spLocks noGrp="1"/>
          </p:cNvSpPr>
          <p:nvPr>
            <p:ph type="ftr" sz="quarter" idx="10"/>
          </p:nvPr>
        </p:nvSpPr>
        <p:spPr/>
        <p:txBody>
          <a:bodyPr/>
          <a:lstStyle/>
          <a:p>
            <a:r>
              <a:rPr lang="en-GB">
                <a:solidFill>
                  <a:prstClr val="black"/>
                </a:solidFill>
              </a:rPr>
              <a:t>NHS Improvement</a:t>
            </a:r>
          </a:p>
        </p:txBody>
      </p:sp>
      <p:sp>
        <p:nvSpPr>
          <p:cNvPr id="5" name="Slide Number Placeholder 4"/>
          <p:cNvSpPr>
            <a:spLocks noGrp="1"/>
          </p:cNvSpPr>
          <p:nvPr>
            <p:ph type="sldNum" sz="quarter" idx="11"/>
          </p:nvPr>
        </p:nvSpPr>
        <p:spPr/>
        <p:txBody>
          <a:bodyPr/>
          <a:lstStyle/>
          <a:p>
            <a:fld id="{7890AB7D-FC04-41BF-88F7-E47891A06283}" type="slidenum">
              <a:rPr lang="en-GB" smtClean="0">
                <a:solidFill>
                  <a:prstClr val="black"/>
                </a:solidFill>
              </a:rPr>
              <a:pPr/>
              <a:t>33</a:t>
            </a:fld>
            <a:endParaRPr lang="en-GB">
              <a:solidFill>
                <a:prstClr val="black"/>
              </a:solidFill>
            </a:endParaRPr>
          </a:p>
        </p:txBody>
      </p:sp>
    </p:spTree>
    <p:extLst>
      <p:ext uri="{BB962C8B-B14F-4D97-AF65-F5344CB8AC3E}">
        <p14:creationId xmlns:p14="http://schemas.microsoft.com/office/powerpoint/2010/main" val="751165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9D49E01-8799-4BF9-BBD4-11402E10A234}" type="slidenum">
              <a:rPr lang="en-GB" smtClean="0"/>
              <a:t>5</a:t>
            </a:fld>
            <a:endParaRPr lang="en-GB"/>
          </a:p>
        </p:txBody>
      </p:sp>
    </p:spTree>
    <p:extLst>
      <p:ext uri="{BB962C8B-B14F-4D97-AF65-F5344CB8AC3E}">
        <p14:creationId xmlns:p14="http://schemas.microsoft.com/office/powerpoint/2010/main" val="25951482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34</a:t>
            </a:fld>
            <a:endParaRPr lang="en-US">
              <a:solidFill>
                <a:prstClr val="black"/>
              </a:solidFill>
            </a:endParaRPr>
          </a:p>
        </p:txBody>
      </p:sp>
    </p:spTree>
    <p:extLst>
      <p:ext uri="{BB962C8B-B14F-4D97-AF65-F5344CB8AC3E}">
        <p14:creationId xmlns:p14="http://schemas.microsoft.com/office/powerpoint/2010/main" val="35792605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9D49E01-8799-4BF9-BBD4-11402E10A234}" type="slidenum">
              <a:rPr lang="en-GB" smtClean="0"/>
              <a:t>35</a:t>
            </a:fld>
            <a:endParaRPr lang="en-GB"/>
          </a:p>
        </p:txBody>
      </p:sp>
    </p:spTree>
    <p:extLst>
      <p:ext uri="{BB962C8B-B14F-4D97-AF65-F5344CB8AC3E}">
        <p14:creationId xmlns:p14="http://schemas.microsoft.com/office/powerpoint/2010/main" val="9480189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9D49E01-8799-4BF9-BBD4-11402E10A234}" type="slidenum">
              <a:rPr lang="en-GB" smtClean="0"/>
              <a:t>36</a:t>
            </a:fld>
            <a:endParaRPr lang="en-GB"/>
          </a:p>
        </p:txBody>
      </p:sp>
    </p:spTree>
    <p:extLst>
      <p:ext uri="{BB962C8B-B14F-4D97-AF65-F5344CB8AC3E}">
        <p14:creationId xmlns:p14="http://schemas.microsoft.com/office/powerpoint/2010/main" val="17778068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9D49E01-8799-4BF9-BBD4-11402E10A234}" type="slidenum">
              <a:rPr lang="en-GB" smtClean="0"/>
              <a:t>37</a:t>
            </a:fld>
            <a:endParaRPr lang="en-GB"/>
          </a:p>
        </p:txBody>
      </p:sp>
    </p:spTree>
    <p:extLst>
      <p:ext uri="{BB962C8B-B14F-4D97-AF65-F5344CB8AC3E}">
        <p14:creationId xmlns:p14="http://schemas.microsoft.com/office/powerpoint/2010/main" val="20310401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 ‘</a:t>
            </a:r>
            <a:r>
              <a:rPr lang="en-GB" sz="1200" b="1" kern="1200" dirty="0" smtClean="0">
                <a:solidFill>
                  <a:schemeClr val="tx1"/>
                </a:solidFill>
                <a:effectLst/>
                <a:latin typeface="+mn-lt"/>
                <a:ea typeface="+mn-ea"/>
                <a:cs typeface="+mn-cs"/>
              </a:rPr>
              <a:t>Keep Antibiotics Working’ campaign </a:t>
            </a:r>
            <a:r>
              <a:rPr lang="en-GB" sz="1200" kern="1200" dirty="0" smtClean="0">
                <a:solidFill>
                  <a:schemeClr val="tx1"/>
                </a:solidFill>
                <a:effectLst/>
                <a:latin typeface="+mn-lt"/>
                <a:ea typeface="+mn-ea"/>
                <a:cs typeface="+mn-cs"/>
              </a:rPr>
              <a:t>was supported by a wide range of partners to whom materials including leaflets and posters were distributed. In addition, specially designed self-care prescription pads were sent to General Practitioners (GPs), providing a tangible intervention to satisfy patient concerns and help alleviate pressure to prescribe. The </a:t>
            </a:r>
            <a:r>
              <a:rPr lang="en-GB" sz="1200" b="1" kern="1200" dirty="0" smtClean="0">
                <a:solidFill>
                  <a:schemeClr val="tx1"/>
                </a:solidFill>
                <a:effectLst/>
                <a:latin typeface="+mn-lt"/>
                <a:ea typeface="+mn-ea"/>
                <a:cs typeface="+mn-cs"/>
              </a:rPr>
              <a:t>Antibiotic Guardian</a:t>
            </a:r>
            <a:r>
              <a:rPr lang="en-GB" sz="1200" kern="1200" dirty="0" smtClean="0">
                <a:solidFill>
                  <a:schemeClr val="tx1"/>
                </a:solidFill>
                <a:effectLst/>
                <a:latin typeface="+mn-lt"/>
                <a:ea typeface="+mn-ea"/>
                <a:cs typeface="+mn-cs"/>
              </a:rPr>
              <a:t> pledge system helps people feel that they have taken concrete personal and collective action to help keep antibiotics active. This may in turn act as a catalyst for behaviour change that is measured through follow up.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The Treat Antibiotics Responsibly, Guidance, Education, Tools (</a:t>
            </a:r>
            <a:r>
              <a:rPr lang="en-GB" sz="1200" b="1" kern="1200" dirty="0" smtClean="0">
                <a:solidFill>
                  <a:schemeClr val="tx1"/>
                </a:solidFill>
                <a:effectLst/>
                <a:latin typeface="+mn-lt"/>
                <a:ea typeface="+mn-ea"/>
                <a:cs typeface="+mn-cs"/>
              </a:rPr>
              <a:t>TARGET</a:t>
            </a:r>
            <a:r>
              <a:rPr lang="en-GB" sz="1200" kern="1200" dirty="0" smtClean="0">
                <a:solidFill>
                  <a:schemeClr val="tx1"/>
                </a:solidFill>
                <a:effectLst/>
                <a:latin typeface="+mn-lt"/>
                <a:ea typeface="+mn-ea"/>
                <a:cs typeface="+mn-cs"/>
              </a:rPr>
              <a:t>) Antibiotics toolkit, developed by PHE with the Royal College of General Practitioners (RCGP) aims to influence patients’ behaviour around antibiotic use through health care professionals.  The toolkit includes posters and videos for waiting and consulting rooms, and leaflets to share with the patient in the consultation.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kern="1200" dirty="0" smtClean="0">
                <a:solidFill>
                  <a:schemeClr val="tx1"/>
                </a:solidFill>
                <a:effectLst/>
                <a:latin typeface="+mn-lt"/>
                <a:ea typeface="+mn-ea"/>
                <a:cs typeface="+mn-cs"/>
              </a:rPr>
              <a:t>e-Bug</a:t>
            </a:r>
            <a:r>
              <a:rPr lang="en-GB" sz="1200" kern="1200" dirty="0" smtClean="0">
                <a:solidFill>
                  <a:schemeClr val="tx1"/>
                </a:solidFill>
                <a:effectLst/>
                <a:latin typeface="+mn-lt"/>
                <a:ea typeface="+mn-ea"/>
                <a:cs typeface="+mn-cs"/>
              </a:rPr>
              <a:t>, a PHE educational programme targeted at children and young people,  is an innovative and multidisciplinary resource that provides lesson plans, interactive activities and educational media for schools and communities on infections, hygiene and antimicrobial resistance. The e-Bug resources are currently available in 23 different languages.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dirty="0" smtClean="0">
              <a:solidFill>
                <a:schemeClr val="tx1"/>
              </a:solidFill>
              <a:effectLst/>
              <a:latin typeface="+mn-lt"/>
              <a:ea typeface="+mn-ea"/>
              <a:cs typeface="+mn-cs"/>
            </a:endParaRPr>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77D7CE1F-9705-4867-8891-A16E9F036C6F}" type="slidenum">
              <a:rPr lang="en-GB" smtClean="0"/>
              <a:t>38</a:t>
            </a:fld>
            <a:endParaRPr lang="en-GB"/>
          </a:p>
        </p:txBody>
      </p:sp>
    </p:spTree>
    <p:extLst>
      <p:ext uri="{BB962C8B-B14F-4D97-AF65-F5344CB8AC3E}">
        <p14:creationId xmlns:p14="http://schemas.microsoft.com/office/powerpoint/2010/main" val="12024583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9D49E01-8799-4BF9-BBD4-11402E10A234}" type="slidenum">
              <a:rPr lang="en-GB" smtClean="0"/>
              <a:t>40</a:t>
            </a:fld>
            <a:endParaRPr lang="en-GB"/>
          </a:p>
        </p:txBody>
      </p:sp>
    </p:spTree>
    <p:extLst>
      <p:ext uri="{BB962C8B-B14F-4D97-AF65-F5344CB8AC3E}">
        <p14:creationId xmlns:p14="http://schemas.microsoft.com/office/powerpoint/2010/main" val="14633864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9D49E01-8799-4BF9-BBD4-11402E10A234}" type="slidenum">
              <a:rPr lang="en-GB" smtClean="0"/>
              <a:t>41</a:t>
            </a:fld>
            <a:endParaRPr lang="en-GB"/>
          </a:p>
        </p:txBody>
      </p:sp>
    </p:spTree>
    <p:extLst>
      <p:ext uri="{BB962C8B-B14F-4D97-AF65-F5344CB8AC3E}">
        <p14:creationId xmlns:p14="http://schemas.microsoft.com/office/powerpoint/2010/main" val="11861556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9D49E01-8799-4BF9-BBD4-11402E10A234}" type="slidenum">
              <a:rPr lang="en-GB" smtClean="0"/>
              <a:t>42</a:t>
            </a:fld>
            <a:endParaRPr lang="en-GB"/>
          </a:p>
        </p:txBody>
      </p:sp>
    </p:spTree>
    <p:extLst>
      <p:ext uri="{BB962C8B-B14F-4D97-AF65-F5344CB8AC3E}">
        <p14:creationId xmlns:p14="http://schemas.microsoft.com/office/powerpoint/2010/main" val="15239017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9D49E01-8799-4BF9-BBD4-11402E10A234}" type="slidenum">
              <a:rPr lang="en-GB" smtClean="0"/>
              <a:t>43</a:t>
            </a:fld>
            <a:endParaRPr lang="en-GB"/>
          </a:p>
        </p:txBody>
      </p:sp>
    </p:spTree>
    <p:extLst>
      <p:ext uri="{BB962C8B-B14F-4D97-AF65-F5344CB8AC3E}">
        <p14:creationId xmlns:p14="http://schemas.microsoft.com/office/powerpoint/2010/main" val="41164372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spc="0" dirty="0" smtClean="0">
                <a:solidFill>
                  <a:srgbClr val="0070C0"/>
                </a:solidFill>
              </a:rPr>
              <a:t>This is an evidence based systematic approach to improve the diagnosis and management of UTIs in residents in all 23 Nursing Homes in Bath and North East Somerset - Residential homes were not included initially</a:t>
            </a:r>
          </a:p>
          <a:p>
            <a:endParaRPr lang="en-GB" dirty="0"/>
          </a:p>
        </p:txBody>
      </p:sp>
      <p:sp>
        <p:nvSpPr>
          <p:cNvPr id="4" name="Slide Number Placeholder 3"/>
          <p:cNvSpPr>
            <a:spLocks noGrp="1"/>
          </p:cNvSpPr>
          <p:nvPr>
            <p:ph type="sldNum" sz="quarter" idx="10"/>
          </p:nvPr>
        </p:nvSpPr>
        <p:spPr/>
        <p:txBody>
          <a:bodyPr/>
          <a:lstStyle/>
          <a:p>
            <a:fld id="{09D49E01-8799-4BF9-BBD4-11402E10A234}" type="slidenum">
              <a:rPr lang="en-GB" smtClean="0"/>
              <a:t>44</a:t>
            </a:fld>
            <a:endParaRPr lang="en-GB"/>
          </a:p>
        </p:txBody>
      </p:sp>
    </p:spTree>
    <p:extLst>
      <p:ext uri="{BB962C8B-B14F-4D97-AF65-F5344CB8AC3E}">
        <p14:creationId xmlns:p14="http://schemas.microsoft.com/office/powerpoint/2010/main" val="959634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9D49E01-8799-4BF9-BBD4-11402E10A234}" type="slidenum">
              <a:rPr lang="en-GB" smtClean="0"/>
              <a:t>6</a:t>
            </a:fld>
            <a:endParaRPr lang="en-GB"/>
          </a:p>
        </p:txBody>
      </p:sp>
    </p:spTree>
    <p:extLst>
      <p:ext uri="{BB962C8B-B14F-4D97-AF65-F5344CB8AC3E}">
        <p14:creationId xmlns:p14="http://schemas.microsoft.com/office/powerpoint/2010/main" val="23303292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9D49E01-8799-4BF9-BBD4-11402E10A234}" type="slidenum">
              <a:rPr lang="en-GB" smtClean="0"/>
              <a:t>45</a:t>
            </a:fld>
            <a:endParaRPr lang="en-GB"/>
          </a:p>
        </p:txBody>
      </p:sp>
    </p:spTree>
    <p:extLst>
      <p:ext uri="{BB962C8B-B14F-4D97-AF65-F5344CB8AC3E}">
        <p14:creationId xmlns:p14="http://schemas.microsoft.com/office/powerpoint/2010/main" val="16925802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9D49E01-8799-4BF9-BBD4-11402E10A234}" type="slidenum">
              <a:rPr lang="en-GB" smtClean="0"/>
              <a:t>46</a:t>
            </a:fld>
            <a:endParaRPr lang="en-GB"/>
          </a:p>
        </p:txBody>
      </p:sp>
    </p:spTree>
    <p:extLst>
      <p:ext uri="{BB962C8B-B14F-4D97-AF65-F5344CB8AC3E}">
        <p14:creationId xmlns:p14="http://schemas.microsoft.com/office/powerpoint/2010/main" val="17742740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9D49E01-8799-4BF9-BBD4-11402E10A234}" type="slidenum">
              <a:rPr lang="en-GB" smtClean="0"/>
              <a:t>47</a:t>
            </a:fld>
            <a:endParaRPr lang="en-GB"/>
          </a:p>
        </p:txBody>
      </p:sp>
    </p:spTree>
    <p:extLst>
      <p:ext uri="{BB962C8B-B14F-4D97-AF65-F5344CB8AC3E}">
        <p14:creationId xmlns:p14="http://schemas.microsoft.com/office/powerpoint/2010/main" val="15139994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200" dirty="0" smtClean="0">
                <a:solidFill>
                  <a:srgbClr val="000000"/>
                </a:solidFill>
                <a:latin typeface="Helvetica "/>
              </a:rPr>
              <a:t>The first national AMR student conference was held on 18</a:t>
            </a:r>
            <a:r>
              <a:rPr lang="en-GB" sz="1200" baseline="30000" dirty="0" smtClean="0">
                <a:solidFill>
                  <a:srgbClr val="000000"/>
                </a:solidFill>
                <a:latin typeface="Helvetica "/>
              </a:rPr>
              <a:t>th</a:t>
            </a:r>
            <a:r>
              <a:rPr lang="en-GB" sz="1200" dirty="0" smtClean="0">
                <a:solidFill>
                  <a:srgbClr val="000000"/>
                </a:solidFill>
                <a:latin typeface="Helvetica "/>
              </a:rPr>
              <a:t> November 2017 to </a:t>
            </a:r>
            <a:r>
              <a:rPr lang="en-GB" sz="1200" dirty="0" smtClean="0">
                <a:solidFill>
                  <a:prstClr val="black"/>
                </a:solidFill>
                <a:latin typeface="Helvetica "/>
              </a:rPr>
              <a:t>engage with healthcare student bodies nationally to promote antibiotic awareness across the UK universities.</a:t>
            </a:r>
          </a:p>
          <a:p>
            <a:pPr marL="285750" indent="-285750">
              <a:buFont typeface="Arial" panose="020B0604020202020204" pitchFamily="34" charset="0"/>
              <a:buChar char="•"/>
            </a:pPr>
            <a:endParaRPr lang="en-GB" sz="1200" dirty="0" smtClean="0">
              <a:solidFill>
                <a:prstClr val="black"/>
              </a:solidFill>
              <a:latin typeface="Helvetica "/>
            </a:endParaRPr>
          </a:p>
          <a:p>
            <a:pPr marL="285750" indent="-285750">
              <a:buFont typeface="Arial" panose="020B0604020202020204" pitchFamily="34" charset="0"/>
              <a:buChar char="•"/>
            </a:pPr>
            <a:r>
              <a:rPr lang="en-GB" sz="1200" dirty="0" smtClean="0">
                <a:solidFill>
                  <a:prstClr val="black"/>
                </a:solidFill>
                <a:latin typeface="Helvetica "/>
              </a:rPr>
              <a:t>The conference aimed to promote collaboration amongst all health-related fields through a One Health approach, providing students and young professionals an opportunity to participate in talks and workshops held by key individuals with expertise in this field. </a:t>
            </a:r>
          </a:p>
          <a:p>
            <a:pPr marL="285750" indent="-285750">
              <a:buFont typeface="Arial" panose="020B0604020202020204" pitchFamily="34" charset="0"/>
              <a:buChar char="•"/>
            </a:pPr>
            <a:endParaRPr lang="en-GB" sz="1200" dirty="0" smtClean="0">
              <a:solidFill>
                <a:prstClr val="black"/>
              </a:solidFill>
              <a:latin typeface="Helvetica "/>
            </a:endParaRPr>
          </a:p>
          <a:p>
            <a:pPr marL="285750" indent="-285750">
              <a:buFont typeface="Arial" panose="020B0604020202020204" pitchFamily="34" charset="0"/>
              <a:buChar char="•"/>
            </a:pPr>
            <a:r>
              <a:rPr lang="en-GB" sz="1200" dirty="0" smtClean="0">
                <a:solidFill>
                  <a:prstClr val="black"/>
                </a:solidFill>
                <a:latin typeface="Helvetica "/>
              </a:rPr>
              <a:t>Over 200 students attended the conference. The presentations from the conference are available via </a:t>
            </a:r>
            <a:r>
              <a:rPr lang="en-GB" sz="1200" dirty="0" smtClean="0">
                <a:solidFill>
                  <a:prstClr val="black"/>
                </a:solidFill>
                <a:latin typeface="Helvetica "/>
                <a:hlinkClick r:id="rId3"/>
              </a:rPr>
              <a:t>http://antibioticguardian.com/Meetings/students-amr-conference-2017/</a:t>
            </a:r>
            <a:endParaRPr lang="en-GB" sz="1200" dirty="0" smtClean="0">
              <a:solidFill>
                <a:prstClr val="black"/>
              </a:solidFill>
              <a:latin typeface="Helvetica "/>
            </a:endParaRPr>
          </a:p>
          <a:p>
            <a:pPr marL="285750" indent="-285750">
              <a:buFont typeface="Arial" panose="020B0604020202020204" pitchFamily="34" charset="0"/>
              <a:buChar char="•"/>
            </a:pPr>
            <a:endParaRPr lang="en-GB" sz="1200" dirty="0" smtClean="0">
              <a:solidFill>
                <a:prstClr val="black"/>
              </a:solidFill>
              <a:latin typeface="Helvetica "/>
            </a:endParaRPr>
          </a:p>
          <a:p>
            <a:pPr marL="285750" indent="-285750">
              <a:buFont typeface="Arial" panose="020B0604020202020204" pitchFamily="34" charset="0"/>
              <a:buChar char="•"/>
            </a:pPr>
            <a:r>
              <a:rPr lang="en-GB" sz="1200" dirty="0" smtClean="0">
                <a:solidFill>
                  <a:prstClr val="black"/>
                </a:solidFill>
                <a:latin typeface="Helvetica "/>
              </a:rPr>
              <a:t>Health students and pre-registration professionals were invited to earn their AG Champion badges (that could be displayed on LinkedIn accounts) by completing AMR-related tasks and providing a short summary of their activities. </a:t>
            </a:r>
            <a:endParaRPr lang="en-GB" sz="1200" dirty="0" smtClean="0">
              <a:solidFill>
                <a:srgbClr val="000000"/>
              </a:solidFill>
              <a:latin typeface="Helvetica "/>
            </a:endParaRPr>
          </a:p>
          <a:p>
            <a:endParaRPr lang="en-GB" dirty="0"/>
          </a:p>
        </p:txBody>
      </p:sp>
      <p:sp>
        <p:nvSpPr>
          <p:cNvPr id="4" name="Slide Number Placeholder 3"/>
          <p:cNvSpPr>
            <a:spLocks noGrp="1"/>
          </p:cNvSpPr>
          <p:nvPr>
            <p:ph type="sldNum" sz="quarter" idx="10"/>
          </p:nvPr>
        </p:nvSpPr>
        <p:spPr/>
        <p:txBody>
          <a:bodyPr/>
          <a:lstStyle/>
          <a:p>
            <a:fld id="{C03B16BE-B116-40E3-8D8A-E5FAA4792784}" type="slidenum">
              <a:rPr lang="en-GB" smtClean="0"/>
              <a:t>48</a:t>
            </a:fld>
            <a:endParaRPr lang="en-GB"/>
          </a:p>
        </p:txBody>
      </p:sp>
    </p:spTree>
    <p:extLst>
      <p:ext uri="{BB962C8B-B14F-4D97-AF65-F5344CB8AC3E}">
        <p14:creationId xmlns:p14="http://schemas.microsoft.com/office/powerpoint/2010/main" val="39418841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9D49E01-8799-4BF9-BBD4-11402E10A234}" type="slidenum">
              <a:rPr lang="en-GB" smtClean="0"/>
              <a:t>49</a:t>
            </a:fld>
            <a:endParaRPr lang="en-GB"/>
          </a:p>
        </p:txBody>
      </p:sp>
    </p:spTree>
    <p:extLst>
      <p:ext uri="{BB962C8B-B14F-4D97-AF65-F5344CB8AC3E}">
        <p14:creationId xmlns:p14="http://schemas.microsoft.com/office/powerpoint/2010/main" val="35562333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In terms of the IPC section your top line could be to emphasise the importance of prevention of infection which will generally lower the need for antimicrobials and therefore the potential for resistance to develop.</a:t>
            </a:r>
            <a:r>
              <a:rPr lang="en-GB" dirty="0" smtClean="0"/>
              <a:t/>
            </a:r>
            <a:br>
              <a:rPr lang="en-GB" dirty="0" smtClean="0"/>
            </a:br>
            <a:r>
              <a:rPr lang="en-GB" dirty="0" smtClean="0"/>
              <a:t/>
            </a:r>
            <a:br>
              <a:rPr lang="en-GB" dirty="0" smtClean="0"/>
            </a:br>
            <a:r>
              <a:rPr lang="en-GB" sz="1200" b="0" i="0" kern="1200" dirty="0" smtClean="0">
                <a:solidFill>
                  <a:schemeClr val="tx1"/>
                </a:solidFill>
                <a:effectLst/>
                <a:latin typeface="+mn-lt"/>
                <a:ea typeface="+mn-ea"/>
                <a:cs typeface="+mn-cs"/>
              </a:rPr>
              <a:t>The strategy talks about GNBSI ambitions - you could present how setting targets or ambitions has driven down infections historically but they weren't in isolation.  If you have a look at the slides from my presentation at the European Parliament, they nicely show the setting of targets but also the multimodal interventions alongside those targets.  </a:t>
            </a:r>
            <a:r>
              <a:rPr lang="en-GB" dirty="0" smtClean="0"/>
              <a:t/>
            </a:r>
            <a:br>
              <a:rPr lang="en-GB" dirty="0" smtClean="0"/>
            </a:br>
            <a:r>
              <a:rPr lang="en-GB" dirty="0" smtClean="0"/>
              <a:t/>
            </a:r>
            <a:br>
              <a:rPr lang="en-GB" dirty="0" smtClean="0"/>
            </a:br>
            <a:r>
              <a:rPr lang="en-GB" sz="1200" b="0" i="0" kern="1200" dirty="0" smtClean="0">
                <a:solidFill>
                  <a:schemeClr val="tx1"/>
                </a:solidFill>
                <a:effectLst/>
                <a:latin typeface="+mn-lt"/>
                <a:ea typeface="+mn-ea"/>
                <a:cs typeface="+mn-cs"/>
              </a:rPr>
              <a:t>We need to strengthen the multimodal - cross organisational interventions where we are all working together to prevent infections .  We know that a lot of these infections are occurring in the community therefore we can't just focus on hospitals.  We all need to work together. There are systematic reviews showing that bundle/multi modal approaches prevent infections.</a:t>
            </a:r>
            <a:r>
              <a:rPr lang="en-GB" dirty="0" smtClean="0"/>
              <a:t/>
            </a:r>
            <a:br>
              <a:rPr lang="en-GB" dirty="0" smtClean="0"/>
            </a:br>
            <a:r>
              <a:rPr lang="en-GB" dirty="0" smtClean="0"/>
              <a:t/>
            </a:r>
            <a:br>
              <a:rPr lang="en-GB" dirty="0" smtClean="0"/>
            </a:br>
            <a:r>
              <a:rPr lang="en-GB" sz="1200" b="0" i="0" kern="1200" dirty="0" smtClean="0">
                <a:solidFill>
                  <a:schemeClr val="tx1"/>
                </a:solidFill>
                <a:effectLst/>
                <a:latin typeface="+mn-lt"/>
                <a:ea typeface="+mn-ea"/>
                <a:cs typeface="+mn-cs"/>
              </a:rPr>
              <a:t>You could mention CQC and the code and how NHS Improvement are working with CQC inspectors to support them in their inspections. </a:t>
            </a:r>
            <a:r>
              <a:rPr lang="en-GB" dirty="0" smtClean="0"/>
              <a:t/>
            </a:r>
            <a:br>
              <a:rPr lang="en-GB" dirty="0" smtClean="0"/>
            </a:br>
            <a:r>
              <a:rPr lang="en-GB" dirty="0" smtClean="0"/>
              <a:t/>
            </a:r>
            <a:br>
              <a:rPr lang="en-GB" dirty="0" smtClean="0"/>
            </a:br>
            <a:r>
              <a:rPr lang="en-GB" sz="1200" b="0" i="0" kern="1200" dirty="0" smtClean="0">
                <a:solidFill>
                  <a:schemeClr val="tx1"/>
                </a:solidFill>
                <a:effectLst/>
                <a:latin typeface="+mn-lt"/>
                <a:ea typeface="+mn-ea"/>
                <a:cs typeface="+mn-cs"/>
              </a:rPr>
              <a:t>Interventions in England that are new</a:t>
            </a:r>
            <a:r>
              <a:rPr lang="en-GB" dirty="0" smtClean="0"/>
              <a:t/>
            </a:r>
            <a:br>
              <a:rPr lang="en-GB" dirty="0" smtClean="0"/>
            </a:br>
            <a:r>
              <a:rPr lang="en-GB" sz="1200" b="0" i="0" kern="1200" dirty="0" smtClean="0">
                <a:solidFill>
                  <a:schemeClr val="tx1"/>
                </a:solidFill>
                <a:effectLst/>
                <a:latin typeface="+mn-lt"/>
                <a:ea typeface="+mn-ea"/>
                <a:cs typeface="+mn-cs"/>
              </a:rPr>
              <a:t>- national hand hygiene and standard precaution policy being launched at the Chief Nursing Officer conference this week.    (NHS Improvement)</a:t>
            </a:r>
            <a:r>
              <a:rPr lang="en-GB" dirty="0" smtClean="0"/>
              <a:t/>
            </a:r>
            <a:br>
              <a:rPr lang="en-GB" dirty="0" smtClean="0"/>
            </a:br>
            <a:r>
              <a:rPr lang="en-GB" sz="1200" b="0" i="0" kern="1200" dirty="0" smtClean="0">
                <a:solidFill>
                  <a:schemeClr val="tx1"/>
                </a:solidFill>
                <a:effectLst/>
                <a:latin typeface="+mn-lt"/>
                <a:ea typeface="+mn-ea"/>
                <a:cs typeface="+mn-cs"/>
              </a:rPr>
              <a:t>- national catheter resources (passport, care plan, patient held card) launched and now on the NHS Improvement website. </a:t>
            </a:r>
            <a:r>
              <a:rPr lang="en-GB" sz="1200" b="0" i="0" kern="1200" dirty="0" smtClean="0">
                <a:solidFill>
                  <a:schemeClr val="tx1"/>
                </a:solidFill>
                <a:effectLst/>
                <a:latin typeface="+mn-lt"/>
                <a:ea typeface="+mn-ea"/>
                <a:cs typeface="+mn-cs"/>
                <a:hlinkClick r:id="rId3"/>
              </a:rPr>
              <a:t>https://improvement.nhs.uk/resources/urinary-catheter-tools/</a:t>
            </a:r>
            <a:r>
              <a:rPr lang="en-GB" dirty="0" smtClean="0"/>
              <a:t/>
            </a:r>
            <a:br>
              <a:rPr lang="en-GB" dirty="0" smtClean="0"/>
            </a:br>
            <a:r>
              <a:rPr lang="en-GB" sz="1200" b="0" i="0" kern="1200" dirty="0" smtClean="0">
                <a:solidFill>
                  <a:schemeClr val="tx1"/>
                </a:solidFill>
                <a:effectLst/>
                <a:latin typeface="+mn-lt"/>
                <a:ea typeface="+mn-ea"/>
                <a:cs typeface="+mn-cs"/>
              </a:rPr>
              <a:t>- CPE Framework of actions - update of the current CPE toolkit for acute and non-acute.  In progress.  Draft to go out for consultation in May (PHE working with stakeholders to co-produce)</a:t>
            </a:r>
            <a:r>
              <a:rPr lang="en-GB" dirty="0" smtClean="0"/>
              <a:t/>
            </a:r>
            <a:br>
              <a:rPr lang="en-GB" dirty="0" smtClean="0"/>
            </a:br>
            <a:r>
              <a:rPr lang="en-GB" sz="1200" b="0" i="0" kern="1200" dirty="0" smtClean="0">
                <a:solidFill>
                  <a:schemeClr val="tx1"/>
                </a:solidFill>
                <a:effectLst/>
                <a:latin typeface="+mn-lt"/>
                <a:ea typeface="+mn-ea"/>
                <a:cs typeface="+mn-cs"/>
              </a:rPr>
              <a:t>- survey of capacity and capability of long term care facilities to deliver IPC and AMS - in progress.  Report due in May (PHE)</a:t>
            </a:r>
            <a:r>
              <a:rPr lang="en-GB" dirty="0" smtClean="0"/>
              <a:t/>
            </a:r>
            <a:br>
              <a:rPr lang="en-GB" dirty="0" smtClean="0"/>
            </a:br>
            <a:r>
              <a:rPr lang="en-GB" sz="1200" b="0" i="0" kern="1200" dirty="0" smtClean="0">
                <a:solidFill>
                  <a:schemeClr val="tx1"/>
                </a:solidFill>
                <a:effectLst/>
                <a:latin typeface="+mn-lt"/>
                <a:ea typeface="+mn-ea"/>
                <a:cs typeface="+mn-cs"/>
              </a:rPr>
              <a:t>- Resource library of evidence, guidance and examples of practice to reduce GNBSI will be published at the end of March (NHS Improvement)</a:t>
            </a:r>
            <a:endParaRPr lang="en-GB" dirty="0"/>
          </a:p>
        </p:txBody>
      </p:sp>
      <p:sp>
        <p:nvSpPr>
          <p:cNvPr id="4" name="Slide Number Placeholder 3"/>
          <p:cNvSpPr>
            <a:spLocks noGrp="1"/>
          </p:cNvSpPr>
          <p:nvPr>
            <p:ph type="sldNum" sz="quarter" idx="10"/>
          </p:nvPr>
        </p:nvSpPr>
        <p:spPr/>
        <p:txBody>
          <a:bodyPr/>
          <a:lstStyle/>
          <a:p>
            <a:fld id="{09D49E01-8799-4BF9-BBD4-11402E10A234}" type="slidenum">
              <a:rPr lang="en-GB" smtClean="0"/>
              <a:t>50</a:t>
            </a:fld>
            <a:endParaRPr lang="en-GB"/>
          </a:p>
        </p:txBody>
      </p:sp>
    </p:spTree>
    <p:extLst>
      <p:ext uri="{BB962C8B-B14F-4D97-AF65-F5344CB8AC3E}">
        <p14:creationId xmlns:p14="http://schemas.microsoft.com/office/powerpoint/2010/main" val="35636331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39D0E-EA7B-4153-A5D3-8D2E804D4A0C}" type="slidenum">
              <a:rPr lang="en-GB" smtClean="0">
                <a:solidFill>
                  <a:prstClr val="black"/>
                </a:solidFill>
              </a:rPr>
              <a:pPr/>
              <a:t>51</a:t>
            </a:fld>
            <a:endParaRPr lang="en-GB">
              <a:solidFill>
                <a:prstClr val="black"/>
              </a:solidFill>
            </a:endParaRPr>
          </a:p>
        </p:txBody>
      </p:sp>
    </p:spTree>
    <p:extLst>
      <p:ext uri="{BB962C8B-B14F-4D97-AF65-F5344CB8AC3E}">
        <p14:creationId xmlns:p14="http://schemas.microsoft.com/office/powerpoint/2010/main" val="967989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39D0E-EA7B-4153-A5D3-8D2E804D4A0C}" type="slidenum">
              <a:rPr lang="en-GB" smtClean="0">
                <a:solidFill>
                  <a:prstClr val="black"/>
                </a:solidFill>
              </a:rPr>
              <a:pPr/>
              <a:t>52</a:t>
            </a:fld>
            <a:endParaRPr lang="en-GB">
              <a:solidFill>
                <a:prstClr val="black"/>
              </a:solidFill>
            </a:endParaRPr>
          </a:p>
        </p:txBody>
      </p:sp>
    </p:spTree>
    <p:extLst>
      <p:ext uri="{BB962C8B-B14F-4D97-AF65-F5344CB8AC3E}">
        <p14:creationId xmlns:p14="http://schemas.microsoft.com/office/powerpoint/2010/main" val="14685763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9D49E01-8799-4BF9-BBD4-11402E10A234}" type="slidenum">
              <a:rPr lang="en-GB" smtClean="0"/>
              <a:t>53</a:t>
            </a:fld>
            <a:endParaRPr lang="en-GB"/>
          </a:p>
        </p:txBody>
      </p:sp>
    </p:spTree>
    <p:extLst>
      <p:ext uri="{BB962C8B-B14F-4D97-AF65-F5344CB8AC3E}">
        <p14:creationId xmlns:p14="http://schemas.microsoft.com/office/powerpoint/2010/main" val="8576798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9D49E01-8799-4BF9-BBD4-11402E10A234}" type="slidenum">
              <a:rPr lang="en-GB" smtClean="0"/>
              <a:t>54</a:t>
            </a:fld>
            <a:endParaRPr lang="en-GB"/>
          </a:p>
        </p:txBody>
      </p:sp>
    </p:spTree>
    <p:extLst>
      <p:ext uri="{BB962C8B-B14F-4D97-AF65-F5344CB8AC3E}">
        <p14:creationId xmlns:p14="http://schemas.microsoft.com/office/powerpoint/2010/main" val="379106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9D49E01-8799-4BF9-BBD4-11402E10A234}" type="slidenum">
              <a:rPr lang="en-GB" smtClean="0"/>
              <a:t>7</a:t>
            </a:fld>
            <a:endParaRPr lang="en-GB"/>
          </a:p>
        </p:txBody>
      </p:sp>
    </p:spTree>
    <p:extLst>
      <p:ext uri="{BB962C8B-B14F-4D97-AF65-F5344CB8AC3E}">
        <p14:creationId xmlns:p14="http://schemas.microsoft.com/office/powerpoint/2010/main" val="20423010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9D49E01-8799-4BF9-BBD4-11402E10A234}" type="slidenum">
              <a:rPr lang="en-GB" smtClean="0"/>
              <a:t>55</a:t>
            </a:fld>
            <a:endParaRPr lang="en-GB"/>
          </a:p>
        </p:txBody>
      </p:sp>
    </p:spTree>
    <p:extLst>
      <p:ext uri="{BB962C8B-B14F-4D97-AF65-F5344CB8AC3E}">
        <p14:creationId xmlns:p14="http://schemas.microsoft.com/office/powerpoint/2010/main" val="2111010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9D49E01-8799-4BF9-BBD4-11402E10A234}" type="slidenum">
              <a:rPr lang="en-GB" smtClean="0"/>
              <a:t>8</a:t>
            </a:fld>
            <a:endParaRPr lang="en-GB"/>
          </a:p>
        </p:txBody>
      </p:sp>
    </p:spTree>
    <p:extLst>
      <p:ext uri="{BB962C8B-B14F-4D97-AF65-F5344CB8AC3E}">
        <p14:creationId xmlns:p14="http://schemas.microsoft.com/office/powerpoint/2010/main" val="1676537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9D49E01-8799-4BF9-BBD4-11402E10A234}" type="slidenum">
              <a:rPr lang="en-GB" smtClean="0"/>
              <a:t>9</a:t>
            </a:fld>
            <a:endParaRPr lang="en-GB"/>
          </a:p>
        </p:txBody>
      </p:sp>
    </p:spTree>
    <p:extLst>
      <p:ext uri="{BB962C8B-B14F-4D97-AF65-F5344CB8AC3E}">
        <p14:creationId xmlns:p14="http://schemas.microsoft.com/office/powerpoint/2010/main" val="3405506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8875" cy="3727450"/>
          </a:xfrm>
        </p:spPr>
      </p:sp>
      <p:sp>
        <p:nvSpPr>
          <p:cNvPr id="3" name="Notes Placeholder 2"/>
          <p:cNvSpPr>
            <a:spLocks noGrp="1"/>
          </p:cNvSpPr>
          <p:nvPr>
            <p:ph type="body" idx="1"/>
          </p:nvPr>
        </p:nvSpPr>
        <p:spPr/>
        <p:txBody>
          <a:bodyPr>
            <a:noAutofit/>
          </a:bodyPr>
          <a:lstStyle/>
          <a:p>
            <a:pPr marL="171450" indent="-171450">
              <a:buFont typeface="Arial" panose="020B0604020202020204" pitchFamily="34" charset="0"/>
              <a:buChar char="•"/>
            </a:pPr>
            <a:r>
              <a:rPr lang="en-GB" sz="1200" b="0" i="0" kern="1200" dirty="0">
                <a:solidFill>
                  <a:schemeClr val="tx1"/>
                </a:solidFill>
                <a:effectLst/>
                <a:latin typeface="+mn-lt"/>
                <a:ea typeface="ヒラギノ角ゴ Pro W3" pitchFamily="84" charset="-128"/>
                <a:cs typeface="ヒラギノ角ゴ Pro W3" pitchFamily="84" charset="-128"/>
              </a:rPr>
              <a:t>However, inappropriate prescribing is still an issue…..</a:t>
            </a:r>
          </a:p>
          <a:p>
            <a:endParaRPr lang="en-GB" sz="1200" b="0" i="0" kern="1200" dirty="0">
              <a:solidFill>
                <a:schemeClr val="tx1"/>
              </a:solidFill>
              <a:effectLst/>
              <a:latin typeface="+mn-lt"/>
              <a:ea typeface="ヒラギノ角ゴ Pro W3" pitchFamily="84" charset="-128"/>
              <a:cs typeface="ヒラギノ角ゴ Pro W3" pitchFamily="84" charset="-128"/>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And PHE marketing is still crucial to communicating key messages to the public in order to change current </a:t>
            </a:r>
            <a:r>
              <a:rPr lang="en-US" dirty="0" err="1"/>
              <a:t>behaviours</a:t>
            </a:r>
            <a:endParaRPr lang="en-US"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Our research shows that inappropriate prescribing is a bi-lateral issue – with patient expectation mounting pressure to prescribe which in turn exacerbates the issue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b="0"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1" dirty="0"/>
              <a:t>Inappropriate prescription rates:</a:t>
            </a:r>
            <a:endParaRPr lang="en-US" b="1" dirty="0"/>
          </a:p>
          <a:p>
            <a:pPr marL="628650" lvl="1" indent="-171450">
              <a:buFont typeface="Arial" panose="020B0604020202020204" pitchFamily="34" charset="0"/>
              <a:buChar char="•"/>
            </a:pPr>
            <a:r>
              <a:rPr lang="en-GB" sz="1200" b="0" i="0" kern="1200" dirty="0">
                <a:solidFill>
                  <a:schemeClr val="tx1"/>
                </a:solidFill>
                <a:effectLst/>
                <a:latin typeface="+mn-lt"/>
                <a:ea typeface="ヒラギノ角ゴ Pro W3" pitchFamily="84" charset="-128"/>
                <a:cs typeface="ヒラギノ角ゴ Pro W3" pitchFamily="84" charset="-128"/>
              </a:rPr>
              <a:t>34% think there is nothing individuals can do to prevent antibiotics becoming less effective at treating diseases</a:t>
            </a:r>
          </a:p>
          <a:p>
            <a:pPr marL="628650" lvl="1" indent="-171450">
              <a:buFont typeface="Arial" panose="020B0604020202020204" pitchFamily="34" charset="0"/>
              <a:buChar char="•"/>
            </a:pPr>
            <a:r>
              <a:rPr lang="en-GB" sz="1200" b="0" i="0" kern="1200" dirty="0">
                <a:solidFill>
                  <a:schemeClr val="tx1"/>
                </a:solidFill>
                <a:effectLst/>
                <a:latin typeface="+mn-lt"/>
                <a:ea typeface="ヒラギノ角ゴ Pro W3" pitchFamily="84" charset="-128"/>
                <a:cs typeface="ヒラギノ角ゴ Pro W3" pitchFamily="84" charset="-128"/>
              </a:rPr>
              <a:t>37% think new antibiotics will always be developed to replace those that don't work any more</a:t>
            </a:r>
          </a:p>
          <a:p>
            <a:pPr marL="628650" lvl="1" indent="-171450">
              <a:buFont typeface="Arial" panose="020B0604020202020204" pitchFamily="34" charset="0"/>
              <a:buChar char="•"/>
            </a:pPr>
            <a:r>
              <a:rPr lang="en-GB" sz="1200" b="0" i="0" kern="1200" dirty="0">
                <a:solidFill>
                  <a:schemeClr val="tx1"/>
                </a:solidFill>
                <a:effectLst/>
                <a:latin typeface="+mn-lt"/>
                <a:ea typeface="ヒラギノ角ゴ Pro W3" pitchFamily="84" charset="-128"/>
                <a:cs typeface="ヒラギノ角ゴ Pro W3" pitchFamily="84" charset="-128"/>
              </a:rPr>
              <a:t>24% think if there is any doubt about whether an illness needs to be treated with antibiotics it's better to take them just in case</a:t>
            </a:r>
          </a:p>
          <a:p>
            <a:pPr marL="10858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b="0" i="1" kern="1200" dirty="0">
                <a:solidFill>
                  <a:schemeClr val="tx1"/>
                </a:solidFill>
                <a:effectLst/>
                <a:latin typeface="+mn-lt"/>
                <a:ea typeface="ヒラギノ角ゴ Pro W3" pitchFamily="84" charset="-128"/>
                <a:cs typeface="ヒラギノ角ゴ Pro W3" pitchFamily="84" charset="-128"/>
              </a:rPr>
              <a:t>Source: Inappropriate antibiotic prescribing in English primary care. The Journal of Antimicrobial Chemotherapy 2018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dirty="0"/>
          </a:p>
          <a:p>
            <a:pPr marL="57150" indent="0">
              <a:buNone/>
            </a:pPr>
            <a:r>
              <a:rPr lang="en-GB" sz="1200" b="1" kern="1200" dirty="0">
                <a:solidFill>
                  <a:schemeClr val="tx1"/>
                </a:solidFill>
                <a:effectLst/>
                <a:latin typeface="+mn-lt"/>
                <a:ea typeface="ヒラギノ角ゴ Pro W3" pitchFamily="84" charset="-128"/>
                <a:cs typeface="Arial" panose="020B0604020202020204" pitchFamily="34" charset="0"/>
              </a:rPr>
              <a:t>Patient expectation:</a:t>
            </a:r>
          </a:p>
          <a:p>
            <a:pPr marL="685800" lvl="1" indent="-171450">
              <a:buFont typeface="Arial" panose="020B0604020202020204" pitchFamily="34" charset="0"/>
              <a:buChar char="•"/>
            </a:pPr>
            <a:r>
              <a:rPr lang="en-GB" sz="1200" dirty="0">
                <a:cs typeface="Arial" panose="020B0604020202020204" pitchFamily="34" charset="0"/>
              </a:rPr>
              <a:t>38% of people expected an antibiotic from a doctor’s surgery, NHS walk-in centre or ‘GP out of hours’ service when they visited with a cough, flu or a throat, ear, sinus or chest infection in 2017*</a:t>
            </a:r>
          </a:p>
          <a:p>
            <a:pPr marL="114300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b="0" i="1" kern="1200" dirty="0">
                <a:solidFill>
                  <a:schemeClr val="tx1"/>
                </a:solidFill>
                <a:effectLst/>
                <a:latin typeface="+mn-lt"/>
                <a:ea typeface="ヒラギノ角ゴ Pro W3" pitchFamily="84" charset="-128"/>
                <a:cs typeface="ヒラギノ角ゴ Pro W3" pitchFamily="84" charset="-128"/>
              </a:rPr>
              <a:t>Source: from </a:t>
            </a:r>
            <a:r>
              <a:rPr lang="en-GB" sz="1200" b="0" i="1" kern="1200" dirty="0" err="1">
                <a:solidFill>
                  <a:schemeClr val="tx1"/>
                </a:solidFill>
                <a:effectLst/>
                <a:latin typeface="+mn-lt"/>
                <a:ea typeface="ヒラギノ角ゴ Pro W3" pitchFamily="84" charset="-128"/>
                <a:cs typeface="ヒラギノ角ゴ Pro W3" pitchFamily="84" charset="-128"/>
              </a:rPr>
              <a:t>Capibus</a:t>
            </a:r>
            <a:r>
              <a:rPr lang="en-GB" sz="1200" b="0" i="1" kern="1200" dirty="0">
                <a:solidFill>
                  <a:schemeClr val="tx1"/>
                </a:solidFill>
                <a:effectLst/>
                <a:latin typeface="+mn-lt"/>
                <a:ea typeface="ヒラギノ角ゴ Pro W3" pitchFamily="84" charset="-128"/>
                <a:cs typeface="ヒラギノ角ゴ Pro W3" pitchFamily="84" charset="-128"/>
              </a:rPr>
              <a:t> on behalf of Public Health England. Attitudes towards antibiotics. 2017  </a:t>
            </a:r>
          </a:p>
          <a:p>
            <a:pPr marL="514350" lvl="1" indent="0">
              <a:buNone/>
            </a:pPr>
            <a:endParaRPr lang="en-GB" sz="1200" dirty="0">
              <a:cs typeface="Arial" panose="020B0604020202020204" pitchFamily="34" charset="0"/>
            </a:endParaRPr>
          </a:p>
          <a:p>
            <a:pPr marL="57150" indent="0">
              <a:buNone/>
            </a:pPr>
            <a:endParaRPr lang="en-GB" sz="1200" i="1" dirty="0">
              <a:solidFill>
                <a:schemeClr val="tx1">
                  <a:lumMod val="65000"/>
                  <a:lumOff val="35000"/>
                </a:schemeClr>
              </a:solidFill>
              <a:cs typeface="Arial" panose="020B0604020202020204" pitchFamily="34" charset="0"/>
            </a:endParaRPr>
          </a:p>
          <a:p>
            <a:pPr marL="228600" indent="-171450">
              <a:buFont typeface="Arial" panose="020B0604020202020204" pitchFamily="34" charset="0"/>
              <a:buChar char="•"/>
            </a:pPr>
            <a:r>
              <a:rPr lang="en-GB" sz="1200" dirty="0">
                <a:cs typeface="Arial" panose="020B0604020202020204" pitchFamily="34" charset="0"/>
              </a:rPr>
              <a:t>Reducing this expectation and demand for antibiotics is key as it will help free up HCP time and lessen inappropriate prescribing – ultimately relieving pressure on the NHS whilst helping to delay AMR</a:t>
            </a:r>
          </a:p>
          <a:p>
            <a:pPr marL="228600" indent="-171450">
              <a:buFont typeface="Arial" panose="020B0604020202020204" pitchFamily="34" charset="0"/>
              <a:buChar char="•"/>
            </a:pPr>
            <a:endParaRPr lang="en-GB" sz="1200" dirty="0">
              <a:cs typeface="Arial" panose="020B0604020202020204" pitchFamily="34" charset="0"/>
            </a:endParaRPr>
          </a:p>
          <a:p>
            <a:pPr marL="228600" indent="-171450">
              <a:buFont typeface="Arial" panose="020B0604020202020204" pitchFamily="34" charset="0"/>
              <a:buChar char="•"/>
            </a:pPr>
            <a:r>
              <a:rPr lang="en-GB" sz="1200" dirty="0">
                <a:cs typeface="Arial" panose="020B0604020202020204" pitchFamily="34" charset="0"/>
              </a:rPr>
              <a:t>The first step to achieving this is to encourage people to take their doctor’s advice and educate them about what antibiotics can and can’t treat. If we can break this cycle and reinforce different behaviours which work, the patient may be more likely to repeat the desired behaviour</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3444577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11</a:t>
            </a:fld>
            <a:endParaRPr lang="en-US"/>
          </a:p>
        </p:txBody>
      </p:sp>
    </p:spTree>
    <p:extLst>
      <p:ext uri="{BB962C8B-B14F-4D97-AF65-F5344CB8AC3E}">
        <p14:creationId xmlns:p14="http://schemas.microsoft.com/office/powerpoint/2010/main" val="3847686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hyperlink" Target="mailto:publications@phe.gov.uk" TargetMode="Externa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mailto:publications@phe.gov.uk" TargetMode="External"/><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hyperlink" Target="mailto:publications@phe.gov.uk" TargetMode="External"/><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hyperlink" Target="mailto:publications@phe.gov.uk" TargetMode="External"/><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2" Type="http://schemas.openxmlformats.org/officeDocument/2006/relationships/hyperlink" Target="mailto:publications@phe.gov.uk" TargetMode="External"/><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2" Type="http://schemas.openxmlformats.org/officeDocument/2006/relationships/hyperlink" Target="mailto:publications@phe.gov.uk" TargetMode="External"/><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2" Type="http://schemas.openxmlformats.org/officeDocument/2006/relationships/hyperlink" Target="mailto:publications@phe.gov.uk" TargetMode="External"/><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91"/>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AMR_Challenges_Opportunities: the English perspective</a:t>
            </a:r>
            <a:endParaRPr lang="en-GB"/>
          </a:p>
        </p:txBody>
      </p:sp>
      <p:sp>
        <p:nvSpPr>
          <p:cNvPr id="6" name="Slide Number Placeholder 5"/>
          <p:cNvSpPr>
            <a:spLocks noGrp="1"/>
          </p:cNvSpPr>
          <p:nvPr>
            <p:ph type="sldNum" sz="quarter" idx="12"/>
          </p:nvPr>
        </p:nvSpPr>
        <p:spPr/>
        <p:txBody>
          <a:bodyPr/>
          <a:lstStyle/>
          <a:p>
            <a:fld id="{DBB8FA37-6190-442E-BE14-989A1B440DB4}" type="slidenum">
              <a:rPr lang="en-GB" smtClean="0"/>
              <a:t>‹#›</a:t>
            </a:fld>
            <a:endParaRPr lang="en-GB"/>
          </a:p>
        </p:txBody>
      </p:sp>
    </p:spTree>
    <p:extLst>
      <p:ext uri="{BB962C8B-B14F-4D97-AF65-F5344CB8AC3E}">
        <p14:creationId xmlns:p14="http://schemas.microsoft.com/office/powerpoint/2010/main" val="3926079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AMR_Challenges_Opportunities: the English perspective</a:t>
            </a:r>
            <a:endParaRPr lang="en-GB"/>
          </a:p>
        </p:txBody>
      </p:sp>
      <p:sp>
        <p:nvSpPr>
          <p:cNvPr id="6" name="Slide Number Placeholder 5"/>
          <p:cNvSpPr>
            <a:spLocks noGrp="1"/>
          </p:cNvSpPr>
          <p:nvPr>
            <p:ph type="sldNum" sz="quarter" idx="12"/>
          </p:nvPr>
        </p:nvSpPr>
        <p:spPr/>
        <p:txBody>
          <a:bodyPr/>
          <a:lstStyle/>
          <a:p>
            <a:fld id="{DBB8FA37-6190-442E-BE14-989A1B440DB4}" type="slidenum">
              <a:rPr lang="en-GB" smtClean="0"/>
              <a:t>‹#›</a:t>
            </a:fld>
            <a:endParaRPr lang="en-GB"/>
          </a:p>
        </p:txBody>
      </p:sp>
    </p:spTree>
    <p:extLst>
      <p:ext uri="{BB962C8B-B14F-4D97-AF65-F5344CB8AC3E}">
        <p14:creationId xmlns:p14="http://schemas.microsoft.com/office/powerpoint/2010/main" val="238127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AMR_Challenges_Opportunities: the English perspective</a:t>
            </a:r>
            <a:endParaRPr lang="en-GB"/>
          </a:p>
        </p:txBody>
      </p:sp>
      <p:sp>
        <p:nvSpPr>
          <p:cNvPr id="6" name="Slide Number Placeholder 5"/>
          <p:cNvSpPr>
            <a:spLocks noGrp="1"/>
          </p:cNvSpPr>
          <p:nvPr>
            <p:ph type="sldNum" sz="quarter" idx="12"/>
          </p:nvPr>
        </p:nvSpPr>
        <p:spPr/>
        <p:txBody>
          <a:bodyPr/>
          <a:lstStyle/>
          <a:p>
            <a:fld id="{DBB8FA37-6190-442E-BE14-989A1B440DB4}" type="slidenum">
              <a:rPr lang="en-GB" smtClean="0"/>
              <a:t>‹#›</a:t>
            </a:fld>
            <a:endParaRPr lang="en-GB"/>
          </a:p>
        </p:txBody>
      </p:sp>
    </p:spTree>
    <p:extLst>
      <p:ext uri="{BB962C8B-B14F-4D97-AF65-F5344CB8AC3E}">
        <p14:creationId xmlns:p14="http://schemas.microsoft.com/office/powerpoint/2010/main" val="4096150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2133307"/>
            <a:ext cx="9144000" cy="47246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a:spLocks noChangeArrowheads="1"/>
          </p:cNvSpPr>
          <p:nvPr userDrawn="1"/>
        </p:nvSpPr>
        <p:spPr bwMode="auto">
          <a:xfrm>
            <a:off x="0" y="1988844"/>
            <a:ext cx="9144000" cy="144463"/>
          </a:xfrm>
          <a:prstGeom prst="rect">
            <a:avLst/>
          </a:prstGeom>
          <a:solidFill>
            <a:srgbClr val="00AE9E"/>
          </a:solidFill>
          <a:ln w="9525">
            <a:noFill/>
            <a:miter lim="800000"/>
            <a:headEnd/>
            <a:tailEnd/>
          </a:ln>
        </p:spPr>
        <p:txBody>
          <a:bodyPr anchor="ctr">
            <a:prstTxWarp prst="textNoShape">
              <a:avLst/>
            </a:prstTxWarp>
          </a:bodyPr>
          <a:lstStyle/>
          <a:p>
            <a:pPr algn="ctr">
              <a:defRPr/>
            </a:pPr>
            <a:endParaRPr lang="en-US">
              <a:solidFill>
                <a:prstClr val="white"/>
              </a:solidFill>
              <a:ea typeface="ヒラギノ角ゴ Pro W3" pitchFamily="84" charset="-128"/>
            </a:endParaRPr>
          </a:p>
        </p:txBody>
      </p:sp>
      <p:sp>
        <p:nvSpPr>
          <p:cNvPr id="2" name="Title 1"/>
          <p:cNvSpPr>
            <a:spLocks noGrp="1"/>
          </p:cNvSpPr>
          <p:nvPr>
            <p:ph type="ctrTitle"/>
          </p:nvPr>
        </p:nvSpPr>
        <p:spPr>
          <a:xfrm>
            <a:off x="558000" y="2492962"/>
            <a:ext cx="7633648" cy="1724503"/>
          </a:xfrm>
          <a:ln>
            <a:noFill/>
          </a:ln>
        </p:spPr>
        <p:txBody>
          <a:bodyPr anchor="t">
            <a:noAutofit/>
          </a:bodyPr>
          <a:lstStyle>
            <a:lvl1pPr algn="l">
              <a:defRPr sz="4500"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pic>
        <p:nvPicPr>
          <p:cNvPr id="9" name="Picture 8" descr="\\colhpafil004\Colindale_Data\HQ Group and LARS\Group Data\Design\Branding and logos\PHE logos with strapline\Small without Old French text\PHE small logo for A4.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3674110" cy="1812290"/>
          </a:xfrm>
          <a:prstGeom prst="rect">
            <a:avLst/>
          </a:prstGeom>
          <a:noFill/>
          <a:ln>
            <a:noFill/>
          </a:ln>
        </p:spPr>
      </p:pic>
    </p:spTree>
    <p:extLst>
      <p:ext uri="{BB962C8B-B14F-4D97-AF65-F5344CB8AC3E}">
        <p14:creationId xmlns:p14="http://schemas.microsoft.com/office/powerpoint/2010/main" val="1918913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chor="t" anchorCtr="0"/>
          <a:lstStyle>
            <a:lvl1pPr>
              <a:defRPr sz="4000" baseline="0">
                <a:solidFill>
                  <a:srgbClr val="00AE9E"/>
                </a:solidFill>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558000" y="1412781"/>
            <a:ext cx="8028000" cy="4739679"/>
          </a:xfrm>
        </p:spPr>
        <p:txBody>
          <a:bodyPr/>
          <a:lstStyle>
            <a:lvl1pPr marL="4763" indent="-4763">
              <a:lnSpc>
                <a:spcPct val="114000"/>
              </a:lnSpc>
              <a:spcBef>
                <a:spcPts val="0"/>
              </a:spcBef>
              <a:defRPr sz="1800" b="0" baseline="0">
                <a:solidFill>
                  <a:schemeClr val="tx1"/>
                </a:solidFill>
              </a:defRPr>
            </a:lvl1pPr>
          </a:lstStyle>
          <a:p>
            <a:pPr lvl="0"/>
            <a:r>
              <a:rPr lang="en-US" dirty="0" smtClean="0"/>
              <a:t>Text should be 12-18pt Arial. Do not use other fonts.</a:t>
            </a:r>
          </a:p>
          <a:p>
            <a:pPr lvl="0"/>
            <a:endParaRPr lang="en-US" b="1" dirty="0" smtClean="0">
              <a:latin typeface="Arial" pitchFamily="84" charset="0"/>
            </a:endParaRPr>
          </a:p>
          <a:p>
            <a:pPr lvl="0"/>
            <a:r>
              <a:rPr lang="en-US" b="1" dirty="0" smtClean="0">
                <a:latin typeface="Arial" pitchFamily="84" charset="0"/>
              </a:rPr>
              <a:t>Note</a:t>
            </a:r>
          </a:p>
          <a:p>
            <a:pPr lvl="0"/>
            <a:r>
              <a:rPr lang="en-US" dirty="0" smtClean="0">
                <a:latin typeface="Arial" pitchFamily="84" charset="0"/>
              </a:rPr>
              <a:t>This template should NOT be used to create publications, as this may mean</a:t>
            </a:r>
          </a:p>
          <a:p>
            <a:pPr lvl="0"/>
            <a:r>
              <a:rPr lang="en-US" dirty="0" smtClean="0">
                <a:latin typeface="Arial" pitchFamily="84" charset="0"/>
              </a:rPr>
              <a:t>publication on GOV.UK will not be possible. </a:t>
            </a:r>
          </a:p>
          <a:p>
            <a:pPr lvl="0"/>
            <a:endParaRPr lang="en-US" dirty="0" smtClean="0">
              <a:latin typeface="Arial" pitchFamily="84" charset="0"/>
            </a:endParaRPr>
          </a:p>
          <a:p>
            <a:pPr lvl="0"/>
            <a:r>
              <a:rPr lang="en-US" dirty="0" smtClean="0">
                <a:latin typeface="Arial" pitchFamily="84" charset="0"/>
              </a:rPr>
              <a:t>Please contact </a:t>
            </a:r>
            <a:r>
              <a:rPr lang="en-US" dirty="0" smtClean="0">
                <a:latin typeface="Arial" pitchFamily="84" charset="0"/>
                <a:hlinkClick r:id="rId2"/>
              </a:rPr>
              <a:t>publications@phe.gov.uk</a:t>
            </a:r>
            <a:r>
              <a:rPr lang="en-US" dirty="0" smtClean="0">
                <a:latin typeface="Arial" pitchFamily="84" charset="0"/>
              </a:rPr>
              <a:t> for more details</a:t>
            </a:r>
          </a:p>
          <a:p>
            <a:pPr lvl="0"/>
            <a:endParaRPr lang="en-US" dirty="0"/>
          </a:p>
        </p:txBody>
      </p:sp>
      <p:sp>
        <p:nvSpPr>
          <p:cNvPr id="5" name="Slide Number Placeholder 5"/>
          <p:cNvSpPr>
            <a:spLocks noGrp="1"/>
          </p:cNvSpPr>
          <p:nvPr>
            <p:ph type="sldNum" sz="quarter" idx="10"/>
          </p:nvPr>
        </p:nvSpPr>
        <p:spPr>
          <a:xfrm>
            <a:off x="0" y="6308791"/>
            <a:ext cx="9144000" cy="549275"/>
          </a:xfrm>
        </p:spPr>
        <p:txBody>
          <a:bodyPr/>
          <a:lstStyle>
            <a:lvl1pPr>
              <a:defRPr/>
            </a:lvl1pPr>
          </a:lstStyle>
          <a:p>
            <a:pPr marL="531813">
              <a:defRPr/>
            </a:pPr>
            <a:r>
              <a:rPr lang="en-US" dirty="0" smtClean="0">
                <a:solidFill>
                  <a:prstClr val="white"/>
                </a:solidFill>
              </a:rPr>
              <a:t>  </a:t>
            </a:r>
            <a:fld id="{2565FA6D-D4C8-4C4C-AC4B-3269734D34D8}" type="slidenum">
              <a:rPr lang="en-US" smtClean="0">
                <a:solidFill>
                  <a:prstClr val="white"/>
                </a:solidFill>
              </a:rPr>
              <a:pPr marL="531813">
                <a:defRPr/>
              </a:pPr>
              <a:t>‹#›</a:t>
            </a:fld>
            <a:endParaRPr lang="en-US" dirty="0">
              <a:solidFill>
                <a:prstClr val="white"/>
              </a:solidFill>
            </a:endParaRPr>
          </a:p>
        </p:txBody>
      </p:sp>
      <p:sp>
        <p:nvSpPr>
          <p:cNvPr id="6" name="Footer Placeholder 5"/>
          <p:cNvSpPr>
            <a:spLocks noGrp="1"/>
          </p:cNvSpPr>
          <p:nvPr>
            <p:ph type="ftr" sz="quarter" idx="11"/>
          </p:nvPr>
        </p:nvSpPr>
        <p:spPr/>
        <p:txBody>
          <a:bodyPr/>
          <a:lstStyle>
            <a:lvl1pPr marL="173038" indent="0" algn="l">
              <a:defRPr sz="1200" baseline="0">
                <a:solidFill>
                  <a:schemeClr val="bg1"/>
                </a:solidFill>
                <a:latin typeface="Arial" pitchFamily="34" charset="0"/>
              </a:defRPr>
            </a:lvl1pPr>
          </a:lstStyle>
          <a:p>
            <a:pPr>
              <a:defRPr/>
            </a:pPr>
            <a:r>
              <a:rPr lang="en-GB" smtClean="0">
                <a:solidFill>
                  <a:prstClr val="white"/>
                </a:solidFill>
              </a:rPr>
              <a:t>AMR_Challenges_Opportunities: the English perspective</a:t>
            </a:r>
            <a:endParaRPr lang="en-US" dirty="0">
              <a:solidFill>
                <a:prstClr val="white"/>
              </a:solidFill>
            </a:endParaRPr>
          </a:p>
        </p:txBody>
      </p:sp>
    </p:spTree>
    <p:extLst>
      <p:ext uri="{BB962C8B-B14F-4D97-AF65-F5344CB8AC3E}">
        <p14:creationId xmlns:p14="http://schemas.microsoft.com/office/powerpoint/2010/main" val="1515082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2" y="1680295"/>
            <a:ext cx="7356816" cy="395073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1"/>
          <p:cNvSpPr>
            <a:spLocks noGrp="1"/>
          </p:cNvSpPr>
          <p:nvPr>
            <p:ph type="title"/>
          </p:nvPr>
        </p:nvSpPr>
        <p:spPr>
          <a:xfrm>
            <a:off x="457202" y="749912"/>
            <a:ext cx="7356815" cy="667725"/>
          </a:xfrm>
        </p:spPr>
        <p:txBody>
          <a:bodyPr/>
          <a:lstStyle/>
          <a:p>
            <a:r>
              <a:rPr lang="en-GB"/>
              <a:t>Click to edit Master title style</a:t>
            </a:r>
            <a:endParaRPr lang="en-US"/>
          </a:p>
        </p:txBody>
      </p:sp>
      <p:sp>
        <p:nvSpPr>
          <p:cNvPr id="2" name="Slide Number Placeholder 1"/>
          <p:cNvSpPr>
            <a:spLocks noGrp="1"/>
          </p:cNvSpPr>
          <p:nvPr>
            <p:ph type="sldNum" sz="quarter" idx="10"/>
          </p:nvPr>
        </p:nvSpPr>
        <p:spPr/>
        <p:txBody>
          <a:bodyPr/>
          <a:lstStyle/>
          <a:p>
            <a:fld id="{61E112CC-F5C7-5E43-8EAA-F554FEB5E453}"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6359" y="5281784"/>
            <a:ext cx="1220724" cy="1272808"/>
          </a:xfrm>
          <a:prstGeom prst="rect">
            <a:avLst/>
          </a:prstGeom>
        </p:spPr>
      </p:pic>
    </p:spTree>
    <p:extLst>
      <p:ext uri="{BB962C8B-B14F-4D97-AF65-F5344CB8AC3E}">
        <p14:creationId xmlns:p14="http://schemas.microsoft.com/office/powerpoint/2010/main" val="3984929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2133307"/>
            <a:ext cx="9144000" cy="47246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a:spLocks noChangeArrowheads="1"/>
          </p:cNvSpPr>
          <p:nvPr userDrawn="1"/>
        </p:nvSpPr>
        <p:spPr bwMode="auto">
          <a:xfrm>
            <a:off x="0" y="1988844"/>
            <a:ext cx="9144000" cy="144463"/>
          </a:xfrm>
          <a:prstGeom prst="rect">
            <a:avLst/>
          </a:prstGeom>
          <a:solidFill>
            <a:srgbClr val="00AE9E"/>
          </a:solidFill>
          <a:ln w="9525">
            <a:noFill/>
            <a:miter lim="800000"/>
            <a:headEnd/>
            <a:tailEnd/>
          </a:ln>
        </p:spPr>
        <p:txBody>
          <a:bodyPr anchor="ctr">
            <a:prstTxWarp prst="textNoShape">
              <a:avLst/>
            </a:prstTxWarp>
          </a:bodyPr>
          <a:lstStyle/>
          <a:p>
            <a:pPr algn="ctr">
              <a:defRPr/>
            </a:pPr>
            <a:endParaRPr lang="en-US">
              <a:solidFill>
                <a:prstClr val="white"/>
              </a:solidFill>
              <a:ea typeface="ヒラギノ角ゴ Pro W3" pitchFamily="84" charset="-128"/>
            </a:endParaRPr>
          </a:p>
        </p:txBody>
      </p:sp>
      <p:sp>
        <p:nvSpPr>
          <p:cNvPr id="2" name="Title 1"/>
          <p:cNvSpPr>
            <a:spLocks noGrp="1"/>
          </p:cNvSpPr>
          <p:nvPr>
            <p:ph type="ctrTitle"/>
          </p:nvPr>
        </p:nvSpPr>
        <p:spPr>
          <a:xfrm>
            <a:off x="558000" y="2492962"/>
            <a:ext cx="7633648" cy="1724503"/>
          </a:xfrm>
          <a:ln>
            <a:noFill/>
          </a:ln>
        </p:spPr>
        <p:txBody>
          <a:bodyPr anchor="t">
            <a:noAutofit/>
          </a:bodyPr>
          <a:lstStyle>
            <a:lvl1pPr algn="l">
              <a:defRPr sz="45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8" descr="\\colhpafil004\Colindale_Data\HQ Group and LARS\Group Data\Design\Branding and logos\PHE logos with strapline\Small without Old French text\PHE small logo for A4.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3674110" cy="1812290"/>
          </a:xfrm>
          <a:prstGeom prst="rect">
            <a:avLst/>
          </a:prstGeom>
          <a:noFill/>
          <a:ln>
            <a:noFill/>
          </a:ln>
        </p:spPr>
      </p:pic>
    </p:spTree>
    <p:extLst>
      <p:ext uri="{BB962C8B-B14F-4D97-AF65-F5344CB8AC3E}">
        <p14:creationId xmlns:p14="http://schemas.microsoft.com/office/powerpoint/2010/main" val="5382663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chor="t" anchorCtr="0"/>
          <a:lstStyle>
            <a:lvl1pPr>
              <a:defRPr sz="4000" baseline="0">
                <a:solidFill>
                  <a:srgbClr val="00AE9E"/>
                </a:solidFill>
                <a:latin typeface="Arial"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558000" y="1412781"/>
            <a:ext cx="8028000" cy="4739679"/>
          </a:xfrm>
        </p:spPr>
        <p:txBody>
          <a:bodyPr/>
          <a:lstStyle>
            <a:lvl1pPr marL="4763" indent="-4763">
              <a:lnSpc>
                <a:spcPct val="114000"/>
              </a:lnSpc>
              <a:spcBef>
                <a:spcPts val="0"/>
              </a:spcBef>
              <a:defRPr sz="1800" b="0" baseline="0">
                <a:solidFill>
                  <a:schemeClr val="tx1"/>
                </a:solidFill>
              </a:defRPr>
            </a:lvl1pPr>
          </a:lstStyle>
          <a:p>
            <a:pPr lvl="0"/>
            <a:r>
              <a:rPr lang="en-US" dirty="0"/>
              <a:t>Text should be 12-18pt Arial. Do not use other fonts.</a:t>
            </a:r>
          </a:p>
          <a:p>
            <a:pPr lvl="0"/>
            <a:endParaRPr lang="en-US" b="1" dirty="0">
              <a:latin typeface="Arial" pitchFamily="84" charset="0"/>
            </a:endParaRPr>
          </a:p>
          <a:p>
            <a:pPr lvl="0"/>
            <a:r>
              <a:rPr lang="en-US" b="1" dirty="0">
                <a:latin typeface="Arial" pitchFamily="84" charset="0"/>
              </a:rPr>
              <a:t>Note</a:t>
            </a:r>
          </a:p>
          <a:p>
            <a:pPr lvl="0"/>
            <a:r>
              <a:rPr lang="en-US" dirty="0">
                <a:latin typeface="Arial" pitchFamily="84" charset="0"/>
              </a:rPr>
              <a:t>This template should NOT be used to create publications, as this may mean</a:t>
            </a:r>
          </a:p>
          <a:p>
            <a:pPr lvl="0"/>
            <a:r>
              <a:rPr lang="en-US" dirty="0">
                <a:latin typeface="Arial" pitchFamily="84" charset="0"/>
              </a:rPr>
              <a:t>publication on GOV.UK will not be possible. </a:t>
            </a:r>
          </a:p>
          <a:p>
            <a:pPr lvl="0"/>
            <a:endParaRPr lang="en-US" dirty="0">
              <a:latin typeface="Arial" pitchFamily="84" charset="0"/>
            </a:endParaRPr>
          </a:p>
          <a:p>
            <a:pPr lvl="0"/>
            <a:r>
              <a:rPr lang="en-US" dirty="0">
                <a:latin typeface="Arial" pitchFamily="84" charset="0"/>
              </a:rPr>
              <a:t>Please contact </a:t>
            </a:r>
            <a:r>
              <a:rPr lang="en-US" dirty="0">
                <a:latin typeface="Arial" pitchFamily="84" charset="0"/>
                <a:hlinkClick r:id="rId2"/>
              </a:rPr>
              <a:t>publications@phe.gov.uk</a:t>
            </a:r>
            <a:r>
              <a:rPr lang="en-US" dirty="0">
                <a:latin typeface="Arial" pitchFamily="84" charset="0"/>
              </a:rPr>
              <a:t> for more details</a:t>
            </a:r>
          </a:p>
          <a:p>
            <a:pPr lvl="0"/>
            <a:endParaRPr lang="en-US" dirty="0"/>
          </a:p>
        </p:txBody>
      </p:sp>
      <p:sp>
        <p:nvSpPr>
          <p:cNvPr id="5" name="Slide Number Placeholder 5"/>
          <p:cNvSpPr>
            <a:spLocks noGrp="1"/>
          </p:cNvSpPr>
          <p:nvPr>
            <p:ph type="sldNum" sz="quarter" idx="10"/>
          </p:nvPr>
        </p:nvSpPr>
        <p:spPr>
          <a:xfrm>
            <a:off x="0" y="6308791"/>
            <a:ext cx="9144000" cy="549275"/>
          </a:xfrm>
        </p:spPr>
        <p:txBody>
          <a:bodyPr/>
          <a:lstStyle>
            <a:lvl1pPr>
              <a:defRPr/>
            </a:lvl1pPr>
          </a:lstStyle>
          <a:p>
            <a:pPr marL="531813">
              <a:defRPr/>
            </a:pPr>
            <a:r>
              <a:rPr lang="en-US" dirty="0">
                <a:solidFill>
                  <a:prstClr val="white"/>
                </a:solidFill>
              </a:rPr>
              <a:t>  </a:t>
            </a:r>
            <a:fld id="{2565FA6D-D4C8-4C4C-AC4B-3269734D34D8}" type="slidenum">
              <a:rPr lang="en-US" smtClean="0">
                <a:solidFill>
                  <a:prstClr val="white"/>
                </a:solidFill>
              </a:rPr>
              <a:pPr marL="531813">
                <a:defRPr/>
              </a:pPr>
              <a:t>‹#›</a:t>
            </a:fld>
            <a:endParaRPr lang="en-US" dirty="0">
              <a:solidFill>
                <a:prstClr val="white"/>
              </a:solidFill>
            </a:endParaRPr>
          </a:p>
        </p:txBody>
      </p:sp>
      <p:sp>
        <p:nvSpPr>
          <p:cNvPr id="6" name="Footer Placeholder 5"/>
          <p:cNvSpPr>
            <a:spLocks noGrp="1"/>
          </p:cNvSpPr>
          <p:nvPr>
            <p:ph type="ftr" sz="quarter" idx="11"/>
          </p:nvPr>
        </p:nvSpPr>
        <p:spPr/>
        <p:txBody>
          <a:bodyPr/>
          <a:lstStyle>
            <a:lvl1pPr marL="173038" indent="0" algn="l">
              <a:defRPr sz="1200" baseline="0">
                <a:solidFill>
                  <a:schemeClr val="bg1"/>
                </a:solidFill>
                <a:latin typeface="Arial" pitchFamily="34" charset="0"/>
              </a:defRPr>
            </a:lvl1pPr>
          </a:lstStyle>
          <a:p>
            <a:pPr>
              <a:defRPr/>
            </a:pPr>
            <a:r>
              <a:rPr lang="en-US" smtClean="0">
                <a:solidFill>
                  <a:prstClr val="white"/>
                </a:solidFill>
              </a:rPr>
              <a:t>AMR_Challenges_Opportunities: the English perspective</a:t>
            </a:r>
            <a:endParaRPr lang="en-US" dirty="0">
              <a:solidFill>
                <a:prstClr val="white"/>
              </a:solidFill>
            </a:endParaRPr>
          </a:p>
        </p:txBody>
      </p:sp>
    </p:spTree>
    <p:extLst>
      <p:ext uri="{BB962C8B-B14F-4D97-AF65-F5344CB8AC3E}">
        <p14:creationId xmlns:p14="http://schemas.microsoft.com/office/powerpoint/2010/main" val="2430027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2133307"/>
            <a:ext cx="9144000" cy="47246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a:spLocks noChangeArrowheads="1"/>
          </p:cNvSpPr>
          <p:nvPr userDrawn="1"/>
        </p:nvSpPr>
        <p:spPr bwMode="auto">
          <a:xfrm>
            <a:off x="0" y="1988844"/>
            <a:ext cx="9144000" cy="144463"/>
          </a:xfrm>
          <a:prstGeom prst="rect">
            <a:avLst/>
          </a:prstGeom>
          <a:solidFill>
            <a:srgbClr val="00AE9E"/>
          </a:solidFill>
          <a:ln w="9525">
            <a:noFill/>
            <a:miter lim="800000"/>
            <a:headEnd/>
            <a:tailEnd/>
          </a:ln>
        </p:spPr>
        <p:txBody>
          <a:bodyPr anchor="ctr">
            <a:prstTxWarp prst="textNoShape">
              <a:avLst/>
            </a:prstTxWarp>
          </a:bodyPr>
          <a:lstStyle/>
          <a:p>
            <a:pPr algn="ctr">
              <a:defRPr/>
            </a:pPr>
            <a:endParaRPr lang="en-US">
              <a:solidFill>
                <a:prstClr val="white"/>
              </a:solidFill>
              <a:ea typeface="ヒラギノ角ゴ Pro W3" pitchFamily="84" charset="-128"/>
            </a:endParaRPr>
          </a:p>
        </p:txBody>
      </p:sp>
      <p:sp>
        <p:nvSpPr>
          <p:cNvPr id="2" name="Title 1"/>
          <p:cNvSpPr>
            <a:spLocks noGrp="1"/>
          </p:cNvSpPr>
          <p:nvPr>
            <p:ph type="ctrTitle"/>
          </p:nvPr>
        </p:nvSpPr>
        <p:spPr>
          <a:xfrm>
            <a:off x="558000" y="2492960"/>
            <a:ext cx="7633648" cy="1724503"/>
          </a:xfrm>
          <a:ln>
            <a:noFill/>
          </a:ln>
        </p:spPr>
        <p:txBody>
          <a:bodyPr anchor="t">
            <a:noAutofit/>
          </a:bodyPr>
          <a:lstStyle>
            <a:lvl1pPr algn="l">
              <a:defRPr sz="4500"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pic>
        <p:nvPicPr>
          <p:cNvPr id="9" name="Picture 8" descr="\\colhpafil004\Colindale_Data\HQ Group and LARS\Group Data\Design\Branding and logos\PHE logos with strapline\Small without Old French text\PHE small logo for A4.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3674110" cy="1812290"/>
          </a:xfrm>
          <a:prstGeom prst="rect">
            <a:avLst/>
          </a:prstGeom>
          <a:noFill/>
          <a:ln>
            <a:noFill/>
          </a:ln>
        </p:spPr>
      </p:pic>
    </p:spTree>
    <p:extLst>
      <p:ext uri="{BB962C8B-B14F-4D97-AF65-F5344CB8AC3E}">
        <p14:creationId xmlns:p14="http://schemas.microsoft.com/office/powerpoint/2010/main" val="8505370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chor="t" anchorCtr="0"/>
          <a:lstStyle>
            <a:lvl1pPr>
              <a:defRPr sz="4000" baseline="0">
                <a:solidFill>
                  <a:srgbClr val="00AE9E"/>
                </a:solidFill>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558000" y="1412781"/>
            <a:ext cx="8028000" cy="4739679"/>
          </a:xfrm>
        </p:spPr>
        <p:txBody>
          <a:bodyPr/>
          <a:lstStyle>
            <a:lvl1pPr marL="4763" indent="-4763">
              <a:lnSpc>
                <a:spcPct val="114000"/>
              </a:lnSpc>
              <a:spcBef>
                <a:spcPts val="0"/>
              </a:spcBef>
              <a:defRPr sz="1800" b="0" baseline="0">
                <a:solidFill>
                  <a:schemeClr val="tx1"/>
                </a:solidFill>
              </a:defRPr>
            </a:lvl1pPr>
          </a:lstStyle>
          <a:p>
            <a:pPr lvl="0"/>
            <a:r>
              <a:rPr lang="en-US" dirty="0" smtClean="0"/>
              <a:t>Text should be 12-18pt Arial. Do not use other fonts.</a:t>
            </a:r>
          </a:p>
          <a:p>
            <a:pPr lvl="0"/>
            <a:endParaRPr lang="en-US" b="1" dirty="0" smtClean="0">
              <a:latin typeface="Arial" pitchFamily="84" charset="0"/>
            </a:endParaRPr>
          </a:p>
          <a:p>
            <a:pPr lvl="0"/>
            <a:r>
              <a:rPr lang="en-US" b="1" dirty="0" smtClean="0">
                <a:latin typeface="Arial" pitchFamily="84" charset="0"/>
              </a:rPr>
              <a:t>Note</a:t>
            </a:r>
          </a:p>
          <a:p>
            <a:pPr lvl="0"/>
            <a:r>
              <a:rPr lang="en-US" dirty="0" smtClean="0">
                <a:latin typeface="Arial" pitchFamily="84" charset="0"/>
              </a:rPr>
              <a:t>This template should NOT be used to create publications, as this may mean</a:t>
            </a:r>
          </a:p>
          <a:p>
            <a:pPr lvl="0"/>
            <a:r>
              <a:rPr lang="en-US" dirty="0" smtClean="0">
                <a:latin typeface="Arial" pitchFamily="84" charset="0"/>
              </a:rPr>
              <a:t>publication on GOV.UK will not be possible. </a:t>
            </a:r>
          </a:p>
          <a:p>
            <a:pPr lvl="0"/>
            <a:endParaRPr lang="en-US" dirty="0" smtClean="0">
              <a:latin typeface="Arial" pitchFamily="84" charset="0"/>
            </a:endParaRPr>
          </a:p>
          <a:p>
            <a:pPr lvl="0"/>
            <a:r>
              <a:rPr lang="en-US" dirty="0" smtClean="0">
                <a:latin typeface="Arial" pitchFamily="84" charset="0"/>
              </a:rPr>
              <a:t>Please contact </a:t>
            </a:r>
            <a:r>
              <a:rPr lang="en-US" dirty="0" smtClean="0">
                <a:latin typeface="Arial" pitchFamily="84" charset="0"/>
                <a:hlinkClick r:id="rId2"/>
              </a:rPr>
              <a:t>publications@phe.gov.uk</a:t>
            </a:r>
            <a:r>
              <a:rPr lang="en-US" dirty="0" smtClean="0">
                <a:latin typeface="Arial" pitchFamily="84" charset="0"/>
              </a:rPr>
              <a:t> for more details</a:t>
            </a:r>
          </a:p>
          <a:p>
            <a:pPr lvl="0"/>
            <a:endParaRPr lang="en-US" dirty="0"/>
          </a:p>
        </p:txBody>
      </p:sp>
      <p:sp>
        <p:nvSpPr>
          <p:cNvPr id="5" name="Slide Number Placeholder 5"/>
          <p:cNvSpPr>
            <a:spLocks noGrp="1"/>
          </p:cNvSpPr>
          <p:nvPr>
            <p:ph type="sldNum" sz="quarter" idx="10"/>
          </p:nvPr>
        </p:nvSpPr>
        <p:spPr>
          <a:xfrm>
            <a:off x="0" y="6308789"/>
            <a:ext cx="9144000" cy="549275"/>
          </a:xfrm>
        </p:spPr>
        <p:txBody>
          <a:bodyPr/>
          <a:lstStyle>
            <a:lvl1pPr>
              <a:defRPr/>
            </a:lvl1pPr>
          </a:lstStyle>
          <a:p>
            <a:pPr marL="531813">
              <a:defRPr/>
            </a:pPr>
            <a:r>
              <a:rPr lang="en-US" dirty="0" smtClean="0">
                <a:solidFill>
                  <a:prstClr val="white"/>
                </a:solidFill>
              </a:rPr>
              <a:t>  </a:t>
            </a:r>
            <a:fld id="{2565FA6D-D4C8-4C4C-AC4B-3269734D34D8}" type="slidenum">
              <a:rPr lang="en-US" smtClean="0">
                <a:solidFill>
                  <a:prstClr val="white"/>
                </a:solidFill>
              </a:rPr>
              <a:pPr marL="531813">
                <a:defRPr/>
              </a:pPr>
              <a:t>‹#›</a:t>
            </a:fld>
            <a:endParaRPr lang="en-US" dirty="0">
              <a:solidFill>
                <a:prstClr val="white"/>
              </a:solidFill>
            </a:endParaRPr>
          </a:p>
        </p:txBody>
      </p:sp>
      <p:sp>
        <p:nvSpPr>
          <p:cNvPr id="6" name="Footer Placeholder 5"/>
          <p:cNvSpPr>
            <a:spLocks noGrp="1"/>
          </p:cNvSpPr>
          <p:nvPr>
            <p:ph type="ftr" sz="quarter" idx="11"/>
          </p:nvPr>
        </p:nvSpPr>
        <p:spPr/>
        <p:txBody>
          <a:bodyPr/>
          <a:lstStyle>
            <a:lvl1pPr marL="173038" indent="0" algn="l">
              <a:defRPr sz="1200" baseline="0">
                <a:solidFill>
                  <a:schemeClr val="bg1"/>
                </a:solidFill>
                <a:latin typeface="Arial" pitchFamily="34" charset="0"/>
              </a:defRPr>
            </a:lvl1pPr>
          </a:lstStyle>
          <a:p>
            <a:pPr>
              <a:defRPr/>
            </a:pPr>
            <a:r>
              <a:rPr lang="en-US" smtClean="0">
                <a:solidFill>
                  <a:prstClr val="white"/>
                </a:solidFill>
              </a:rPr>
              <a:t>AMR_Challenges_Opportunities: the English perspective</a:t>
            </a:r>
            <a:endParaRPr lang="en-US" dirty="0">
              <a:solidFill>
                <a:prstClr val="white"/>
              </a:solidFill>
            </a:endParaRPr>
          </a:p>
        </p:txBody>
      </p:sp>
    </p:spTree>
    <p:extLst>
      <p:ext uri="{BB962C8B-B14F-4D97-AF65-F5344CB8AC3E}">
        <p14:creationId xmlns:p14="http://schemas.microsoft.com/office/powerpoint/2010/main" val="7017461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414"/>
            <a:ext cx="2133600" cy="365125"/>
          </a:xfrm>
          <a:prstGeom prst="rect">
            <a:avLst/>
          </a:prstGeom>
        </p:spPr>
        <p:txBody>
          <a:bodyPr/>
          <a:lstStyle/>
          <a:p>
            <a:pPr fontAlgn="base">
              <a:spcBef>
                <a:spcPct val="0"/>
              </a:spcBef>
              <a:spcAft>
                <a:spcPct val="0"/>
              </a:spcAft>
            </a:pPr>
            <a:endParaRPr lang="en-GB" sz="2400">
              <a:solidFill>
                <a:prstClr val="black"/>
              </a:solidFill>
              <a:ea typeface="ヒラギノ角ゴ Pro W3" pitchFamily="84" charset="-128"/>
            </a:endParaRPr>
          </a:p>
        </p:txBody>
      </p:sp>
      <p:sp>
        <p:nvSpPr>
          <p:cNvPr id="4" name="Footer Placeholder 3"/>
          <p:cNvSpPr>
            <a:spLocks noGrp="1"/>
          </p:cNvSpPr>
          <p:nvPr>
            <p:ph type="ftr" sz="quarter" idx="11"/>
          </p:nvPr>
        </p:nvSpPr>
        <p:spPr/>
        <p:txBody>
          <a:bodyPr/>
          <a:lstStyle/>
          <a:p>
            <a:r>
              <a:rPr lang="en-GB" smtClean="0">
                <a:solidFill>
                  <a:prstClr val="white"/>
                </a:solidFill>
              </a:rPr>
              <a:t>AMR_Challenges_Opportunities: the English perspective</a:t>
            </a:r>
            <a:endParaRPr lang="en-GB">
              <a:solidFill>
                <a:prstClr val="white"/>
              </a:solidFill>
            </a:endParaRPr>
          </a:p>
        </p:txBody>
      </p:sp>
      <p:sp>
        <p:nvSpPr>
          <p:cNvPr id="5" name="Slide Number Placeholder 4"/>
          <p:cNvSpPr>
            <a:spLocks noGrp="1"/>
          </p:cNvSpPr>
          <p:nvPr>
            <p:ph type="sldNum" sz="quarter" idx="12"/>
          </p:nvPr>
        </p:nvSpPr>
        <p:spPr/>
        <p:txBody>
          <a:bodyPr/>
          <a:lstStyle/>
          <a:p>
            <a:r>
              <a:rPr lang="en-GB" dirty="0" smtClean="0">
                <a:solidFill>
                  <a:prstClr val="white"/>
                </a:solidFill>
              </a:rPr>
              <a:t> 	ESPAUR Report 2018</a:t>
            </a:r>
            <a:endParaRPr lang="en-GB" dirty="0">
              <a:solidFill>
                <a:prstClr val="white"/>
              </a:solidFill>
            </a:endParaRPr>
          </a:p>
        </p:txBody>
      </p:sp>
    </p:spTree>
    <p:extLst>
      <p:ext uri="{BB962C8B-B14F-4D97-AF65-F5344CB8AC3E}">
        <p14:creationId xmlns:p14="http://schemas.microsoft.com/office/powerpoint/2010/main" val="2298433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AMR_Challenges_Opportunities: the English perspective</a:t>
            </a:r>
            <a:endParaRPr lang="en-GB"/>
          </a:p>
        </p:txBody>
      </p:sp>
      <p:sp>
        <p:nvSpPr>
          <p:cNvPr id="6" name="Slide Number Placeholder 5"/>
          <p:cNvSpPr>
            <a:spLocks noGrp="1"/>
          </p:cNvSpPr>
          <p:nvPr>
            <p:ph type="sldNum" sz="quarter" idx="12"/>
          </p:nvPr>
        </p:nvSpPr>
        <p:spPr/>
        <p:txBody>
          <a:bodyPr/>
          <a:lstStyle/>
          <a:p>
            <a:fld id="{DBB8FA37-6190-442E-BE14-989A1B440DB4}" type="slidenum">
              <a:rPr lang="en-GB" smtClean="0"/>
              <a:t>‹#›</a:t>
            </a:fld>
            <a:endParaRPr lang="en-GB"/>
          </a:p>
        </p:txBody>
      </p:sp>
    </p:spTree>
    <p:extLst>
      <p:ext uri="{BB962C8B-B14F-4D97-AF65-F5344CB8AC3E}">
        <p14:creationId xmlns:p14="http://schemas.microsoft.com/office/powerpoint/2010/main" val="19796001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414"/>
            <a:ext cx="2133600" cy="365125"/>
          </a:xfrm>
          <a:prstGeom prst="rect">
            <a:avLst/>
          </a:prstGeom>
        </p:spPr>
        <p:txBody>
          <a:bodyPr/>
          <a:lstStyle/>
          <a:p>
            <a:pPr fontAlgn="base">
              <a:spcBef>
                <a:spcPct val="0"/>
              </a:spcBef>
              <a:spcAft>
                <a:spcPct val="0"/>
              </a:spcAft>
            </a:pPr>
            <a:endParaRPr lang="en-GB" sz="2400">
              <a:solidFill>
                <a:prstClr val="black"/>
              </a:solidFill>
              <a:ea typeface="ヒラギノ角ゴ Pro W3" pitchFamily="84" charset="-128"/>
            </a:endParaRPr>
          </a:p>
        </p:txBody>
      </p:sp>
      <p:sp>
        <p:nvSpPr>
          <p:cNvPr id="6" name="Footer Placeholder 5"/>
          <p:cNvSpPr>
            <a:spLocks noGrp="1"/>
          </p:cNvSpPr>
          <p:nvPr>
            <p:ph type="ftr" sz="quarter" idx="11"/>
          </p:nvPr>
        </p:nvSpPr>
        <p:spPr/>
        <p:txBody>
          <a:bodyPr/>
          <a:lstStyle/>
          <a:p>
            <a:r>
              <a:rPr lang="en-GB" smtClean="0">
                <a:solidFill>
                  <a:prstClr val="white"/>
                </a:solidFill>
              </a:rPr>
              <a:t>AMR_Challenges_Opportunities: the English perspective</a:t>
            </a:r>
            <a:endParaRPr lang="en-GB">
              <a:solidFill>
                <a:prstClr val="white"/>
              </a:solidFill>
            </a:endParaRPr>
          </a:p>
        </p:txBody>
      </p:sp>
      <p:sp>
        <p:nvSpPr>
          <p:cNvPr id="7" name="Slide Number Placeholder 6"/>
          <p:cNvSpPr>
            <a:spLocks noGrp="1"/>
          </p:cNvSpPr>
          <p:nvPr>
            <p:ph type="sldNum" sz="quarter" idx="12"/>
          </p:nvPr>
        </p:nvSpPr>
        <p:spPr/>
        <p:txBody>
          <a:bodyPr/>
          <a:lstStyle/>
          <a:p>
            <a:fld id="{4A863201-1BA1-4FCE-90E9-71138B4E3215}"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4458328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chor="t" anchorCtr="0"/>
          <a:lstStyle>
            <a:lvl1pPr>
              <a:defRPr sz="4000" baseline="0">
                <a:solidFill>
                  <a:srgbClr val="00AE9E"/>
                </a:solidFill>
                <a:latin typeface="Arial" pitchFamily="34" charset="0"/>
              </a:defRPr>
            </a:lvl1pPr>
          </a:lstStyle>
          <a:p>
            <a:r>
              <a:rPr lang="en-US" dirty="0"/>
              <a:t>Click to edit Master title style</a:t>
            </a:r>
          </a:p>
        </p:txBody>
      </p:sp>
      <p:sp>
        <p:nvSpPr>
          <p:cNvPr id="5" name="Slide Number Placeholder 5"/>
          <p:cNvSpPr>
            <a:spLocks noGrp="1"/>
          </p:cNvSpPr>
          <p:nvPr>
            <p:ph type="sldNum" sz="quarter" idx="10"/>
          </p:nvPr>
        </p:nvSpPr>
        <p:spPr>
          <a:xfrm>
            <a:off x="0" y="6308795"/>
            <a:ext cx="9144000" cy="549275"/>
          </a:xfrm>
        </p:spPr>
        <p:txBody>
          <a:bodyPr/>
          <a:lstStyle>
            <a:lvl1pPr>
              <a:defRPr/>
            </a:lvl1pPr>
          </a:lstStyle>
          <a:p>
            <a:pPr marL="531813">
              <a:defRPr/>
            </a:pPr>
            <a:r>
              <a:rPr lang="en-US" dirty="0">
                <a:solidFill>
                  <a:prstClr val="white"/>
                </a:solidFill>
              </a:rPr>
              <a:t> </a:t>
            </a:r>
          </a:p>
        </p:txBody>
      </p:sp>
      <p:sp>
        <p:nvSpPr>
          <p:cNvPr id="6" name="Footer Placeholder 5"/>
          <p:cNvSpPr>
            <a:spLocks noGrp="1"/>
          </p:cNvSpPr>
          <p:nvPr>
            <p:ph type="ftr" sz="quarter" idx="11"/>
          </p:nvPr>
        </p:nvSpPr>
        <p:spPr/>
        <p:txBody>
          <a:bodyPr/>
          <a:lstStyle>
            <a:lvl1pPr marL="173038" indent="0" algn="l">
              <a:defRPr sz="1200" baseline="0">
                <a:solidFill>
                  <a:schemeClr val="bg1"/>
                </a:solidFill>
                <a:latin typeface="Arial" pitchFamily="34" charset="0"/>
              </a:defRPr>
            </a:lvl1pPr>
          </a:lstStyle>
          <a:p>
            <a:pPr>
              <a:defRPr/>
            </a:pPr>
            <a:r>
              <a:rPr lang="en-US" smtClean="0">
                <a:solidFill>
                  <a:prstClr val="white"/>
                </a:solidFill>
              </a:rPr>
              <a:t>AMR_Challenges_Opportunities: the English perspective</a:t>
            </a:r>
            <a:endParaRPr lang="en-US" dirty="0">
              <a:solidFill>
                <a:prstClr val="white"/>
              </a:solidFill>
            </a:endParaRPr>
          </a:p>
        </p:txBody>
      </p:sp>
      <p:sp>
        <p:nvSpPr>
          <p:cNvPr id="7" name="Picture Placeholder 3"/>
          <p:cNvSpPr>
            <a:spLocks noGrp="1"/>
          </p:cNvSpPr>
          <p:nvPr>
            <p:ph type="pic" sz="quarter" idx="23"/>
          </p:nvPr>
        </p:nvSpPr>
        <p:spPr>
          <a:xfrm>
            <a:off x="3323549" y="2924944"/>
            <a:ext cx="2554873" cy="1702122"/>
          </a:xfrm>
          <a:prstGeom prst="rect">
            <a:avLst/>
          </a:prstGeom>
        </p:spPr>
        <p:txBody>
          <a:bodyPr vert="horz"/>
          <a:lstStyle>
            <a:lvl1pPr>
              <a:defRPr sz="1300">
                <a:solidFill>
                  <a:schemeClr val="tx1"/>
                </a:solidFill>
                <a:latin typeface="Arial"/>
              </a:defRPr>
            </a:lvl1pPr>
          </a:lstStyle>
          <a:p>
            <a:r>
              <a:rPr lang="en-US"/>
              <a:t>Drag picture to placeholder or click icon to add</a:t>
            </a:r>
          </a:p>
        </p:txBody>
      </p:sp>
      <p:sp>
        <p:nvSpPr>
          <p:cNvPr id="8" name="Text Placeholder 2"/>
          <p:cNvSpPr>
            <a:spLocks noGrp="1"/>
          </p:cNvSpPr>
          <p:nvPr>
            <p:ph type="body" sz="quarter" idx="21" hasCustomPrompt="1"/>
          </p:nvPr>
        </p:nvSpPr>
        <p:spPr>
          <a:xfrm>
            <a:off x="481844" y="4797222"/>
            <a:ext cx="2608981" cy="1293843"/>
          </a:xfrm>
          <a:prstGeom prst="rect">
            <a:avLst/>
          </a:prstGeom>
          <a:ln>
            <a:noFill/>
          </a:ln>
        </p:spPr>
        <p:txBody>
          <a:bodyPr vert="horz"/>
          <a:lstStyle>
            <a:lvl1pPr marL="0" indent="0">
              <a:buNone/>
              <a:defRPr sz="1800" baseline="0">
                <a:solidFill>
                  <a:schemeClr val="tx1"/>
                </a:solidFill>
                <a:latin typeface="Arial"/>
              </a:defRPr>
            </a:lvl1pPr>
          </a:lstStyle>
          <a:p>
            <a:pPr lvl="0"/>
            <a:r>
              <a:rPr lang="en-US" dirty="0"/>
              <a:t>Body Copy (Arial 18pt)</a:t>
            </a:r>
          </a:p>
        </p:txBody>
      </p:sp>
      <p:sp>
        <p:nvSpPr>
          <p:cNvPr id="9" name="Picture Placeholder 3"/>
          <p:cNvSpPr>
            <a:spLocks noGrp="1"/>
          </p:cNvSpPr>
          <p:nvPr>
            <p:ph type="pic" sz="quarter" idx="22"/>
          </p:nvPr>
        </p:nvSpPr>
        <p:spPr>
          <a:xfrm>
            <a:off x="467546" y="2924944"/>
            <a:ext cx="2592777" cy="1702122"/>
          </a:xfrm>
          <a:prstGeom prst="rect">
            <a:avLst/>
          </a:prstGeom>
        </p:spPr>
        <p:txBody>
          <a:bodyPr vert="horz"/>
          <a:lstStyle>
            <a:lvl1pPr>
              <a:defRPr sz="1300">
                <a:solidFill>
                  <a:schemeClr val="tx1"/>
                </a:solidFill>
                <a:latin typeface="Arial"/>
              </a:defRPr>
            </a:lvl1pPr>
          </a:lstStyle>
          <a:p>
            <a:r>
              <a:rPr lang="en-US"/>
              <a:t>Drag picture to placeholder or click icon to add</a:t>
            </a:r>
          </a:p>
        </p:txBody>
      </p:sp>
      <p:sp>
        <p:nvSpPr>
          <p:cNvPr id="10" name="Picture Placeholder 3"/>
          <p:cNvSpPr>
            <a:spLocks noGrp="1"/>
          </p:cNvSpPr>
          <p:nvPr>
            <p:ph type="pic" sz="quarter" idx="24"/>
          </p:nvPr>
        </p:nvSpPr>
        <p:spPr>
          <a:xfrm>
            <a:off x="6100951" y="2924944"/>
            <a:ext cx="2599370" cy="1702122"/>
          </a:xfrm>
          <a:prstGeom prst="rect">
            <a:avLst/>
          </a:prstGeom>
        </p:spPr>
        <p:txBody>
          <a:bodyPr vert="horz"/>
          <a:lstStyle>
            <a:lvl1pPr>
              <a:defRPr sz="1300">
                <a:solidFill>
                  <a:schemeClr val="tx1"/>
                </a:solidFill>
                <a:latin typeface="Arial"/>
              </a:defRPr>
            </a:lvl1pPr>
          </a:lstStyle>
          <a:p>
            <a:r>
              <a:rPr lang="en-US"/>
              <a:t>Drag picture to placeholder or click icon to add</a:t>
            </a:r>
          </a:p>
        </p:txBody>
      </p:sp>
      <p:sp>
        <p:nvSpPr>
          <p:cNvPr id="11" name="Text Placeholder 2"/>
          <p:cNvSpPr>
            <a:spLocks noGrp="1"/>
          </p:cNvSpPr>
          <p:nvPr>
            <p:ph type="body" sz="quarter" idx="25" hasCustomPrompt="1"/>
          </p:nvPr>
        </p:nvSpPr>
        <p:spPr>
          <a:xfrm>
            <a:off x="3273464" y="4797222"/>
            <a:ext cx="2608981" cy="1293843"/>
          </a:xfrm>
          <a:prstGeom prst="rect">
            <a:avLst/>
          </a:prstGeom>
          <a:ln>
            <a:noFill/>
          </a:ln>
        </p:spPr>
        <p:txBody>
          <a:bodyPr vert="horz"/>
          <a:lstStyle>
            <a:lvl1pPr marL="0" indent="0">
              <a:buNone/>
              <a:defRPr sz="1800" baseline="0">
                <a:solidFill>
                  <a:schemeClr val="tx1"/>
                </a:solidFill>
                <a:latin typeface="Arial"/>
              </a:defRPr>
            </a:lvl1pPr>
          </a:lstStyle>
          <a:p>
            <a:pPr lvl="0"/>
            <a:r>
              <a:rPr lang="en-US" dirty="0"/>
              <a:t>Body Copy (Arial 18pt)</a:t>
            </a:r>
          </a:p>
        </p:txBody>
      </p:sp>
      <p:sp>
        <p:nvSpPr>
          <p:cNvPr id="12" name="Text Placeholder 2"/>
          <p:cNvSpPr>
            <a:spLocks noGrp="1"/>
          </p:cNvSpPr>
          <p:nvPr>
            <p:ph type="body" sz="quarter" idx="26" hasCustomPrompt="1"/>
          </p:nvPr>
        </p:nvSpPr>
        <p:spPr>
          <a:xfrm>
            <a:off x="6081794" y="4797222"/>
            <a:ext cx="2608981" cy="1293843"/>
          </a:xfrm>
          <a:prstGeom prst="rect">
            <a:avLst/>
          </a:prstGeom>
          <a:ln>
            <a:noFill/>
          </a:ln>
        </p:spPr>
        <p:txBody>
          <a:bodyPr vert="horz"/>
          <a:lstStyle>
            <a:lvl1pPr marL="0" indent="0">
              <a:buNone/>
              <a:defRPr sz="1800" baseline="0">
                <a:solidFill>
                  <a:schemeClr val="tx1"/>
                </a:solidFill>
                <a:latin typeface="Arial"/>
              </a:defRPr>
            </a:lvl1pPr>
          </a:lstStyle>
          <a:p>
            <a:pPr lvl="0"/>
            <a:r>
              <a:rPr lang="en-US" dirty="0"/>
              <a:t>Body Copy (Arial 18pt)</a:t>
            </a:r>
          </a:p>
        </p:txBody>
      </p:sp>
      <p:sp>
        <p:nvSpPr>
          <p:cNvPr id="13" name="Text Placeholder 2"/>
          <p:cNvSpPr>
            <a:spLocks noGrp="1"/>
          </p:cNvSpPr>
          <p:nvPr>
            <p:ph type="body" sz="quarter" idx="27" hasCustomPrompt="1"/>
          </p:nvPr>
        </p:nvSpPr>
        <p:spPr>
          <a:xfrm>
            <a:off x="2411761" y="1484784"/>
            <a:ext cx="4392488" cy="1224136"/>
          </a:xfrm>
          <a:prstGeom prst="rect">
            <a:avLst/>
          </a:prstGeom>
          <a:ln>
            <a:noFill/>
          </a:ln>
        </p:spPr>
        <p:txBody>
          <a:bodyPr vert="horz"/>
          <a:lstStyle>
            <a:lvl1pPr marL="0" indent="0">
              <a:buNone/>
              <a:defRPr sz="1800" baseline="0">
                <a:solidFill>
                  <a:schemeClr val="tx1"/>
                </a:solidFill>
                <a:latin typeface="Arial"/>
              </a:defRPr>
            </a:lvl1pPr>
          </a:lstStyle>
          <a:p>
            <a:pPr lvl="0"/>
            <a:r>
              <a:rPr lang="en-US" dirty="0"/>
              <a:t>Body Copy (Arial 18pt)</a:t>
            </a:r>
          </a:p>
        </p:txBody>
      </p:sp>
      <p:sp>
        <p:nvSpPr>
          <p:cNvPr id="14" name="Picture Placeholder 3"/>
          <p:cNvSpPr>
            <a:spLocks noGrp="1"/>
          </p:cNvSpPr>
          <p:nvPr>
            <p:ph type="pic" sz="quarter" idx="28"/>
          </p:nvPr>
        </p:nvSpPr>
        <p:spPr>
          <a:xfrm>
            <a:off x="539552" y="1484784"/>
            <a:ext cx="1728192" cy="1224136"/>
          </a:xfrm>
          <a:prstGeom prst="rect">
            <a:avLst/>
          </a:prstGeom>
        </p:spPr>
        <p:txBody>
          <a:bodyPr vert="horz"/>
          <a:lstStyle>
            <a:lvl1pPr>
              <a:defRPr sz="1300">
                <a:solidFill>
                  <a:schemeClr val="tx1"/>
                </a:solidFill>
                <a:latin typeface="Arial"/>
              </a:defRPr>
            </a:lvl1pPr>
          </a:lstStyle>
          <a:p>
            <a:r>
              <a:rPr lang="en-US"/>
              <a:t>Drag picture to placeholder or click icon to add</a:t>
            </a:r>
          </a:p>
        </p:txBody>
      </p:sp>
      <p:sp>
        <p:nvSpPr>
          <p:cNvPr id="15" name="Picture Placeholder 3"/>
          <p:cNvSpPr>
            <a:spLocks noGrp="1"/>
          </p:cNvSpPr>
          <p:nvPr>
            <p:ph type="pic" sz="quarter" idx="29"/>
          </p:nvPr>
        </p:nvSpPr>
        <p:spPr>
          <a:xfrm>
            <a:off x="6948264" y="1484784"/>
            <a:ext cx="1728192" cy="1224136"/>
          </a:xfrm>
          <a:prstGeom prst="rect">
            <a:avLst/>
          </a:prstGeom>
        </p:spPr>
        <p:txBody>
          <a:bodyPr vert="horz"/>
          <a:lstStyle>
            <a:lvl1pPr>
              <a:defRPr sz="1300">
                <a:solidFill>
                  <a:schemeClr val="tx1"/>
                </a:solidFill>
                <a:latin typeface="Arial"/>
              </a:defRPr>
            </a:lvl1pPr>
          </a:lstStyle>
          <a:p>
            <a:r>
              <a:rPr lang="en-US"/>
              <a:t>Drag picture to placeholder or click icon to add</a:t>
            </a:r>
          </a:p>
        </p:txBody>
      </p:sp>
    </p:spTree>
    <p:extLst>
      <p:ext uri="{BB962C8B-B14F-4D97-AF65-F5344CB8AC3E}">
        <p14:creationId xmlns:p14="http://schemas.microsoft.com/office/powerpoint/2010/main" val="38578373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2133307"/>
            <a:ext cx="9144000" cy="47246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a:spLocks noChangeArrowheads="1"/>
          </p:cNvSpPr>
          <p:nvPr userDrawn="1"/>
        </p:nvSpPr>
        <p:spPr bwMode="auto">
          <a:xfrm>
            <a:off x="0" y="1988844"/>
            <a:ext cx="9144000" cy="144463"/>
          </a:xfrm>
          <a:prstGeom prst="rect">
            <a:avLst/>
          </a:prstGeom>
          <a:solidFill>
            <a:srgbClr val="00AE9E"/>
          </a:solidFill>
          <a:ln w="9525">
            <a:noFill/>
            <a:miter lim="800000"/>
            <a:headEnd/>
            <a:tailEnd/>
          </a:ln>
        </p:spPr>
        <p:txBody>
          <a:bodyPr anchor="ctr">
            <a:prstTxWarp prst="textNoShape">
              <a:avLst/>
            </a:prstTxWarp>
          </a:bodyPr>
          <a:lstStyle/>
          <a:p>
            <a:pPr algn="ctr">
              <a:defRPr/>
            </a:pPr>
            <a:endParaRPr lang="en-US">
              <a:solidFill>
                <a:prstClr val="white"/>
              </a:solidFill>
              <a:ea typeface="ヒラギノ角ゴ Pro W3" pitchFamily="84" charset="-128"/>
            </a:endParaRPr>
          </a:p>
        </p:txBody>
      </p:sp>
      <p:sp>
        <p:nvSpPr>
          <p:cNvPr id="2" name="Title 1"/>
          <p:cNvSpPr>
            <a:spLocks noGrp="1"/>
          </p:cNvSpPr>
          <p:nvPr>
            <p:ph type="ctrTitle"/>
          </p:nvPr>
        </p:nvSpPr>
        <p:spPr>
          <a:xfrm>
            <a:off x="558000" y="2492960"/>
            <a:ext cx="7633648" cy="1724503"/>
          </a:xfrm>
          <a:ln>
            <a:noFill/>
          </a:ln>
        </p:spPr>
        <p:txBody>
          <a:bodyPr anchor="t">
            <a:noAutofit/>
          </a:bodyPr>
          <a:lstStyle>
            <a:lvl1pPr algn="l">
              <a:defRPr sz="4500"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pic>
        <p:nvPicPr>
          <p:cNvPr id="9" name="Picture 8" descr="\\colhpafil004\Colindale_Data\HQ Group and LARS\Group Data\Design\Branding and logos\PHE logos with strapline\Small without Old French text\PHE small logo for A4.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3674110" cy="1812290"/>
          </a:xfrm>
          <a:prstGeom prst="rect">
            <a:avLst/>
          </a:prstGeom>
          <a:noFill/>
          <a:ln>
            <a:noFill/>
          </a:ln>
        </p:spPr>
      </p:pic>
    </p:spTree>
    <p:extLst>
      <p:ext uri="{BB962C8B-B14F-4D97-AF65-F5344CB8AC3E}">
        <p14:creationId xmlns:p14="http://schemas.microsoft.com/office/powerpoint/2010/main" val="33840865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chor="t" anchorCtr="0"/>
          <a:lstStyle>
            <a:lvl1pPr>
              <a:defRPr sz="4000" baseline="0">
                <a:solidFill>
                  <a:srgbClr val="00AE9E"/>
                </a:solidFill>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558000" y="1412781"/>
            <a:ext cx="8028000" cy="4739679"/>
          </a:xfrm>
        </p:spPr>
        <p:txBody>
          <a:bodyPr/>
          <a:lstStyle>
            <a:lvl1pPr marL="4763" indent="-4763">
              <a:lnSpc>
                <a:spcPct val="114000"/>
              </a:lnSpc>
              <a:spcBef>
                <a:spcPts val="0"/>
              </a:spcBef>
              <a:defRPr sz="1800" b="0" baseline="0">
                <a:solidFill>
                  <a:schemeClr val="tx1"/>
                </a:solidFill>
              </a:defRPr>
            </a:lvl1pPr>
          </a:lstStyle>
          <a:p>
            <a:pPr lvl="0"/>
            <a:r>
              <a:rPr lang="en-US" dirty="0" smtClean="0"/>
              <a:t>Text should be 12-18pt Arial. Do not use other fonts.</a:t>
            </a:r>
          </a:p>
          <a:p>
            <a:pPr lvl="0"/>
            <a:endParaRPr lang="en-US" b="1" dirty="0" smtClean="0">
              <a:latin typeface="Arial" pitchFamily="84" charset="0"/>
            </a:endParaRPr>
          </a:p>
          <a:p>
            <a:pPr lvl="0"/>
            <a:r>
              <a:rPr lang="en-US" b="1" dirty="0" smtClean="0">
                <a:latin typeface="Arial" pitchFamily="84" charset="0"/>
              </a:rPr>
              <a:t>Note</a:t>
            </a:r>
          </a:p>
          <a:p>
            <a:pPr lvl="0"/>
            <a:r>
              <a:rPr lang="en-US" dirty="0" smtClean="0">
                <a:latin typeface="Arial" pitchFamily="84" charset="0"/>
              </a:rPr>
              <a:t>This template should NOT be used to create publications, as this may mean</a:t>
            </a:r>
          </a:p>
          <a:p>
            <a:pPr lvl="0"/>
            <a:r>
              <a:rPr lang="en-US" dirty="0" smtClean="0">
                <a:latin typeface="Arial" pitchFamily="84" charset="0"/>
              </a:rPr>
              <a:t>publication on GOV.UK will not be possible. </a:t>
            </a:r>
          </a:p>
          <a:p>
            <a:pPr lvl="0"/>
            <a:endParaRPr lang="en-US" dirty="0" smtClean="0">
              <a:latin typeface="Arial" pitchFamily="84" charset="0"/>
            </a:endParaRPr>
          </a:p>
          <a:p>
            <a:pPr lvl="0"/>
            <a:r>
              <a:rPr lang="en-US" dirty="0" smtClean="0">
                <a:latin typeface="Arial" pitchFamily="84" charset="0"/>
              </a:rPr>
              <a:t>Please contact </a:t>
            </a:r>
            <a:r>
              <a:rPr lang="en-US" dirty="0" smtClean="0">
                <a:latin typeface="Arial" pitchFamily="84" charset="0"/>
                <a:hlinkClick r:id="rId2"/>
              </a:rPr>
              <a:t>publications@phe.gov.uk</a:t>
            </a:r>
            <a:r>
              <a:rPr lang="en-US" dirty="0" smtClean="0">
                <a:latin typeface="Arial" pitchFamily="84" charset="0"/>
              </a:rPr>
              <a:t> for more details</a:t>
            </a:r>
          </a:p>
          <a:p>
            <a:pPr lvl="0"/>
            <a:endParaRPr lang="en-US" dirty="0"/>
          </a:p>
        </p:txBody>
      </p:sp>
      <p:sp>
        <p:nvSpPr>
          <p:cNvPr id="5" name="Slide Number Placeholder 5"/>
          <p:cNvSpPr>
            <a:spLocks noGrp="1"/>
          </p:cNvSpPr>
          <p:nvPr>
            <p:ph type="sldNum" sz="quarter" idx="10"/>
          </p:nvPr>
        </p:nvSpPr>
        <p:spPr>
          <a:xfrm>
            <a:off x="0" y="6308789"/>
            <a:ext cx="9144000" cy="549275"/>
          </a:xfrm>
        </p:spPr>
        <p:txBody>
          <a:bodyPr/>
          <a:lstStyle>
            <a:lvl1pPr>
              <a:defRPr/>
            </a:lvl1pPr>
          </a:lstStyle>
          <a:p>
            <a:pPr marL="531813">
              <a:defRPr/>
            </a:pPr>
            <a:r>
              <a:rPr lang="en-US" dirty="0" smtClean="0">
                <a:solidFill>
                  <a:prstClr val="white"/>
                </a:solidFill>
              </a:rPr>
              <a:t>  </a:t>
            </a:r>
            <a:fld id="{2565FA6D-D4C8-4C4C-AC4B-3269734D34D8}" type="slidenum">
              <a:rPr lang="en-US" smtClean="0">
                <a:solidFill>
                  <a:prstClr val="white"/>
                </a:solidFill>
              </a:rPr>
              <a:pPr marL="531813">
                <a:defRPr/>
              </a:pPr>
              <a:t>‹#›</a:t>
            </a:fld>
            <a:endParaRPr lang="en-US" dirty="0">
              <a:solidFill>
                <a:prstClr val="white"/>
              </a:solidFill>
            </a:endParaRPr>
          </a:p>
        </p:txBody>
      </p:sp>
      <p:sp>
        <p:nvSpPr>
          <p:cNvPr id="6" name="Footer Placeholder 5"/>
          <p:cNvSpPr>
            <a:spLocks noGrp="1"/>
          </p:cNvSpPr>
          <p:nvPr>
            <p:ph type="ftr" sz="quarter" idx="11"/>
          </p:nvPr>
        </p:nvSpPr>
        <p:spPr/>
        <p:txBody>
          <a:bodyPr/>
          <a:lstStyle>
            <a:lvl1pPr marL="173038" indent="0" algn="l">
              <a:defRPr sz="1200" baseline="0">
                <a:solidFill>
                  <a:schemeClr val="bg1"/>
                </a:solidFill>
                <a:latin typeface="Arial" pitchFamily="34" charset="0"/>
              </a:defRPr>
            </a:lvl1pPr>
          </a:lstStyle>
          <a:p>
            <a:pPr>
              <a:defRPr/>
            </a:pPr>
            <a:r>
              <a:rPr lang="en-US" smtClean="0">
                <a:solidFill>
                  <a:prstClr val="white"/>
                </a:solidFill>
              </a:rPr>
              <a:t>AMR_Challenges_Opportunities: the English perspective</a:t>
            </a:r>
            <a:endParaRPr lang="en-US" dirty="0">
              <a:solidFill>
                <a:prstClr val="white"/>
              </a:solidFill>
            </a:endParaRPr>
          </a:p>
        </p:txBody>
      </p:sp>
    </p:spTree>
    <p:extLst>
      <p:ext uri="{BB962C8B-B14F-4D97-AF65-F5344CB8AC3E}">
        <p14:creationId xmlns:p14="http://schemas.microsoft.com/office/powerpoint/2010/main" val="3316528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414"/>
            <a:ext cx="2133600" cy="365125"/>
          </a:xfrm>
          <a:prstGeom prst="rect">
            <a:avLst/>
          </a:prstGeom>
        </p:spPr>
        <p:txBody>
          <a:bodyPr/>
          <a:lstStyle/>
          <a:p>
            <a:pPr fontAlgn="base">
              <a:spcBef>
                <a:spcPct val="0"/>
              </a:spcBef>
              <a:spcAft>
                <a:spcPct val="0"/>
              </a:spcAft>
            </a:pPr>
            <a:endParaRPr lang="en-GB" sz="2400">
              <a:solidFill>
                <a:prstClr val="black"/>
              </a:solidFill>
              <a:ea typeface="ヒラギノ角ゴ Pro W3" pitchFamily="84" charset="-128"/>
            </a:endParaRPr>
          </a:p>
        </p:txBody>
      </p:sp>
      <p:sp>
        <p:nvSpPr>
          <p:cNvPr id="4" name="Footer Placeholder 3"/>
          <p:cNvSpPr>
            <a:spLocks noGrp="1"/>
          </p:cNvSpPr>
          <p:nvPr>
            <p:ph type="ftr" sz="quarter" idx="11"/>
          </p:nvPr>
        </p:nvSpPr>
        <p:spPr/>
        <p:txBody>
          <a:bodyPr/>
          <a:lstStyle/>
          <a:p>
            <a:r>
              <a:rPr lang="en-GB" smtClean="0">
                <a:solidFill>
                  <a:prstClr val="white"/>
                </a:solidFill>
              </a:rPr>
              <a:t>AMR_Challenges_Opportunities: the English perspective</a:t>
            </a:r>
            <a:endParaRPr lang="en-GB">
              <a:solidFill>
                <a:prstClr val="white"/>
              </a:solidFill>
            </a:endParaRPr>
          </a:p>
        </p:txBody>
      </p:sp>
      <p:sp>
        <p:nvSpPr>
          <p:cNvPr id="5" name="Slide Number Placeholder 4"/>
          <p:cNvSpPr>
            <a:spLocks noGrp="1"/>
          </p:cNvSpPr>
          <p:nvPr>
            <p:ph type="sldNum" sz="quarter" idx="12"/>
          </p:nvPr>
        </p:nvSpPr>
        <p:spPr/>
        <p:txBody>
          <a:bodyPr/>
          <a:lstStyle/>
          <a:p>
            <a:r>
              <a:rPr lang="en-GB" dirty="0" smtClean="0">
                <a:solidFill>
                  <a:prstClr val="white"/>
                </a:solidFill>
              </a:rPr>
              <a:t> 	ESPAUR Report 2018</a:t>
            </a:r>
            <a:endParaRPr lang="en-GB" dirty="0">
              <a:solidFill>
                <a:prstClr val="white"/>
              </a:solidFill>
            </a:endParaRPr>
          </a:p>
        </p:txBody>
      </p:sp>
    </p:spTree>
    <p:extLst>
      <p:ext uri="{BB962C8B-B14F-4D97-AF65-F5344CB8AC3E}">
        <p14:creationId xmlns:p14="http://schemas.microsoft.com/office/powerpoint/2010/main" val="4694828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414"/>
            <a:ext cx="2133600" cy="365125"/>
          </a:xfrm>
          <a:prstGeom prst="rect">
            <a:avLst/>
          </a:prstGeom>
        </p:spPr>
        <p:txBody>
          <a:bodyPr/>
          <a:lstStyle/>
          <a:p>
            <a:pPr fontAlgn="base">
              <a:spcBef>
                <a:spcPct val="0"/>
              </a:spcBef>
              <a:spcAft>
                <a:spcPct val="0"/>
              </a:spcAft>
            </a:pPr>
            <a:endParaRPr lang="en-GB" sz="2400">
              <a:solidFill>
                <a:prstClr val="black"/>
              </a:solidFill>
              <a:ea typeface="ヒラギノ角ゴ Pro W3" pitchFamily="84" charset="-128"/>
            </a:endParaRPr>
          </a:p>
        </p:txBody>
      </p:sp>
      <p:sp>
        <p:nvSpPr>
          <p:cNvPr id="6" name="Footer Placeholder 5"/>
          <p:cNvSpPr>
            <a:spLocks noGrp="1"/>
          </p:cNvSpPr>
          <p:nvPr>
            <p:ph type="ftr" sz="quarter" idx="11"/>
          </p:nvPr>
        </p:nvSpPr>
        <p:spPr/>
        <p:txBody>
          <a:bodyPr/>
          <a:lstStyle/>
          <a:p>
            <a:r>
              <a:rPr lang="en-GB" smtClean="0">
                <a:solidFill>
                  <a:prstClr val="white"/>
                </a:solidFill>
              </a:rPr>
              <a:t>AMR_Challenges_Opportunities: the English perspective</a:t>
            </a:r>
            <a:endParaRPr lang="en-GB">
              <a:solidFill>
                <a:prstClr val="white"/>
              </a:solidFill>
            </a:endParaRPr>
          </a:p>
        </p:txBody>
      </p:sp>
      <p:sp>
        <p:nvSpPr>
          <p:cNvPr id="7" name="Slide Number Placeholder 6"/>
          <p:cNvSpPr>
            <a:spLocks noGrp="1"/>
          </p:cNvSpPr>
          <p:nvPr>
            <p:ph type="sldNum" sz="quarter" idx="12"/>
          </p:nvPr>
        </p:nvSpPr>
        <p:spPr/>
        <p:txBody>
          <a:bodyPr/>
          <a:lstStyle/>
          <a:p>
            <a:fld id="{4A863201-1BA1-4FCE-90E9-71138B4E3215}"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096737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chor="t" anchorCtr="0"/>
          <a:lstStyle>
            <a:lvl1pPr>
              <a:defRPr sz="4000" baseline="0">
                <a:solidFill>
                  <a:srgbClr val="00AE9E"/>
                </a:solidFill>
                <a:latin typeface="Arial" pitchFamily="34" charset="0"/>
              </a:defRPr>
            </a:lvl1pPr>
          </a:lstStyle>
          <a:p>
            <a:r>
              <a:rPr lang="en-US" dirty="0"/>
              <a:t>Click to edit Master title style</a:t>
            </a:r>
          </a:p>
        </p:txBody>
      </p:sp>
      <p:sp>
        <p:nvSpPr>
          <p:cNvPr id="5" name="Slide Number Placeholder 5"/>
          <p:cNvSpPr>
            <a:spLocks noGrp="1"/>
          </p:cNvSpPr>
          <p:nvPr>
            <p:ph type="sldNum" sz="quarter" idx="10"/>
          </p:nvPr>
        </p:nvSpPr>
        <p:spPr>
          <a:xfrm>
            <a:off x="0" y="6308795"/>
            <a:ext cx="9144000" cy="549275"/>
          </a:xfrm>
        </p:spPr>
        <p:txBody>
          <a:bodyPr/>
          <a:lstStyle>
            <a:lvl1pPr>
              <a:defRPr/>
            </a:lvl1pPr>
          </a:lstStyle>
          <a:p>
            <a:pPr marL="531813">
              <a:defRPr/>
            </a:pPr>
            <a:r>
              <a:rPr lang="en-US" dirty="0">
                <a:solidFill>
                  <a:prstClr val="white"/>
                </a:solidFill>
              </a:rPr>
              <a:t> </a:t>
            </a:r>
          </a:p>
        </p:txBody>
      </p:sp>
      <p:sp>
        <p:nvSpPr>
          <p:cNvPr id="6" name="Footer Placeholder 5"/>
          <p:cNvSpPr>
            <a:spLocks noGrp="1"/>
          </p:cNvSpPr>
          <p:nvPr>
            <p:ph type="ftr" sz="quarter" idx="11"/>
          </p:nvPr>
        </p:nvSpPr>
        <p:spPr/>
        <p:txBody>
          <a:bodyPr/>
          <a:lstStyle>
            <a:lvl1pPr marL="173038" indent="0" algn="l">
              <a:defRPr sz="1200" baseline="0">
                <a:solidFill>
                  <a:schemeClr val="bg1"/>
                </a:solidFill>
                <a:latin typeface="Arial" pitchFamily="34" charset="0"/>
              </a:defRPr>
            </a:lvl1pPr>
          </a:lstStyle>
          <a:p>
            <a:pPr>
              <a:defRPr/>
            </a:pPr>
            <a:r>
              <a:rPr lang="en-US" smtClean="0">
                <a:solidFill>
                  <a:prstClr val="white"/>
                </a:solidFill>
              </a:rPr>
              <a:t>AMR_Challenges_Opportunities: the English perspective</a:t>
            </a:r>
            <a:endParaRPr lang="en-US" dirty="0">
              <a:solidFill>
                <a:prstClr val="white"/>
              </a:solidFill>
            </a:endParaRPr>
          </a:p>
        </p:txBody>
      </p:sp>
      <p:sp>
        <p:nvSpPr>
          <p:cNvPr id="7" name="Picture Placeholder 3"/>
          <p:cNvSpPr>
            <a:spLocks noGrp="1"/>
          </p:cNvSpPr>
          <p:nvPr>
            <p:ph type="pic" sz="quarter" idx="23"/>
          </p:nvPr>
        </p:nvSpPr>
        <p:spPr>
          <a:xfrm>
            <a:off x="3323549" y="2924944"/>
            <a:ext cx="2554873" cy="1702122"/>
          </a:xfrm>
          <a:prstGeom prst="rect">
            <a:avLst/>
          </a:prstGeom>
        </p:spPr>
        <p:txBody>
          <a:bodyPr vert="horz"/>
          <a:lstStyle>
            <a:lvl1pPr>
              <a:defRPr sz="1300">
                <a:solidFill>
                  <a:schemeClr val="tx1"/>
                </a:solidFill>
                <a:latin typeface="Arial"/>
              </a:defRPr>
            </a:lvl1pPr>
          </a:lstStyle>
          <a:p>
            <a:r>
              <a:rPr lang="en-US"/>
              <a:t>Drag picture to placeholder or click icon to add</a:t>
            </a:r>
          </a:p>
        </p:txBody>
      </p:sp>
      <p:sp>
        <p:nvSpPr>
          <p:cNvPr id="8" name="Text Placeholder 2"/>
          <p:cNvSpPr>
            <a:spLocks noGrp="1"/>
          </p:cNvSpPr>
          <p:nvPr>
            <p:ph type="body" sz="quarter" idx="21" hasCustomPrompt="1"/>
          </p:nvPr>
        </p:nvSpPr>
        <p:spPr>
          <a:xfrm>
            <a:off x="481844" y="4797222"/>
            <a:ext cx="2608981" cy="1293843"/>
          </a:xfrm>
          <a:prstGeom prst="rect">
            <a:avLst/>
          </a:prstGeom>
          <a:ln>
            <a:noFill/>
          </a:ln>
        </p:spPr>
        <p:txBody>
          <a:bodyPr vert="horz"/>
          <a:lstStyle>
            <a:lvl1pPr marL="0" indent="0">
              <a:buNone/>
              <a:defRPr sz="1800" baseline="0">
                <a:solidFill>
                  <a:schemeClr val="tx1"/>
                </a:solidFill>
                <a:latin typeface="Arial"/>
              </a:defRPr>
            </a:lvl1pPr>
          </a:lstStyle>
          <a:p>
            <a:pPr lvl="0"/>
            <a:r>
              <a:rPr lang="en-US" dirty="0"/>
              <a:t>Body Copy (Arial 18pt)</a:t>
            </a:r>
          </a:p>
        </p:txBody>
      </p:sp>
      <p:sp>
        <p:nvSpPr>
          <p:cNvPr id="9" name="Picture Placeholder 3"/>
          <p:cNvSpPr>
            <a:spLocks noGrp="1"/>
          </p:cNvSpPr>
          <p:nvPr>
            <p:ph type="pic" sz="quarter" idx="22"/>
          </p:nvPr>
        </p:nvSpPr>
        <p:spPr>
          <a:xfrm>
            <a:off x="467546" y="2924944"/>
            <a:ext cx="2592777" cy="1702122"/>
          </a:xfrm>
          <a:prstGeom prst="rect">
            <a:avLst/>
          </a:prstGeom>
        </p:spPr>
        <p:txBody>
          <a:bodyPr vert="horz"/>
          <a:lstStyle>
            <a:lvl1pPr>
              <a:defRPr sz="1300">
                <a:solidFill>
                  <a:schemeClr val="tx1"/>
                </a:solidFill>
                <a:latin typeface="Arial"/>
              </a:defRPr>
            </a:lvl1pPr>
          </a:lstStyle>
          <a:p>
            <a:r>
              <a:rPr lang="en-US"/>
              <a:t>Drag picture to placeholder or click icon to add</a:t>
            </a:r>
          </a:p>
        </p:txBody>
      </p:sp>
      <p:sp>
        <p:nvSpPr>
          <p:cNvPr id="10" name="Picture Placeholder 3"/>
          <p:cNvSpPr>
            <a:spLocks noGrp="1"/>
          </p:cNvSpPr>
          <p:nvPr>
            <p:ph type="pic" sz="quarter" idx="24"/>
          </p:nvPr>
        </p:nvSpPr>
        <p:spPr>
          <a:xfrm>
            <a:off x="6100951" y="2924944"/>
            <a:ext cx="2599370" cy="1702122"/>
          </a:xfrm>
          <a:prstGeom prst="rect">
            <a:avLst/>
          </a:prstGeom>
        </p:spPr>
        <p:txBody>
          <a:bodyPr vert="horz"/>
          <a:lstStyle>
            <a:lvl1pPr>
              <a:defRPr sz="1300">
                <a:solidFill>
                  <a:schemeClr val="tx1"/>
                </a:solidFill>
                <a:latin typeface="Arial"/>
              </a:defRPr>
            </a:lvl1pPr>
          </a:lstStyle>
          <a:p>
            <a:r>
              <a:rPr lang="en-US"/>
              <a:t>Drag picture to placeholder or click icon to add</a:t>
            </a:r>
          </a:p>
        </p:txBody>
      </p:sp>
      <p:sp>
        <p:nvSpPr>
          <p:cNvPr id="11" name="Text Placeholder 2"/>
          <p:cNvSpPr>
            <a:spLocks noGrp="1"/>
          </p:cNvSpPr>
          <p:nvPr>
            <p:ph type="body" sz="quarter" idx="25" hasCustomPrompt="1"/>
          </p:nvPr>
        </p:nvSpPr>
        <p:spPr>
          <a:xfrm>
            <a:off x="3273464" y="4797222"/>
            <a:ext cx="2608981" cy="1293843"/>
          </a:xfrm>
          <a:prstGeom prst="rect">
            <a:avLst/>
          </a:prstGeom>
          <a:ln>
            <a:noFill/>
          </a:ln>
        </p:spPr>
        <p:txBody>
          <a:bodyPr vert="horz"/>
          <a:lstStyle>
            <a:lvl1pPr marL="0" indent="0">
              <a:buNone/>
              <a:defRPr sz="1800" baseline="0">
                <a:solidFill>
                  <a:schemeClr val="tx1"/>
                </a:solidFill>
                <a:latin typeface="Arial"/>
              </a:defRPr>
            </a:lvl1pPr>
          </a:lstStyle>
          <a:p>
            <a:pPr lvl="0"/>
            <a:r>
              <a:rPr lang="en-US" dirty="0"/>
              <a:t>Body Copy (Arial 18pt)</a:t>
            </a:r>
          </a:p>
        </p:txBody>
      </p:sp>
      <p:sp>
        <p:nvSpPr>
          <p:cNvPr id="12" name="Text Placeholder 2"/>
          <p:cNvSpPr>
            <a:spLocks noGrp="1"/>
          </p:cNvSpPr>
          <p:nvPr>
            <p:ph type="body" sz="quarter" idx="26" hasCustomPrompt="1"/>
          </p:nvPr>
        </p:nvSpPr>
        <p:spPr>
          <a:xfrm>
            <a:off x="6081794" y="4797222"/>
            <a:ext cx="2608981" cy="1293843"/>
          </a:xfrm>
          <a:prstGeom prst="rect">
            <a:avLst/>
          </a:prstGeom>
          <a:ln>
            <a:noFill/>
          </a:ln>
        </p:spPr>
        <p:txBody>
          <a:bodyPr vert="horz"/>
          <a:lstStyle>
            <a:lvl1pPr marL="0" indent="0">
              <a:buNone/>
              <a:defRPr sz="1800" baseline="0">
                <a:solidFill>
                  <a:schemeClr val="tx1"/>
                </a:solidFill>
                <a:latin typeface="Arial"/>
              </a:defRPr>
            </a:lvl1pPr>
          </a:lstStyle>
          <a:p>
            <a:pPr lvl="0"/>
            <a:r>
              <a:rPr lang="en-US" dirty="0"/>
              <a:t>Body Copy (Arial 18pt)</a:t>
            </a:r>
          </a:p>
        </p:txBody>
      </p:sp>
      <p:sp>
        <p:nvSpPr>
          <p:cNvPr id="13" name="Text Placeholder 2"/>
          <p:cNvSpPr>
            <a:spLocks noGrp="1"/>
          </p:cNvSpPr>
          <p:nvPr>
            <p:ph type="body" sz="quarter" idx="27" hasCustomPrompt="1"/>
          </p:nvPr>
        </p:nvSpPr>
        <p:spPr>
          <a:xfrm>
            <a:off x="2411761" y="1484784"/>
            <a:ext cx="4392488" cy="1224136"/>
          </a:xfrm>
          <a:prstGeom prst="rect">
            <a:avLst/>
          </a:prstGeom>
          <a:ln>
            <a:noFill/>
          </a:ln>
        </p:spPr>
        <p:txBody>
          <a:bodyPr vert="horz"/>
          <a:lstStyle>
            <a:lvl1pPr marL="0" indent="0">
              <a:buNone/>
              <a:defRPr sz="1800" baseline="0">
                <a:solidFill>
                  <a:schemeClr val="tx1"/>
                </a:solidFill>
                <a:latin typeface="Arial"/>
              </a:defRPr>
            </a:lvl1pPr>
          </a:lstStyle>
          <a:p>
            <a:pPr lvl="0"/>
            <a:r>
              <a:rPr lang="en-US" dirty="0"/>
              <a:t>Body Copy (Arial 18pt)</a:t>
            </a:r>
          </a:p>
        </p:txBody>
      </p:sp>
      <p:sp>
        <p:nvSpPr>
          <p:cNvPr id="14" name="Picture Placeholder 3"/>
          <p:cNvSpPr>
            <a:spLocks noGrp="1"/>
          </p:cNvSpPr>
          <p:nvPr>
            <p:ph type="pic" sz="quarter" idx="28"/>
          </p:nvPr>
        </p:nvSpPr>
        <p:spPr>
          <a:xfrm>
            <a:off x="539552" y="1484784"/>
            <a:ext cx="1728192" cy="1224136"/>
          </a:xfrm>
          <a:prstGeom prst="rect">
            <a:avLst/>
          </a:prstGeom>
        </p:spPr>
        <p:txBody>
          <a:bodyPr vert="horz"/>
          <a:lstStyle>
            <a:lvl1pPr>
              <a:defRPr sz="1300">
                <a:solidFill>
                  <a:schemeClr val="tx1"/>
                </a:solidFill>
                <a:latin typeface="Arial"/>
              </a:defRPr>
            </a:lvl1pPr>
          </a:lstStyle>
          <a:p>
            <a:r>
              <a:rPr lang="en-US"/>
              <a:t>Drag picture to placeholder or click icon to add</a:t>
            </a:r>
          </a:p>
        </p:txBody>
      </p:sp>
      <p:sp>
        <p:nvSpPr>
          <p:cNvPr id="15" name="Picture Placeholder 3"/>
          <p:cNvSpPr>
            <a:spLocks noGrp="1"/>
          </p:cNvSpPr>
          <p:nvPr>
            <p:ph type="pic" sz="quarter" idx="29"/>
          </p:nvPr>
        </p:nvSpPr>
        <p:spPr>
          <a:xfrm>
            <a:off x="6948264" y="1484784"/>
            <a:ext cx="1728192" cy="1224136"/>
          </a:xfrm>
          <a:prstGeom prst="rect">
            <a:avLst/>
          </a:prstGeom>
        </p:spPr>
        <p:txBody>
          <a:bodyPr vert="horz"/>
          <a:lstStyle>
            <a:lvl1pPr>
              <a:defRPr sz="1300">
                <a:solidFill>
                  <a:schemeClr val="tx1"/>
                </a:solidFill>
                <a:latin typeface="Arial"/>
              </a:defRPr>
            </a:lvl1pPr>
          </a:lstStyle>
          <a:p>
            <a:r>
              <a:rPr lang="en-US"/>
              <a:t>Drag picture to placeholder or click icon to add</a:t>
            </a:r>
          </a:p>
        </p:txBody>
      </p:sp>
    </p:spTree>
    <p:extLst>
      <p:ext uri="{BB962C8B-B14F-4D97-AF65-F5344CB8AC3E}">
        <p14:creationId xmlns:p14="http://schemas.microsoft.com/office/powerpoint/2010/main" val="25940571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2133307"/>
            <a:ext cx="9144000" cy="47246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a:spLocks noChangeArrowheads="1"/>
          </p:cNvSpPr>
          <p:nvPr userDrawn="1"/>
        </p:nvSpPr>
        <p:spPr bwMode="auto">
          <a:xfrm>
            <a:off x="0" y="1988844"/>
            <a:ext cx="9144000" cy="144463"/>
          </a:xfrm>
          <a:prstGeom prst="rect">
            <a:avLst/>
          </a:prstGeom>
          <a:solidFill>
            <a:srgbClr val="00AE9E"/>
          </a:solidFill>
          <a:ln w="9525">
            <a:noFill/>
            <a:miter lim="800000"/>
            <a:headEnd/>
            <a:tailEnd/>
          </a:ln>
        </p:spPr>
        <p:txBody>
          <a:bodyPr anchor="ctr">
            <a:prstTxWarp prst="textNoShape">
              <a:avLst/>
            </a:prstTxWarp>
          </a:bodyPr>
          <a:lstStyle/>
          <a:p>
            <a:pPr algn="ctr">
              <a:defRPr/>
            </a:pPr>
            <a:endParaRPr lang="en-US">
              <a:solidFill>
                <a:prstClr val="white"/>
              </a:solidFill>
              <a:ea typeface="ヒラギノ角ゴ Pro W3" pitchFamily="84" charset="-128"/>
            </a:endParaRPr>
          </a:p>
        </p:txBody>
      </p:sp>
      <p:sp>
        <p:nvSpPr>
          <p:cNvPr id="2" name="Title 1"/>
          <p:cNvSpPr>
            <a:spLocks noGrp="1"/>
          </p:cNvSpPr>
          <p:nvPr>
            <p:ph type="ctrTitle"/>
          </p:nvPr>
        </p:nvSpPr>
        <p:spPr>
          <a:xfrm>
            <a:off x="558000" y="2492960"/>
            <a:ext cx="7633648" cy="1724503"/>
          </a:xfrm>
          <a:ln>
            <a:noFill/>
          </a:ln>
        </p:spPr>
        <p:txBody>
          <a:bodyPr anchor="t">
            <a:noAutofit/>
          </a:bodyPr>
          <a:lstStyle>
            <a:lvl1pPr algn="l">
              <a:defRPr sz="4500"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pic>
        <p:nvPicPr>
          <p:cNvPr id="9" name="Picture 8" descr="\\colhpafil004\Colindale_Data\HQ Group and LARS\Group Data\Design\Branding and logos\PHE logos with strapline\Small without Old French text\PHE small logo for A4.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3674110" cy="1812290"/>
          </a:xfrm>
          <a:prstGeom prst="rect">
            <a:avLst/>
          </a:prstGeom>
          <a:noFill/>
          <a:ln>
            <a:noFill/>
          </a:ln>
        </p:spPr>
      </p:pic>
    </p:spTree>
    <p:extLst>
      <p:ext uri="{BB962C8B-B14F-4D97-AF65-F5344CB8AC3E}">
        <p14:creationId xmlns:p14="http://schemas.microsoft.com/office/powerpoint/2010/main" val="41968808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chor="t" anchorCtr="0"/>
          <a:lstStyle>
            <a:lvl1pPr>
              <a:defRPr sz="4000" baseline="0">
                <a:solidFill>
                  <a:srgbClr val="00AE9E"/>
                </a:solidFill>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558000" y="1412781"/>
            <a:ext cx="8028000" cy="4739679"/>
          </a:xfrm>
        </p:spPr>
        <p:txBody>
          <a:bodyPr/>
          <a:lstStyle>
            <a:lvl1pPr marL="4763" indent="-4763">
              <a:lnSpc>
                <a:spcPct val="114000"/>
              </a:lnSpc>
              <a:spcBef>
                <a:spcPts val="0"/>
              </a:spcBef>
              <a:defRPr sz="1800" b="0" baseline="0">
                <a:solidFill>
                  <a:schemeClr val="tx1"/>
                </a:solidFill>
              </a:defRPr>
            </a:lvl1pPr>
          </a:lstStyle>
          <a:p>
            <a:pPr lvl="0"/>
            <a:r>
              <a:rPr lang="en-US" dirty="0" smtClean="0"/>
              <a:t>Text should be 12-18pt Arial. Do not use other fonts.</a:t>
            </a:r>
          </a:p>
          <a:p>
            <a:pPr lvl="0"/>
            <a:endParaRPr lang="en-US" b="1" dirty="0" smtClean="0">
              <a:latin typeface="Arial" pitchFamily="84" charset="0"/>
            </a:endParaRPr>
          </a:p>
          <a:p>
            <a:pPr lvl="0"/>
            <a:r>
              <a:rPr lang="en-US" b="1" dirty="0" smtClean="0">
                <a:latin typeface="Arial" pitchFamily="84" charset="0"/>
              </a:rPr>
              <a:t>Note</a:t>
            </a:r>
          </a:p>
          <a:p>
            <a:pPr lvl="0"/>
            <a:r>
              <a:rPr lang="en-US" dirty="0" smtClean="0">
                <a:latin typeface="Arial" pitchFamily="84" charset="0"/>
              </a:rPr>
              <a:t>This template should NOT be used to create publications, as this may mean</a:t>
            </a:r>
          </a:p>
          <a:p>
            <a:pPr lvl="0"/>
            <a:r>
              <a:rPr lang="en-US" dirty="0" smtClean="0">
                <a:latin typeface="Arial" pitchFamily="84" charset="0"/>
              </a:rPr>
              <a:t>publication on GOV.UK will not be possible. </a:t>
            </a:r>
          </a:p>
          <a:p>
            <a:pPr lvl="0"/>
            <a:endParaRPr lang="en-US" dirty="0" smtClean="0">
              <a:latin typeface="Arial" pitchFamily="84" charset="0"/>
            </a:endParaRPr>
          </a:p>
          <a:p>
            <a:pPr lvl="0"/>
            <a:r>
              <a:rPr lang="en-US" dirty="0" smtClean="0">
                <a:latin typeface="Arial" pitchFamily="84" charset="0"/>
              </a:rPr>
              <a:t>Please contact </a:t>
            </a:r>
            <a:r>
              <a:rPr lang="en-US" dirty="0" smtClean="0">
                <a:latin typeface="Arial" pitchFamily="84" charset="0"/>
                <a:hlinkClick r:id="rId2"/>
              </a:rPr>
              <a:t>publications@phe.gov.uk</a:t>
            </a:r>
            <a:r>
              <a:rPr lang="en-US" dirty="0" smtClean="0">
                <a:latin typeface="Arial" pitchFamily="84" charset="0"/>
              </a:rPr>
              <a:t> for more details</a:t>
            </a:r>
          </a:p>
          <a:p>
            <a:pPr lvl="0"/>
            <a:endParaRPr lang="en-US" dirty="0"/>
          </a:p>
        </p:txBody>
      </p:sp>
      <p:sp>
        <p:nvSpPr>
          <p:cNvPr id="5" name="Slide Number Placeholder 5"/>
          <p:cNvSpPr>
            <a:spLocks noGrp="1"/>
          </p:cNvSpPr>
          <p:nvPr>
            <p:ph type="sldNum" sz="quarter" idx="10"/>
          </p:nvPr>
        </p:nvSpPr>
        <p:spPr>
          <a:xfrm>
            <a:off x="0" y="6308789"/>
            <a:ext cx="9144000" cy="549275"/>
          </a:xfrm>
        </p:spPr>
        <p:txBody>
          <a:bodyPr/>
          <a:lstStyle>
            <a:lvl1pPr>
              <a:defRPr/>
            </a:lvl1pPr>
          </a:lstStyle>
          <a:p>
            <a:pPr marL="531813">
              <a:defRPr/>
            </a:pPr>
            <a:r>
              <a:rPr lang="en-US" dirty="0" smtClean="0">
                <a:solidFill>
                  <a:prstClr val="white"/>
                </a:solidFill>
              </a:rPr>
              <a:t>  </a:t>
            </a:r>
            <a:fld id="{2565FA6D-D4C8-4C4C-AC4B-3269734D34D8}" type="slidenum">
              <a:rPr lang="en-US" smtClean="0">
                <a:solidFill>
                  <a:prstClr val="white"/>
                </a:solidFill>
              </a:rPr>
              <a:pPr marL="531813">
                <a:defRPr/>
              </a:pPr>
              <a:t>‹#›</a:t>
            </a:fld>
            <a:endParaRPr lang="en-US" dirty="0">
              <a:solidFill>
                <a:prstClr val="white"/>
              </a:solidFill>
            </a:endParaRPr>
          </a:p>
        </p:txBody>
      </p:sp>
      <p:sp>
        <p:nvSpPr>
          <p:cNvPr id="6" name="Footer Placeholder 5"/>
          <p:cNvSpPr>
            <a:spLocks noGrp="1"/>
          </p:cNvSpPr>
          <p:nvPr>
            <p:ph type="ftr" sz="quarter" idx="11"/>
          </p:nvPr>
        </p:nvSpPr>
        <p:spPr/>
        <p:txBody>
          <a:bodyPr/>
          <a:lstStyle>
            <a:lvl1pPr marL="173038" indent="0" algn="l">
              <a:defRPr sz="1200" baseline="0">
                <a:solidFill>
                  <a:schemeClr val="bg1"/>
                </a:solidFill>
                <a:latin typeface="Arial" pitchFamily="34" charset="0"/>
              </a:defRPr>
            </a:lvl1pPr>
          </a:lstStyle>
          <a:p>
            <a:pPr>
              <a:defRPr/>
            </a:pPr>
            <a:r>
              <a:rPr lang="en-US" smtClean="0">
                <a:solidFill>
                  <a:prstClr val="white"/>
                </a:solidFill>
              </a:rPr>
              <a:t>AMR_Challenges_Opportunities: the English perspective</a:t>
            </a:r>
            <a:endParaRPr lang="en-US" dirty="0">
              <a:solidFill>
                <a:prstClr val="white"/>
              </a:solidFill>
            </a:endParaRPr>
          </a:p>
        </p:txBody>
      </p:sp>
    </p:spTree>
    <p:extLst>
      <p:ext uri="{BB962C8B-B14F-4D97-AF65-F5344CB8AC3E}">
        <p14:creationId xmlns:p14="http://schemas.microsoft.com/office/powerpoint/2010/main" val="17304893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414"/>
            <a:ext cx="2133600" cy="365125"/>
          </a:xfrm>
          <a:prstGeom prst="rect">
            <a:avLst/>
          </a:prstGeom>
        </p:spPr>
        <p:txBody>
          <a:bodyPr/>
          <a:lstStyle/>
          <a:p>
            <a:pPr fontAlgn="base">
              <a:spcBef>
                <a:spcPct val="0"/>
              </a:spcBef>
              <a:spcAft>
                <a:spcPct val="0"/>
              </a:spcAft>
            </a:pPr>
            <a:endParaRPr lang="en-GB" sz="2400">
              <a:solidFill>
                <a:prstClr val="black"/>
              </a:solidFill>
              <a:ea typeface="ヒラギノ角ゴ Pro W3" pitchFamily="84" charset="-128"/>
            </a:endParaRPr>
          </a:p>
        </p:txBody>
      </p:sp>
      <p:sp>
        <p:nvSpPr>
          <p:cNvPr id="4" name="Footer Placeholder 3"/>
          <p:cNvSpPr>
            <a:spLocks noGrp="1"/>
          </p:cNvSpPr>
          <p:nvPr>
            <p:ph type="ftr" sz="quarter" idx="11"/>
          </p:nvPr>
        </p:nvSpPr>
        <p:spPr/>
        <p:txBody>
          <a:bodyPr/>
          <a:lstStyle/>
          <a:p>
            <a:r>
              <a:rPr lang="en-GB" smtClean="0">
                <a:solidFill>
                  <a:prstClr val="white"/>
                </a:solidFill>
              </a:rPr>
              <a:t>AMR_Challenges_Opportunities: the English perspective</a:t>
            </a:r>
            <a:endParaRPr lang="en-GB">
              <a:solidFill>
                <a:prstClr val="white"/>
              </a:solidFill>
            </a:endParaRPr>
          </a:p>
        </p:txBody>
      </p:sp>
      <p:sp>
        <p:nvSpPr>
          <p:cNvPr id="5" name="Slide Number Placeholder 4"/>
          <p:cNvSpPr>
            <a:spLocks noGrp="1"/>
          </p:cNvSpPr>
          <p:nvPr>
            <p:ph type="sldNum" sz="quarter" idx="12"/>
          </p:nvPr>
        </p:nvSpPr>
        <p:spPr/>
        <p:txBody>
          <a:bodyPr/>
          <a:lstStyle/>
          <a:p>
            <a:r>
              <a:rPr lang="en-GB" dirty="0" smtClean="0">
                <a:solidFill>
                  <a:prstClr val="white"/>
                </a:solidFill>
              </a:rPr>
              <a:t> 	ESPAUR Report 2018</a:t>
            </a:r>
            <a:endParaRPr lang="en-GB" dirty="0">
              <a:solidFill>
                <a:prstClr val="white"/>
              </a:solidFill>
            </a:endParaRPr>
          </a:p>
        </p:txBody>
      </p:sp>
    </p:spTree>
    <p:extLst>
      <p:ext uri="{BB962C8B-B14F-4D97-AF65-F5344CB8AC3E}">
        <p14:creationId xmlns:p14="http://schemas.microsoft.com/office/powerpoint/2010/main" val="1794987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66"/>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AMR_Challenges_Opportunities: the English perspective</a:t>
            </a:r>
            <a:endParaRPr lang="en-GB"/>
          </a:p>
        </p:txBody>
      </p:sp>
      <p:sp>
        <p:nvSpPr>
          <p:cNvPr id="6" name="Slide Number Placeholder 5"/>
          <p:cNvSpPr>
            <a:spLocks noGrp="1"/>
          </p:cNvSpPr>
          <p:nvPr>
            <p:ph type="sldNum" sz="quarter" idx="12"/>
          </p:nvPr>
        </p:nvSpPr>
        <p:spPr/>
        <p:txBody>
          <a:bodyPr/>
          <a:lstStyle/>
          <a:p>
            <a:fld id="{DBB8FA37-6190-442E-BE14-989A1B440DB4}" type="slidenum">
              <a:rPr lang="en-GB" smtClean="0"/>
              <a:t>‹#›</a:t>
            </a:fld>
            <a:endParaRPr lang="en-GB"/>
          </a:p>
        </p:txBody>
      </p:sp>
    </p:spTree>
    <p:extLst>
      <p:ext uri="{BB962C8B-B14F-4D97-AF65-F5344CB8AC3E}">
        <p14:creationId xmlns:p14="http://schemas.microsoft.com/office/powerpoint/2010/main" val="12973585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414"/>
            <a:ext cx="2133600" cy="365125"/>
          </a:xfrm>
          <a:prstGeom prst="rect">
            <a:avLst/>
          </a:prstGeom>
        </p:spPr>
        <p:txBody>
          <a:bodyPr/>
          <a:lstStyle/>
          <a:p>
            <a:pPr fontAlgn="base">
              <a:spcBef>
                <a:spcPct val="0"/>
              </a:spcBef>
              <a:spcAft>
                <a:spcPct val="0"/>
              </a:spcAft>
            </a:pPr>
            <a:endParaRPr lang="en-GB" sz="2400">
              <a:solidFill>
                <a:prstClr val="black"/>
              </a:solidFill>
              <a:ea typeface="ヒラギノ角ゴ Pro W3" pitchFamily="84" charset="-128"/>
            </a:endParaRPr>
          </a:p>
        </p:txBody>
      </p:sp>
      <p:sp>
        <p:nvSpPr>
          <p:cNvPr id="6" name="Footer Placeholder 5"/>
          <p:cNvSpPr>
            <a:spLocks noGrp="1"/>
          </p:cNvSpPr>
          <p:nvPr>
            <p:ph type="ftr" sz="quarter" idx="11"/>
          </p:nvPr>
        </p:nvSpPr>
        <p:spPr/>
        <p:txBody>
          <a:bodyPr/>
          <a:lstStyle/>
          <a:p>
            <a:r>
              <a:rPr lang="en-GB" smtClean="0">
                <a:solidFill>
                  <a:prstClr val="white"/>
                </a:solidFill>
              </a:rPr>
              <a:t>AMR_Challenges_Opportunities: the English perspective</a:t>
            </a:r>
            <a:endParaRPr lang="en-GB">
              <a:solidFill>
                <a:prstClr val="white"/>
              </a:solidFill>
            </a:endParaRPr>
          </a:p>
        </p:txBody>
      </p:sp>
      <p:sp>
        <p:nvSpPr>
          <p:cNvPr id="7" name="Slide Number Placeholder 6"/>
          <p:cNvSpPr>
            <a:spLocks noGrp="1"/>
          </p:cNvSpPr>
          <p:nvPr>
            <p:ph type="sldNum" sz="quarter" idx="12"/>
          </p:nvPr>
        </p:nvSpPr>
        <p:spPr/>
        <p:txBody>
          <a:bodyPr/>
          <a:lstStyle/>
          <a:p>
            <a:fld id="{4A863201-1BA1-4FCE-90E9-71138B4E3215}"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1033528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chor="t" anchorCtr="0"/>
          <a:lstStyle>
            <a:lvl1pPr>
              <a:defRPr sz="4000" baseline="0">
                <a:solidFill>
                  <a:srgbClr val="00AE9E"/>
                </a:solidFill>
                <a:latin typeface="Arial" pitchFamily="34" charset="0"/>
              </a:defRPr>
            </a:lvl1pPr>
          </a:lstStyle>
          <a:p>
            <a:r>
              <a:rPr lang="en-US" dirty="0"/>
              <a:t>Click to edit Master title style</a:t>
            </a:r>
          </a:p>
        </p:txBody>
      </p:sp>
      <p:sp>
        <p:nvSpPr>
          <p:cNvPr id="5" name="Slide Number Placeholder 5"/>
          <p:cNvSpPr>
            <a:spLocks noGrp="1"/>
          </p:cNvSpPr>
          <p:nvPr>
            <p:ph type="sldNum" sz="quarter" idx="10"/>
          </p:nvPr>
        </p:nvSpPr>
        <p:spPr>
          <a:xfrm>
            <a:off x="0" y="6308795"/>
            <a:ext cx="9144000" cy="549275"/>
          </a:xfrm>
        </p:spPr>
        <p:txBody>
          <a:bodyPr/>
          <a:lstStyle>
            <a:lvl1pPr>
              <a:defRPr/>
            </a:lvl1pPr>
          </a:lstStyle>
          <a:p>
            <a:pPr marL="531813">
              <a:defRPr/>
            </a:pPr>
            <a:r>
              <a:rPr lang="en-US" dirty="0">
                <a:solidFill>
                  <a:prstClr val="white"/>
                </a:solidFill>
              </a:rPr>
              <a:t> </a:t>
            </a:r>
          </a:p>
        </p:txBody>
      </p:sp>
      <p:sp>
        <p:nvSpPr>
          <p:cNvPr id="6" name="Footer Placeholder 5"/>
          <p:cNvSpPr>
            <a:spLocks noGrp="1"/>
          </p:cNvSpPr>
          <p:nvPr>
            <p:ph type="ftr" sz="quarter" idx="11"/>
          </p:nvPr>
        </p:nvSpPr>
        <p:spPr/>
        <p:txBody>
          <a:bodyPr/>
          <a:lstStyle>
            <a:lvl1pPr marL="173038" indent="0" algn="l">
              <a:defRPr sz="1200" baseline="0">
                <a:solidFill>
                  <a:schemeClr val="bg1"/>
                </a:solidFill>
                <a:latin typeface="Arial" pitchFamily="34" charset="0"/>
              </a:defRPr>
            </a:lvl1pPr>
          </a:lstStyle>
          <a:p>
            <a:pPr>
              <a:defRPr/>
            </a:pPr>
            <a:r>
              <a:rPr lang="en-US" smtClean="0">
                <a:solidFill>
                  <a:prstClr val="white"/>
                </a:solidFill>
              </a:rPr>
              <a:t>AMR_Challenges_Opportunities: the English perspective</a:t>
            </a:r>
            <a:endParaRPr lang="en-US" dirty="0">
              <a:solidFill>
                <a:prstClr val="white"/>
              </a:solidFill>
            </a:endParaRPr>
          </a:p>
        </p:txBody>
      </p:sp>
      <p:sp>
        <p:nvSpPr>
          <p:cNvPr id="7" name="Picture Placeholder 3"/>
          <p:cNvSpPr>
            <a:spLocks noGrp="1"/>
          </p:cNvSpPr>
          <p:nvPr>
            <p:ph type="pic" sz="quarter" idx="23"/>
          </p:nvPr>
        </p:nvSpPr>
        <p:spPr>
          <a:xfrm>
            <a:off x="3323549" y="2924944"/>
            <a:ext cx="2554873" cy="1702122"/>
          </a:xfrm>
          <a:prstGeom prst="rect">
            <a:avLst/>
          </a:prstGeom>
        </p:spPr>
        <p:txBody>
          <a:bodyPr vert="horz"/>
          <a:lstStyle>
            <a:lvl1pPr>
              <a:defRPr sz="1300">
                <a:solidFill>
                  <a:schemeClr val="tx1"/>
                </a:solidFill>
                <a:latin typeface="Arial"/>
              </a:defRPr>
            </a:lvl1pPr>
          </a:lstStyle>
          <a:p>
            <a:r>
              <a:rPr lang="en-US"/>
              <a:t>Drag picture to placeholder or click icon to add</a:t>
            </a:r>
          </a:p>
        </p:txBody>
      </p:sp>
      <p:sp>
        <p:nvSpPr>
          <p:cNvPr id="8" name="Text Placeholder 2"/>
          <p:cNvSpPr>
            <a:spLocks noGrp="1"/>
          </p:cNvSpPr>
          <p:nvPr>
            <p:ph type="body" sz="quarter" idx="21" hasCustomPrompt="1"/>
          </p:nvPr>
        </p:nvSpPr>
        <p:spPr>
          <a:xfrm>
            <a:off x="481844" y="4797222"/>
            <a:ext cx="2608981" cy="1293843"/>
          </a:xfrm>
          <a:prstGeom prst="rect">
            <a:avLst/>
          </a:prstGeom>
          <a:ln>
            <a:noFill/>
          </a:ln>
        </p:spPr>
        <p:txBody>
          <a:bodyPr vert="horz"/>
          <a:lstStyle>
            <a:lvl1pPr marL="0" indent="0">
              <a:buNone/>
              <a:defRPr sz="1800" baseline="0">
                <a:solidFill>
                  <a:schemeClr val="tx1"/>
                </a:solidFill>
                <a:latin typeface="Arial"/>
              </a:defRPr>
            </a:lvl1pPr>
          </a:lstStyle>
          <a:p>
            <a:pPr lvl="0"/>
            <a:r>
              <a:rPr lang="en-US" dirty="0"/>
              <a:t>Body Copy (Arial 18pt)</a:t>
            </a:r>
          </a:p>
        </p:txBody>
      </p:sp>
      <p:sp>
        <p:nvSpPr>
          <p:cNvPr id="9" name="Picture Placeholder 3"/>
          <p:cNvSpPr>
            <a:spLocks noGrp="1"/>
          </p:cNvSpPr>
          <p:nvPr>
            <p:ph type="pic" sz="quarter" idx="22"/>
          </p:nvPr>
        </p:nvSpPr>
        <p:spPr>
          <a:xfrm>
            <a:off x="467546" y="2924944"/>
            <a:ext cx="2592777" cy="1702122"/>
          </a:xfrm>
          <a:prstGeom prst="rect">
            <a:avLst/>
          </a:prstGeom>
        </p:spPr>
        <p:txBody>
          <a:bodyPr vert="horz"/>
          <a:lstStyle>
            <a:lvl1pPr>
              <a:defRPr sz="1300">
                <a:solidFill>
                  <a:schemeClr val="tx1"/>
                </a:solidFill>
                <a:latin typeface="Arial"/>
              </a:defRPr>
            </a:lvl1pPr>
          </a:lstStyle>
          <a:p>
            <a:r>
              <a:rPr lang="en-US"/>
              <a:t>Drag picture to placeholder or click icon to add</a:t>
            </a:r>
          </a:p>
        </p:txBody>
      </p:sp>
      <p:sp>
        <p:nvSpPr>
          <p:cNvPr id="10" name="Picture Placeholder 3"/>
          <p:cNvSpPr>
            <a:spLocks noGrp="1"/>
          </p:cNvSpPr>
          <p:nvPr>
            <p:ph type="pic" sz="quarter" idx="24"/>
          </p:nvPr>
        </p:nvSpPr>
        <p:spPr>
          <a:xfrm>
            <a:off x="6100951" y="2924944"/>
            <a:ext cx="2599370" cy="1702122"/>
          </a:xfrm>
          <a:prstGeom prst="rect">
            <a:avLst/>
          </a:prstGeom>
        </p:spPr>
        <p:txBody>
          <a:bodyPr vert="horz"/>
          <a:lstStyle>
            <a:lvl1pPr>
              <a:defRPr sz="1300">
                <a:solidFill>
                  <a:schemeClr val="tx1"/>
                </a:solidFill>
                <a:latin typeface="Arial"/>
              </a:defRPr>
            </a:lvl1pPr>
          </a:lstStyle>
          <a:p>
            <a:r>
              <a:rPr lang="en-US"/>
              <a:t>Drag picture to placeholder or click icon to add</a:t>
            </a:r>
          </a:p>
        </p:txBody>
      </p:sp>
      <p:sp>
        <p:nvSpPr>
          <p:cNvPr id="11" name="Text Placeholder 2"/>
          <p:cNvSpPr>
            <a:spLocks noGrp="1"/>
          </p:cNvSpPr>
          <p:nvPr>
            <p:ph type="body" sz="quarter" idx="25" hasCustomPrompt="1"/>
          </p:nvPr>
        </p:nvSpPr>
        <p:spPr>
          <a:xfrm>
            <a:off x="3273464" y="4797222"/>
            <a:ext cx="2608981" cy="1293843"/>
          </a:xfrm>
          <a:prstGeom prst="rect">
            <a:avLst/>
          </a:prstGeom>
          <a:ln>
            <a:noFill/>
          </a:ln>
        </p:spPr>
        <p:txBody>
          <a:bodyPr vert="horz"/>
          <a:lstStyle>
            <a:lvl1pPr marL="0" indent="0">
              <a:buNone/>
              <a:defRPr sz="1800" baseline="0">
                <a:solidFill>
                  <a:schemeClr val="tx1"/>
                </a:solidFill>
                <a:latin typeface="Arial"/>
              </a:defRPr>
            </a:lvl1pPr>
          </a:lstStyle>
          <a:p>
            <a:pPr lvl="0"/>
            <a:r>
              <a:rPr lang="en-US" dirty="0"/>
              <a:t>Body Copy (Arial 18pt)</a:t>
            </a:r>
          </a:p>
        </p:txBody>
      </p:sp>
      <p:sp>
        <p:nvSpPr>
          <p:cNvPr id="12" name="Text Placeholder 2"/>
          <p:cNvSpPr>
            <a:spLocks noGrp="1"/>
          </p:cNvSpPr>
          <p:nvPr>
            <p:ph type="body" sz="quarter" idx="26" hasCustomPrompt="1"/>
          </p:nvPr>
        </p:nvSpPr>
        <p:spPr>
          <a:xfrm>
            <a:off x="6081794" y="4797222"/>
            <a:ext cx="2608981" cy="1293843"/>
          </a:xfrm>
          <a:prstGeom prst="rect">
            <a:avLst/>
          </a:prstGeom>
          <a:ln>
            <a:noFill/>
          </a:ln>
        </p:spPr>
        <p:txBody>
          <a:bodyPr vert="horz"/>
          <a:lstStyle>
            <a:lvl1pPr marL="0" indent="0">
              <a:buNone/>
              <a:defRPr sz="1800" baseline="0">
                <a:solidFill>
                  <a:schemeClr val="tx1"/>
                </a:solidFill>
                <a:latin typeface="Arial"/>
              </a:defRPr>
            </a:lvl1pPr>
          </a:lstStyle>
          <a:p>
            <a:pPr lvl="0"/>
            <a:r>
              <a:rPr lang="en-US" dirty="0"/>
              <a:t>Body Copy (Arial 18pt)</a:t>
            </a:r>
          </a:p>
        </p:txBody>
      </p:sp>
      <p:sp>
        <p:nvSpPr>
          <p:cNvPr id="13" name="Text Placeholder 2"/>
          <p:cNvSpPr>
            <a:spLocks noGrp="1"/>
          </p:cNvSpPr>
          <p:nvPr>
            <p:ph type="body" sz="quarter" idx="27" hasCustomPrompt="1"/>
          </p:nvPr>
        </p:nvSpPr>
        <p:spPr>
          <a:xfrm>
            <a:off x="2411761" y="1484784"/>
            <a:ext cx="4392488" cy="1224136"/>
          </a:xfrm>
          <a:prstGeom prst="rect">
            <a:avLst/>
          </a:prstGeom>
          <a:ln>
            <a:noFill/>
          </a:ln>
        </p:spPr>
        <p:txBody>
          <a:bodyPr vert="horz"/>
          <a:lstStyle>
            <a:lvl1pPr marL="0" indent="0">
              <a:buNone/>
              <a:defRPr sz="1800" baseline="0">
                <a:solidFill>
                  <a:schemeClr val="tx1"/>
                </a:solidFill>
                <a:latin typeface="Arial"/>
              </a:defRPr>
            </a:lvl1pPr>
          </a:lstStyle>
          <a:p>
            <a:pPr lvl="0"/>
            <a:r>
              <a:rPr lang="en-US" dirty="0"/>
              <a:t>Body Copy (Arial 18pt)</a:t>
            </a:r>
          </a:p>
        </p:txBody>
      </p:sp>
      <p:sp>
        <p:nvSpPr>
          <p:cNvPr id="14" name="Picture Placeholder 3"/>
          <p:cNvSpPr>
            <a:spLocks noGrp="1"/>
          </p:cNvSpPr>
          <p:nvPr>
            <p:ph type="pic" sz="quarter" idx="28"/>
          </p:nvPr>
        </p:nvSpPr>
        <p:spPr>
          <a:xfrm>
            <a:off x="539552" y="1484784"/>
            <a:ext cx="1728192" cy="1224136"/>
          </a:xfrm>
          <a:prstGeom prst="rect">
            <a:avLst/>
          </a:prstGeom>
        </p:spPr>
        <p:txBody>
          <a:bodyPr vert="horz"/>
          <a:lstStyle>
            <a:lvl1pPr>
              <a:defRPr sz="1300">
                <a:solidFill>
                  <a:schemeClr val="tx1"/>
                </a:solidFill>
                <a:latin typeface="Arial"/>
              </a:defRPr>
            </a:lvl1pPr>
          </a:lstStyle>
          <a:p>
            <a:r>
              <a:rPr lang="en-US"/>
              <a:t>Drag picture to placeholder or click icon to add</a:t>
            </a:r>
          </a:p>
        </p:txBody>
      </p:sp>
      <p:sp>
        <p:nvSpPr>
          <p:cNvPr id="15" name="Picture Placeholder 3"/>
          <p:cNvSpPr>
            <a:spLocks noGrp="1"/>
          </p:cNvSpPr>
          <p:nvPr>
            <p:ph type="pic" sz="quarter" idx="29"/>
          </p:nvPr>
        </p:nvSpPr>
        <p:spPr>
          <a:xfrm>
            <a:off x="6948264" y="1484784"/>
            <a:ext cx="1728192" cy="1224136"/>
          </a:xfrm>
          <a:prstGeom prst="rect">
            <a:avLst/>
          </a:prstGeom>
        </p:spPr>
        <p:txBody>
          <a:bodyPr vert="horz"/>
          <a:lstStyle>
            <a:lvl1pPr>
              <a:defRPr sz="1300">
                <a:solidFill>
                  <a:schemeClr val="tx1"/>
                </a:solidFill>
                <a:latin typeface="Arial"/>
              </a:defRPr>
            </a:lvl1pPr>
          </a:lstStyle>
          <a:p>
            <a:r>
              <a:rPr lang="en-US"/>
              <a:t>Drag picture to placeholder or click icon to add</a:t>
            </a:r>
          </a:p>
        </p:txBody>
      </p:sp>
    </p:spTree>
    <p:extLst>
      <p:ext uri="{BB962C8B-B14F-4D97-AF65-F5344CB8AC3E}">
        <p14:creationId xmlns:p14="http://schemas.microsoft.com/office/powerpoint/2010/main" val="26994007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91"/>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AMR_Challenges_Opportunities: the English perspective</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BB8FA37-6190-442E-BE14-989A1B440D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016916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AMR_Challenges_Opportunities: the English perspective</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BB8FA37-6190-442E-BE14-989A1B440D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228750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66"/>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AMR_Challenges_Opportunities: the English perspective</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BB8FA37-6190-442E-BE14-989A1B440D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300731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smtClean="0">
                <a:solidFill>
                  <a:prstClr val="black">
                    <a:tint val="75000"/>
                  </a:prstClr>
                </a:solidFill>
              </a:rPr>
              <a:t>AMR_Challenges_Opportunities: the English perspective</a:t>
            </a: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BB8FA37-6190-442E-BE14-989A1B440D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407750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5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5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a:solidFill>
                <a:prstClr val="black">
                  <a:tint val="75000"/>
                </a:prstClr>
              </a:solidFill>
            </a:endParaRPr>
          </a:p>
        </p:txBody>
      </p:sp>
      <p:sp>
        <p:nvSpPr>
          <p:cNvPr id="8" name="Footer Placeholder 7"/>
          <p:cNvSpPr>
            <a:spLocks noGrp="1"/>
          </p:cNvSpPr>
          <p:nvPr>
            <p:ph type="ftr" sz="quarter" idx="11"/>
          </p:nvPr>
        </p:nvSpPr>
        <p:spPr/>
        <p:txBody>
          <a:bodyPr/>
          <a:lstStyle/>
          <a:p>
            <a:r>
              <a:rPr lang="en-GB" smtClean="0">
                <a:solidFill>
                  <a:prstClr val="black">
                    <a:tint val="75000"/>
                  </a:prstClr>
                </a:solidFill>
              </a:rPr>
              <a:t>AMR_Challenges_Opportunities: the English perspective</a:t>
            </a: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BB8FA37-6190-442E-BE14-989A1B440D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988365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a:solidFill>
                <a:prstClr val="black">
                  <a:tint val="75000"/>
                </a:prstClr>
              </a:solidFill>
            </a:endParaRPr>
          </a:p>
        </p:txBody>
      </p:sp>
      <p:sp>
        <p:nvSpPr>
          <p:cNvPr id="4" name="Footer Placeholder 3"/>
          <p:cNvSpPr>
            <a:spLocks noGrp="1"/>
          </p:cNvSpPr>
          <p:nvPr>
            <p:ph type="ftr" sz="quarter" idx="11"/>
          </p:nvPr>
        </p:nvSpPr>
        <p:spPr/>
        <p:txBody>
          <a:bodyPr/>
          <a:lstStyle/>
          <a:p>
            <a:r>
              <a:rPr lang="en-GB" smtClean="0">
                <a:solidFill>
                  <a:prstClr val="black">
                    <a:tint val="75000"/>
                  </a:prstClr>
                </a:solidFill>
              </a:rPr>
              <a:t>AMR_Challenges_Opportunities: the English perspective</a:t>
            </a: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BB8FA37-6190-442E-BE14-989A1B440D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261019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solidFill>
                <a:prstClr val="black">
                  <a:tint val="75000"/>
                </a:prstClr>
              </a:solidFill>
            </a:endParaRPr>
          </a:p>
        </p:txBody>
      </p:sp>
      <p:sp>
        <p:nvSpPr>
          <p:cNvPr id="3" name="Footer Placeholder 2"/>
          <p:cNvSpPr>
            <a:spLocks noGrp="1"/>
          </p:cNvSpPr>
          <p:nvPr>
            <p:ph type="ftr" sz="quarter" idx="11"/>
          </p:nvPr>
        </p:nvSpPr>
        <p:spPr/>
        <p:txBody>
          <a:bodyPr/>
          <a:lstStyle/>
          <a:p>
            <a:r>
              <a:rPr lang="en-GB" smtClean="0">
                <a:solidFill>
                  <a:prstClr val="black">
                    <a:tint val="75000"/>
                  </a:prstClr>
                </a:solidFill>
              </a:rPr>
              <a:t>AMR_Challenges_Opportunities: the English perspective</a:t>
            </a: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BB8FA37-6190-442E-BE14-989A1B440D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895404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2"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smtClean="0">
                <a:solidFill>
                  <a:prstClr val="black">
                    <a:tint val="75000"/>
                  </a:prstClr>
                </a:solidFill>
              </a:rPr>
              <a:t>AMR_Challenges_Opportunities: the English perspective</a:t>
            </a: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BB8FA37-6190-442E-BE14-989A1B440D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93549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smtClean="0"/>
              <a:t>AMR_Challenges_Opportunities: the English perspective</a:t>
            </a:r>
            <a:endParaRPr lang="en-GB"/>
          </a:p>
        </p:txBody>
      </p:sp>
      <p:sp>
        <p:nvSpPr>
          <p:cNvPr id="7" name="Slide Number Placeholder 6"/>
          <p:cNvSpPr>
            <a:spLocks noGrp="1"/>
          </p:cNvSpPr>
          <p:nvPr>
            <p:ph type="sldNum" sz="quarter" idx="12"/>
          </p:nvPr>
        </p:nvSpPr>
        <p:spPr/>
        <p:txBody>
          <a:bodyPr/>
          <a:lstStyle/>
          <a:p>
            <a:fld id="{DBB8FA37-6190-442E-BE14-989A1B440DB4}" type="slidenum">
              <a:rPr lang="en-GB" smtClean="0"/>
              <a:t>‹#›</a:t>
            </a:fld>
            <a:endParaRPr lang="en-GB"/>
          </a:p>
        </p:txBody>
      </p:sp>
    </p:spTree>
    <p:extLst>
      <p:ext uri="{BB962C8B-B14F-4D97-AF65-F5344CB8AC3E}">
        <p14:creationId xmlns:p14="http://schemas.microsoft.com/office/powerpoint/2010/main" val="30526682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smtClean="0">
                <a:solidFill>
                  <a:prstClr val="black">
                    <a:tint val="75000"/>
                  </a:prstClr>
                </a:solidFill>
              </a:rPr>
              <a:t>AMR_Challenges_Opportunities: the English perspective</a:t>
            </a: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BB8FA37-6190-442E-BE14-989A1B440D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005812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AMR_Challenges_Opportunities: the English perspective</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BB8FA37-6190-442E-BE14-989A1B440D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953076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AMR_Challenges_Opportunities: the English perspective</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BB8FA37-6190-442E-BE14-989A1B440D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933124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2133307"/>
            <a:ext cx="9144000" cy="47246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a:spLocks noChangeArrowheads="1"/>
          </p:cNvSpPr>
          <p:nvPr userDrawn="1"/>
        </p:nvSpPr>
        <p:spPr bwMode="auto">
          <a:xfrm>
            <a:off x="0" y="1988844"/>
            <a:ext cx="9144000" cy="144463"/>
          </a:xfrm>
          <a:prstGeom prst="rect">
            <a:avLst/>
          </a:prstGeom>
          <a:solidFill>
            <a:srgbClr val="00AE9E"/>
          </a:solidFill>
          <a:ln w="9525">
            <a:noFill/>
            <a:miter lim="800000"/>
            <a:headEnd/>
            <a:tailEnd/>
          </a:ln>
        </p:spPr>
        <p:txBody>
          <a:bodyPr anchor="ctr">
            <a:prstTxWarp prst="textNoShape">
              <a:avLst/>
            </a:prstTxWarp>
          </a:bodyPr>
          <a:lstStyle/>
          <a:p>
            <a:pPr algn="ctr">
              <a:defRPr/>
            </a:pPr>
            <a:endParaRPr lang="en-US">
              <a:solidFill>
                <a:prstClr val="white"/>
              </a:solidFill>
              <a:ea typeface="ヒラギノ角ゴ Pro W3" pitchFamily="84" charset="-128"/>
            </a:endParaRPr>
          </a:p>
        </p:txBody>
      </p:sp>
      <p:sp>
        <p:nvSpPr>
          <p:cNvPr id="2" name="Title 1"/>
          <p:cNvSpPr>
            <a:spLocks noGrp="1"/>
          </p:cNvSpPr>
          <p:nvPr>
            <p:ph type="ctrTitle"/>
          </p:nvPr>
        </p:nvSpPr>
        <p:spPr>
          <a:xfrm>
            <a:off x="558000" y="2492960"/>
            <a:ext cx="7633648" cy="1724503"/>
          </a:xfrm>
          <a:ln>
            <a:noFill/>
          </a:ln>
        </p:spPr>
        <p:txBody>
          <a:bodyPr anchor="t">
            <a:noAutofit/>
          </a:bodyPr>
          <a:lstStyle>
            <a:lvl1pPr algn="l">
              <a:defRPr sz="4500"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pic>
        <p:nvPicPr>
          <p:cNvPr id="9" name="Picture 8" descr="\\colhpafil004\Colindale_Data\HQ Group and LARS\Group Data\Design\Branding and logos\PHE logos with strapline\Small without Old French text\PHE small logo for A4.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3674110" cy="1812290"/>
          </a:xfrm>
          <a:prstGeom prst="rect">
            <a:avLst/>
          </a:prstGeom>
          <a:noFill/>
          <a:ln>
            <a:noFill/>
          </a:ln>
        </p:spPr>
      </p:pic>
    </p:spTree>
    <p:extLst>
      <p:ext uri="{BB962C8B-B14F-4D97-AF65-F5344CB8AC3E}">
        <p14:creationId xmlns:p14="http://schemas.microsoft.com/office/powerpoint/2010/main" val="34830826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chor="t" anchorCtr="0"/>
          <a:lstStyle>
            <a:lvl1pPr>
              <a:defRPr sz="4000" baseline="0">
                <a:solidFill>
                  <a:srgbClr val="00AE9E"/>
                </a:solidFill>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558000" y="1412781"/>
            <a:ext cx="8028000" cy="4739679"/>
          </a:xfrm>
        </p:spPr>
        <p:txBody>
          <a:bodyPr/>
          <a:lstStyle>
            <a:lvl1pPr marL="4763" indent="-4763">
              <a:lnSpc>
                <a:spcPct val="114000"/>
              </a:lnSpc>
              <a:spcBef>
                <a:spcPts val="0"/>
              </a:spcBef>
              <a:defRPr sz="1800" b="0" baseline="0">
                <a:solidFill>
                  <a:schemeClr val="tx1"/>
                </a:solidFill>
              </a:defRPr>
            </a:lvl1pPr>
          </a:lstStyle>
          <a:p>
            <a:pPr lvl="0"/>
            <a:r>
              <a:rPr lang="en-US" dirty="0" smtClean="0"/>
              <a:t>Text should be 12-18pt Arial. Do not use other fonts.</a:t>
            </a:r>
          </a:p>
          <a:p>
            <a:pPr lvl="0"/>
            <a:endParaRPr lang="en-US" b="1" dirty="0" smtClean="0">
              <a:latin typeface="Arial" pitchFamily="84" charset="0"/>
            </a:endParaRPr>
          </a:p>
          <a:p>
            <a:pPr lvl="0"/>
            <a:r>
              <a:rPr lang="en-US" b="1" dirty="0" smtClean="0">
                <a:latin typeface="Arial" pitchFamily="84" charset="0"/>
              </a:rPr>
              <a:t>Note</a:t>
            </a:r>
          </a:p>
          <a:p>
            <a:pPr lvl="0"/>
            <a:r>
              <a:rPr lang="en-US" dirty="0" smtClean="0">
                <a:latin typeface="Arial" pitchFamily="84" charset="0"/>
              </a:rPr>
              <a:t>This template should NOT be used to create publications, as this may mean</a:t>
            </a:r>
          </a:p>
          <a:p>
            <a:pPr lvl="0"/>
            <a:r>
              <a:rPr lang="en-US" dirty="0" smtClean="0">
                <a:latin typeface="Arial" pitchFamily="84" charset="0"/>
              </a:rPr>
              <a:t>publication on GOV.UK will not be possible. </a:t>
            </a:r>
          </a:p>
          <a:p>
            <a:pPr lvl="0"/>
            <a:endParaRPr lang="en-US" dirty="0" smtClean="0">
              <a:latin typeface="Arial" pitchFamily="84" charset="0"/>
            </a:endParaRPr>
          </a:p>
          <a:p>
            <a:pPr lvl="0"/>
            <a:r>
              <a:rPr lang="en-US" dirty="0" smtClean="0">
                <a:latin typeface="Arial" pitchFamily="84" charset="0"/>
              </a:rPr>
              <a:t>Please contact </a:t>
            </a:r>
            <a:r>
              <a:rPr lang="en-US" dirty="0" smtClean="0">
                <a:latin typeface="Arial" pitchFamily="84" charset="0"/>
                <a:hlinkClick r:id="rId2"/>
              </a:rPr>
              <a:t>publications@phe.gov.uk</a:t>
            </a:r>
            <a:r>
              <a:rPr lang="en-US" dirty="0" smtClean="0">
                <a:latin typeface="Arial" pitchFamily="84" charset="0"/>
              </a:rPr>
              <a:t> for more details</a:t>
            </a:r>
          </a:p>
          <a:p>
            <a:pPr lvl="0"/>
            <a:endParaRPr lang="en-US" dirty="0"/>
          </a:p>
        </p:txBody>
      </p:sp>
      <p:sp>
        <p:nvSpPr>
          <p:cNvPr id="5" name="Slide Number Placeholder 5"/>
          <p:cNvSpPr>
            <a:spLocks noGrp="1"/>
          </p:cNvSpPr>
          <p:nvPr>
            <p:ph type="sldNum" sz="quarter" idx="10"/>
          </p:nvPr>
        </p:nvSpPr>
        <p:spPr>
          <a:xfrm>
            <a:off x="0" y="6308789"/>
            <a:ext cx="9144000" cy="549275"/>
          </a:xfrm>
        </p:spPr>
        <p:txBody>
          <a:bodyPr/>
          <a:lstStyle>
            <a:lvl1pPr>
              <a:defRPr/>
            </a:lvl1pPr>
          </a:lstStyle>
          <a:p>
            <a:pPr marL="531813">
              <a:defRPr/>
            </a:pPr>
            <a:r>
              <a:rPr lang="en-US" dirty="0" smtClean="0">
                <a:solidFill>
                  <a:prstClr val="white"/>
                </a:solidFill>
              </a:rPr>
              <a:t>  </a:t>
            </a:r>
            <a:fld id="{2565FA6D-D4C8-4C4C-AC4B-3269734D34D8}" type="slidenum">
              <a:rPr lang="en-US" smtClean="0">
                <a:solidFill>
                  <a:prstClr val="white"/>
                </a:solidFill>
              </a:rPr>
              <a:pPr marL="531813">
                <a:defRPr/>
              </a:pPr>
              <a:t>‹#›</a:t>
            </a:fld>
            <a:endParaRPr lang="en-US" dirty="0">
              <a:solidFill>
                <a:prstClr val="white"/>
              </a:solidFill>
            </a:endParaRPr>
          </a:p>
        </p:txBody>
      </p:sp>
      <p:sp>
        <p:nvSpPr>
          <p:cNvPr id="6" name="Footer Placeholder 5"/>
          <p:cNvSpPr>
            <a:spLocks noGrp="1"/>
          </p:cNvSpPr>
          <p:nvPr>
            <p:ph type="ftr" sz="quarter" idx="11"/>
          </p:nvPr>
        </p:nvSpPr>
        <p:spPr/>
        <p:txBody>
          <a:bodyPr/>
          <a:lstStyle>
            <a:lvl1pPr marL="173038" indent="0" algn="l">
              <a:defRPr sz="1200" baseline="0">
                <a:solidFill>
                  <a:schemeClr val="bg1"/>
                </a:solidFill>
                <a:latin typeface="Arial" pitchFamily="34" charset="0"/>
              </a:defRPr>
            </a:lvl1pPr>
          </a:lstStyle>
          <a:p>
            <a:pPr>
              <a:defRPr/>
            </a:pPr>
            <a:r>
              <a:rPr lang="en-US" smtClean="0">
                <a:solidFill>
                  <a:prstClr val="white"/>
                </a:solidFill>
              </a:rPr>
              <a:t>AMR_Challenges_Opportunities: the English perspective</a:t>
            </a:r>
            <a:endParaRPr lang="en-US" dirty="0">
              <a:solidFill>
                <a:prstClr val="white"/>
              </a:solidFill>
            </a:endParaRPr>
          </a:p>
        </p:txBody>
      </p:sp>
    </p:spTree>
    <p:extLst>
      <p:ext uri="{BB962C8B-B14F-4D97-AF65-F5344CB8AC3E}">
        <p14:creationId xmlns:p14="http://schemas.microsoft.com/office/powerpoint/2010/main" val="29120819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414"/>
            <a:ext cx="2133600" cy="365125"/>
          </a:xfrm>
          <a:prstGeom prst="rect">
            <a:avLst/>
          </a:prstGeom>
        </p:spPr>
        <p:txBody>
          <a:bodyPr/>
          <a:lstStyle/>
          <a:p>
            <a:pPr fontAlgn="base">
              <a:spcBef>
                <a:spcPct val="0"/>
              </a:spcBef>
              <a:spcAft>
                <a:spcPct val="0"/>
              </a:spcAft>
            </a:pPr>
            <a:endParaRPr lang="en-GB" sz="2400">
              <a:solidFill>
                <a:prstClr val="black"/>
              </a:solidFill>
              <a:ea typeface="ヒラギノ角ゴ Pro W3" pitchFamily="84" charset="-128"/>
            </a:endParaRPr>
          </a:p>
        </p:txBody>
      </p:sp>
      <p:sp>
        <p:nvSpPr>
          <p:cNvPr id="6" name="Footer Placeholder 5"/>
          <p:cNvSpPr>
            <a:spLocks noGrp="1"/>
          </p:cNvSpPr>
          <p:nvPr>
            <p:ph type="ftr" sz="quarter" idx="11"/>
          </p:nvPr>
        </p:nvSpPr>
        <p:spPr/>
        <p:txBody>
          <a:bodyPr/>
          <a:lstStyle/>
          <a:p>
            <a:r>
              <a:rPr lang="en-GB" smtClean="0">
                <a:solidFill>
                  <a:prstClr val="white"/>
                </a:solidFill>
              </a:rPr>
              <a:t>AMR_Challenges_Opportunities: the English perspective</a:t>
            </a:r>
            <a:endParaRPr lang="en-GB">
              <a:solidFill>
                <a:prstClr val="white"/>
              </a:solidFill>
            </a:endParaRPr>
          </a:p>
        </p:txBody>
      </p:sp>
      <p:sp>
        <p:nvSpPr>
          <p:cNvPr id="7" name="Slide Number Placeholder 6"/>
          <p:cNvSpPr>
            <a:spLocks noGrp="1"/>
          </p:cNvSpPr>
          <p:nvPr>
            <p:ph type="sldNum" sz="quarter" idx="12"/>
          </p:nvPr>
        </p:nvSpPr>
        <p:spPr/>
        <p:txBody>
          <a:bodyPr/>
          <a:lstStyle/>
          <a:p>
            <a:fld id="{4A863201-1BA1-4FCE-90E9-71138B4E3215}"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1636988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chor="t" anchorCtr="0"/>
          <a:lstStyle>
            <a:lvl1pPr>
              <a:defRPr sz="4000" baseline="0">
                <a:solidFill>
                  <a:srgbClr val="00AE9E"/>
                </a:solidFill>
                <a:latin typeface="Arial" pitchFamily="34" charset="0"/>
              </a:defRPr>
            </a:lvl1pPr>
          </a:lstStyle>
          <a:p>
            <a:r>
              <a:rPr lang="en-US" dirty="0"/>
              <a:t>Click to edit Master title style</a:t>
            </a:r>
          </a:p>
        </p:txBody>
      </p:sp>
      <p:sp>
        <p:nvSpPr>
          <p:cNvPr id="5" name="Slide Number Placeholder 5"/>
          <p:cNvSpPr>
            <a:spLocks noGrp="1"/>
          </p:cNvSpPr>
          <p:nvPr>
            <p:ph type="sldNum" sz="quarter" idx="10"/>
          </p:nvPr>
        </p:nvSpPr>
        <p:spPr>
          <a:xfrm>
            <a:off x="0" y="6308795"/>
            <a:ext cx="9144000" cy="549275"/>
          </a:xfrm>
        </p:spPr>
        <p:txBody>
          <a:bodyPr/>
          <a:lstStyle>
            <a:lvl1pPr>
              <a:defRPr/>
            </a:lvl1pPr>
          </a:lstStyle>
          <a:p>
            <a:pPr marL="531813">
              <a:defRPr/>
            </a:pPr>
            <a:r>
              <a:rPr lang="en-US" dirty="0">
                <a:solidFill>
                  <a:prstClr val="white"/>
                </a:solidFill>
              </a:rPr>
              <a:t> </a:t>
            </a:r>
          </a:p>
        </p:txBody>
      </p:sp>
      <p:sp>
        <p:nvSpPr>
          <p:cNvPr id="6" name="Footer Placeholder 5"/>
          <p:cNvSpPr>
            <a:spLocks noGrp="1"/>
          </p:cNvSpPr>
          <p:nvPr>
            <p:ph type="ftr" sz="quarter" idx="11"/>
          </p:nvPr>
        </p:nvSpPr>
        <p:spPr/>
        <p:txBody>
          <a:bodyPr/>
          <a:lstStyle>
            <a:lvl1pPr marL="173038" indent="0" algn="l">
              <a:defRPr sz="1200" baseline="0">
                <a:solidFill>
                  <a:schemeClr val="bg1"/>
                </a:solidFill>
                <a:latin typeface="Arial" pitchFamily="34" charset="0"/>
              </a:defRPr>
            </a:lvl1pPr>
          </a:lstStyle>
          <a:p>
            <a:pPr>
              <a:defRPr/>
            </a:pPr>
            <a:r>
              <a:rPr lang="en-US" smtClean="0">
                <a:solidFill>
                  <a:prstClr val="white"/>
                </a:solidFill>
              </a:rPr>
              <a:t>AMR_Challenges_Opportunities: the English perspective</a:t>
            </a:r>
            <a:endParaRPr lang="en-US" dirty="0">
              <a:solidFill>
                <a:prstClr val="white"/>
              </a:solidFill>
            </a:endParaRPr>
          </a:p>
        </p:txBody>
      </p:sp>
      <p:sp>
        <p:nvSpPr>
          <p:cNvPr id="7" name="Picture Placeholder 3"/>
          <p:cNvSpPr>
            <a:spLocks noGrp="1"/>
          </p:cNvSpPr>
          <p:nvPr>
            <p:ph type="pic" sz="quarter" idx="23"/>
          </p:nvPr>
        </p:nvSpPr>
        <p:spPr>
          <a:xfrm>
            <a:off x="3323549" y="2924944"/>
            <a:ext cx="2554873" cy="1702122"/>
          </a:xfrm>
          <a:prstGeom prst="rect">
            <a:avLst/>
          </a:prstGeom>
        </p:spPr>
        <p:txBody>
          <a:bodyPr vert="horz"/>
          <a:lstStyle>
            <a:lvl1pPr>
              <a:defRPr sz="1300">
                <a:solidFill>
                  <a:schemeClr val="tx1"/>
                </a:solidFill>
                <a:latin typeface="Arial"/>
              </a:defRPr>
            </a:lvl1pPr>
          </a:lstStyle>
          <a:p>
            <a:r>
              <a:rPr lang="en-US"/>
              <a:t>Drag picture to placeholder or click icon to add</a:t>
            </a:r>
          </a:p>
        </p:txBody>
      </p:sp>
      <p:sp>
        <p:nvSpPr>
          <p:cNvPr id="8" name="Text Placeholder 2"/>
          <p:cNvSpPr>
            <a:spLocks noGrp="1"/>
          </p:cNvSpPr>
          <p:nvPr>
            <p:ph type="body" sz="quarter" idx="21" hasCustomPrompt="1"/>
          </p:nvPr>
        </p:nvSpPr>
        <p:spPr>
          <a:xfrm>
            <a:off x="481844" y="4797222"/>
            <a:ext cx="2608981" cy="1293843"/>
          </a:xfrm>
          <a:prstGeom prst="rect">
            <a:avLst/>
          </a:prstGeom>
          <a:ln>
            <a:noFill/>
          </a:ln>
        </p:spPr>
        <p:txBody>
          <a:bodyPr vert="horz"/>
          <a:lstStyle>
            <a:lvl1pPr marL="0" indent="0">
              <a:buNone/>
              <a:defRPr sz="1800" baseline="0">
                <a:solidFill>
                  <a:schemeClr val="tx1"/>
                </a:solidFill>
                <a:latin typeface="Arial"/>
              </a:defRPr>
            </a:lvl1pPr>
          </a:lstStyle>
          <a:p>
            <a:pPr lvl="0"/>
            <a:r>
              <a:rPr lang="en-US" dirty="0"/>
              <a:t>Body Copy (Arial 18pt)</a:t>
            </a:r>
          </a:p>
        </p:txBody>
      </p:sp>
      <p:sp>
        <p:nvSpPr>
          <p:cNvPr id="9" name="Picture Placeholder 3"/>
          <p:cNvSpPr>
            <a:spLocks noGrp="1"/>
          </p:cNvSpPr>
          <p:nvPr>
            <p:ph type="pic" sz="quarter" idx="22"/>
          </p:nvPr>
        </p:nvSpPr>
        <p:spPr>
          <a:xfrm>
            <a:off x="467546" y="2924944"/>
            <a:ext cx="2592777" cy="1702122"/>
          </a:xfrm>
          <a:prstGeom prst="rect">
            <a:avLst/>
          </a:prstGeom>
        </p:spPr>
        <p:txBody>
          <a:bodyPr vert="horz"/>
          <a:lstStyle>
            <a:lvl1pPr>
              <a:defRPr sz="1300">
                <a:solidFill>
                  <a:schemeClr val="tx1"/>
                </a:solidFill>
                <a:latin typeface="Arial"/>
              </a:defRPr>
            </a:lvl1pPr>
          </a:lstStyle>
          <a:p>
            <a:r>
              <a:rPr lang="en-US"/>
              <a:t>Drag picture to placeholder or click icon to add</a:t>
            </a:r>
          </a:p>
        </p:txBody>
      </p:sp>
      <p:sp>
        <p:nvSpPr>
          <p:cNvPr id="10" name="Picture Placeholder 3"/>
          <p:cNvSpPr>
            <a:spLocks noGrp="1"/>
          </p:cNvSpPr>
          <p:nvPr>
            <p:ph type="pic" sz="quarter" idx="24"/>
          </p:nvPr>
        </p:nvSpPr>
        <p:spPr>
          <a:xfrm>
            <a:off x="6100951" y="2924944"/>
            <a:ext cx="2599370" cy="1702122"/>
          </a:xfrm>
          <a:prstGeom prst="rect">
            <a:avLst/>
          </a:prstGeom>
        </p:spPr>
        <p:txBody>
          <a:bodyPr vert="horz"/>
          <a:lstStyle>
            <a:lvl1pPr>
              <a:defRPr sz="1300">
                <a:solidFill>
                  <a:schemeClr val="tx1"/>
                </a:solidFill>
                <a:latin typeface="Arial"/>
              </a:defRPr>
            </a:lvl1pPr>
          </a:lstStyle>
          <a:p>
            <a:r>
              <a:rPr lang="en-US"/>
              <a:t>Drag picture to placeholder or click icon to add</a:t>
            </a:r>
          </a:p>
        </p:txBody>
      </p:sp>
      <p:sp>
        <p:nvSpPr>
          <p:cNvPr id="11" name="Text Placeholder 2"/>
          <p:cNvSpPr>
            <a:spLocks noGrp="1"/>
          </p:cNvSpPr>
          <p:nvPr>
            <p:ph type="body" sz="quarter" idx="25" hasCustomPrompt="1"/>
          </p:nvPr>
        </p:nvSpPr>
        <p:spPr>
          <a:xfrm>
            <a:off x="3273464" y="4797222"/>
            <a:ext cx="2608981" cy="1293843"/>
          </a:xfrm>
          <a:prstGeom prst="rect">
            <a:avLst/>
          </a:prstGeom>
          <a:ln>
            <a:noFill/>
          </a:ln>
        </p:spPr>
        <p:txBody>
          <a:bodyPr vert="horz"/>
          <a:lstStyle>
            <a:lvl1pPr marL="0" indent="0">
              <a:buNone/>
              <a:defRPr sz="1800" baseline="0">
                <a:solidFill>
                  <a:schemeClr val="tx1"/>
                </a:solidFill>
                <a:latin typeface="Arial"/>
              </a:defRPr>
            </a:lvl1pPr>
          </a:lstStyle>
          <a:p>
            <a:pPr lvl="0"/>
            <a:r>
              <a:rPr lang="en-US" dirty="0"/>
              <a:t>Body Copy (Arial 18pt)</a:t>
            </a:r>
          </a:p>
        </p:txBody>
      </p:sp>
      <p:sp>
        <p:nvSpPr>
          <p:cNvPr id="12" name="Text Placeholder 2"/>
          <p:cNvSpPr>
            <a:spLocks noGrp="1"/>
          </p:cNvSpPr>
          <p:nvPr>
            <p:ph type="body" sz="quarter" idx="26" hasCustomPrompt="1"/>
          </p:nvPr>
        </p:nvSpPr>
        <p:spPr>
          <a:xfrm>
            <a:off x="6081794" y="4797222"/>
            <a:ext cx="2608981" cy="1293843"/>
          </a:xfrm>
          <a:prstGeom prst="rect">
            <a:avLst/>
          </a:prstGeom>
          <a:ln>
            <a:noFill/>
          </a:ln>
        </p:spPr>
        <p:txBody>
          <a:bodyPr vert="horz"/>
          <a:lstStyle>
            <a:lvl1pPr marL="0" indent="0">
              <a:buNone/>
              <a:defRPr sz="1800" baseline="0">
                <a:solidFill>
                  <a:schemeClr val="tx1"/>
                </a:solidFill>
                <a:latin typeface="Arial"/>
              </a:defRPr>
            </a:lvl1pPr>
          </a:lstStyle>
          <a:p>
            <a:pPr lvl="0"/>
            <a:r>
              <a:rPr lang="en-US" dirty="0"/>
              <a:t>Body Copy (Arial 18pt)</a:t>
            </a:r>
          </a:p>
        </p:txBody>
      </p:sp>
      <p:sp>
        <p:nvSpPr>
          <p:cNvPr id="13" name="Text Placeholder 2"/>
          <p:cNvSpPr>
            <a:spLocks noGrp="1"/>
          </p:cNvSpPr>
          <p:nvPr>
            <p:ph type="body" sz="quarter" idx="27" hasCustomPrompt="1"/>
          </p:nvPr>
        </p:nvSpPr>
        <p:spPr>
          <a:xfrm>
            <a:off x="2411761" y="1484784"/>
            <a:ext cx="4392488" cy="1224136"/>
          </a:xfrm>
          <a:prstGeom prst="rect">
            <a:avLst/>
          </a:prstGeom>
          <a:ln>
            <a:noFill/>
          </a:ln>
        </p:spPr>
        <p:txBody>
          <a:bodyPr vert="horz"/>
          <a:lstStyle>
            <a:lvl1pPr marL="0" indent="0">
              <a:buNone/>
              <a:defRPr sz="1800" baseline="0">
                <a:solidFill>
                  <a:schemeClr val="tx1"/>
                </a:solidFill>
                <a:latin typeface="Arial"/>
              </a:defRPr>
            </a:lvl1pPr>
          </a:lstStyle>
          <a:p>
            <a:pPr lvl="0"/>
            <a:r>
              <a:rPr lang="en-US" dirty="0"/>
              <a:t>Body Copy (Arial 18pt)</a:t>
            </a:r>
          </a:p>
        </p:txBody>
      </p:sp>
      <p:sp>
        <p:nvSpPr>
          <p:cNvPr id="14" name="Picture Placeholder 3"/>
          <p:cNvSpPr>
            <a:spLocks noGrp="1"/>
          </p:cNvSpPr>
          <p:nvPr>
            <p:ph type="pic" sz="quarter" idx="28"/>
          </p:nvPr>
        </p:nvSpPr>
        <p:spPr>
          <a:xfrm>
            <a:off x="539552" y="1484784"/>
            <a:ext cx="1728192" cy="1224136"/>
          </a:xfrm>
          <a:prstGeom prst="rect">
            <a:avLst/>
          </a:prstGeom>
        </p:spPr>
        <p:txBody>
          <a:bodyPr vert="horz"/>
          <a:lstStyle>
            <a:lvl1pPr>
              <a:defRPr sz="1300">
                <a:solidFill>
                  <a:schemeClr val="tx1"/>
                </a:solidFill>
                <a:latin typeface="Arial"/>
              </a:defRPr>
            </a:lvl1pPr>
          </a:lstStyle>
          <a:p>
            <a:r>
              <a:rPr lang="en-US"/>
              <a:t>Drag picture to placeholder or click icon to add</a:t>
            </a:r>
          </a:p>
        </p:txBody>
      </p:sp>
      <p:sp>
        <p:nvSpPr>
          <p:cNvPr id="15" name="Picture Placeholder 3"/>
          <p:cNvSpPr>
            <a:spLocks noGrp="1"/>
          </p:cNvSpPr>
          <p:nvPr>
            <p:ph type="pic" sz="quarter" idx="29"/>
          </p:nvPr>
        </p:nvSpPr>
        <p:spPr>
          <a:xfrm>
            <a:off x="6948264" y="1484784"/>
            <a:ext cx="1728192" cy="1224136"/>
          </a:xfrm>
          <a:prstGeom prst="rect">
            <a:avLst/>
          </a:prstGeom>
        </p:spPr>
        <p:txBody>
          <a:bodyPr vert="horz"/>
          <a:lstStyle>
            <a:lvl1pPr>
              <a:defRPr sz="1300">
                <a:solidFill>
                  <a:schemeClr val="tx1"/>
                </a:solidFill>
                <a:latin typeface="Arial"/>
              </a:defRPr>
            </a:lvl1pPr>
          </a:lstStyle>
          <a:p>
            <a:r>
              <a:rPr lang="en-US"/>
              <a:t>Drag picture to placeholder or click icon to add</a:t>
            </a:r>
          </a:p>
        </p:txBody>
      </p:sp>
    </p:spTree>
    <p:extLst>
      <p:ext uri="{BB962C8B-B14F-4D97-AF65-F5344CB8AC3E}">
        <p14:creationId xmlns:p14="http://schemas.microsoft.com/office/powerpoint/2010/main" val="34023433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8BC6282A-310F-4166-944C-1C0AAF565A05}"/>
              </a:ext>
            </a:extLst>
          </p:cNvPr>
          <p:cNvSpPr>
            <a:spLocks noGrp="1"/>
          </p:cNvSpPr>
          <p:nvPr>
            <p:ph type="sldNum" sz="quarter" idx="12"/>
          </p:nvPr>
        </p:nvSpPr>
        <p:spPr/>
        <p:txBody>
          <a:bodyPr/>
          <a:lstStyle/>
          <a:p>
            <a:fld id="{BCC726F6-A7F1-41B8-AC6A-C2711CA5014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810197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5" name="Picture 4" descr="A screenshot of a cell phone&#10;&#10;Description generated with high confidence">
            <a:extLst>
              <a:ext uri="{FF2B5EF4-FFF2-40B4-BE49-F238E27FC236}">
                <a16:creationId xmlns="" xmlns:a16="http://schemas.microsoft.com/office/drawing/2014/main" id="{41E4CB82-53D5-4B06-9116-62CAD11E02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2" cy="6858000"/>
          </a:xfrm>
          <a:prstGeom prst="rect">
            <a:avLst/>
          </a:prstGeom>
        </p:spPr>
      </p:pic>
      <p:sp>
        <p:nvSpPr>
          <p:cNvPr id="6" name="Slide Number Placeholder 5">
            <a:extLst>
              <a:ext uri="{FF2B5EF4-FFF2-40B4-BE49-F238E27FC236}">
                <a16:creationId xmlns="" xmlns:a16="http://schemas.microsoft.com/office/drawing/2014/main" id="{89489BC4-C18D-4918-ABD7-40C7304442C9}"/>
              </a:ext>
            </a:extLst>
          </p:cNvPr>
          <p:cNvSpPr>
            <a:spLocks noGrp="1"/>
          </p:cNvSpPr>
          <p:nvPr>
            <p:ph type="sldNum" sz="quarter" idx="12"/>
          </p:nvPr>
        </p:nvSpPr>
        <p:spPr/>
        <p:txBody>
          <a:bodyPr/>
          <a:lstStyle/>
          <a:p>
            <a:fld id="{BCC726F6-A7F1-41B8-AC6A-C2711CA50140}" type="slidenum">
              <a:rPr lang="en-GB" smtClean="0">
                <a:solidFill>
                  <a:prstClr val="black">
                    <a:tint val="75000"/>
                  </a:prstClr>
                </a:solidFill>
              </a:rPr>
              <a:pPr/>
              <a:t>‹#›</a:t>
            </a:fld>
            <a:endParaRPr lang="en-GB">
              <a:solidFill>
                <a:prstClr val="black">
                  <a:tint val="75000"/>
                </a:prstClr>
              </a:solidFill>
            </a:endParaRPr>
          </a:p>
        </p:txBody>
      </p:sp>
      <p:sp>
        <p:nvSpPr>
          <p:cNvPr id="8" name="Title 1">
            <a:extLst>
              <a:ext uri="{FF2B5EF4-FFF2-40B4-BE49-F238E27FC236}">
                <a16:creationId xmlns="" xmlns:a16="http://schemas.microsoft.com/office/drawing/2014/main" id="{30F1862D-3249-4D42-98C1-FF109982E303}"/>
              </a:ext>
            </a:extLst>
          </p:cNvPr>
          <p:cNvSpPr>
            <a:spLocks noGrp="1"/>
          </p:cNvSpPr>
          <p:nvPr>
            <p:ph type="title"/>
          </p:nvPr>
        </p:nvSpPr>
        <p:spPr>
          <a:xfrm>
            <a:off x="608122" y="427478"/>
            <a:ext cx="7886700" cy="2452358"/>
          </a:xfrm>
        </p:spPr>
        <p:txBody>
          <a:bodyPr anchor="b">
            <a:normAutofit/>
          </a:bodyPr>
          <a:lstStyle>
            <a:lvl1pPr>
              <a:defRPr sz="4400"/>
            </a:lvl1pPr>
          </a:lstStyle>
          <a:p>
            <a:endParaRPr lang="en-GB" dirty="0"/>
          </a:p>
        </p:txBody>
      </p:sp>
      <p:sp>
        <p:nvSpPr>
          <p:cNvPr id="9" name="Text Placeholder 2">
            <a:extLst>
              <a:ext uri="{FF2B5EF4-FFF2-40B4-BE49-F238E27FC236}">
                <a16:creationId xmlns="" xmlns:a16="http://schemas.microsoft.com/office/drawing/2014/main" id="{2C4623B1-AADC-40BA-ABAA-ED629E86769A}"/>
              </a:ext>
            </a:extLst>
          </p:cNvPr>
          <p:cNvSpPr>
            <a:spLocks noGrp="1"/>
          </p:cNvSpPr>
          <p:nvPr>
            <p:ph type="body" idx="1"/>
          </p:nvPr>
        </p:nvSpPr>
        <p:spPr>
          <a:xfrm>
            <a:off x="616004" y="33702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dirty="0"/>
          </a:p>
        </p:txBody>
      </p:sp>
    </p:spTree>
    <p:extLst>
      <p:ext uri="{BB962C8B-B14F-4D97-AF65-F5344CB8AC3E}">
        <p14:creationId xmlns:p14="http://schemas.microsoft.com/office/powerpoint/2010/main" val="5783895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1773238"/>
            <a:ext cx="9144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a:spLocks noChangeArrowheads="1"/>
          </p:cNvSpPr>
          <p:nvPr userDrawn="1"/>
        </p:nvSpPr>
        <p:spPr bwMode="auto">
          <a:xfrm>
            <a:off x="0" y="1628839"/>
            <a:ext cx="9144000" cy="144463"/>
          </a:xfrm>
          <a:prstGeom prst="rect">
            <a:avLst/>
          </a:prstGeom>
          <a:solidFill>
            <a:srgbClr val="00AE9E"/>
          </a:solidFill>
          <a:ln w="9525">
            <a:noFill/>
            <a:miter lim="800000"/>
            <a:headEnd/>
            <a:tailEnd/>
          </a:ln>
        </p:spPr>
        <p:txBody>
          <a:bodyPr anchor="ctr">
            <a:prstTxWarp prst="textNoShape">
              <a:avLst/>
            </a:prstTxWarp>
          </a:bodyPr>
          <a:lstStyle/>
          <a:p>
            <a:pPr algn="ctr">
              <a:defRPr/>
            </a:pPr>
            <a:endParaRPr lang="en-US">
              <a:solidFill>
                <a:prstClr val="white"/>
              </a:solidFill>
              <a:ea typeface="ヒラギノ角ゴ Pro W3" pitchFamily="84" charset="-128"/>
            </a:endParaRPr>
          </a:p>
        </p:txBody>
      </p:sp>
      <p:pic>
        <p:nvPicPr>
          <p:cNvPr id="6" name="Picture 7" descr="PHE_3268_SML_AW.png"/>
          <p:cNvPicPr>
            <a:picLocks noChangeAspect="1"/>
          </p:cNvPicPr>
          <p:nvPr userDrawn="1"/>
        </p:nvPicPr>
        <p:blipFill>
          <a:blip r:embed="rId2" cstate="print"/>
          <a:srcRect/>
          <a:stretch>
            <a:fillRect/>
          </a:stretch>
        </p:blipFill>
        <p:spPr bwMode="auto">
          <a:xfrm>
            <a:off x="539753" y="333375"/>
            <a:ext cx="1260475" cy="782638"/>
          </a:xfrm>
          <a:prstGeom prst="rect">
            <a:avLst/>
          </a:prstGeom>
          <a:noFill/>
          <a:ln w="9525">
            <a:noFill/>
            <a:miter lim="800000"/>
            <a:headEnd/>
            <a:tailEnd/>
          </a:ln>
        </p:spPr>
      </p:pic>
      <p:sp>
        <p:nvSpPr>
          <p:cNvPr id="2" name="Title 1"/>
          <p:cNvSpPr>
            <a:spLocks noGrp="1"/>
          </p:cNvSpPr>
          <p:nvPr>
            <p:ph type="ctrTitle"/>
          </p:nvPr>
        </p:nvSpPr>
        <p:spPr>
          <a:xfrm>
            <a:off x="558000" y="2132920"/>
            <a:ext cx="7633648" cy="2084543"/>
          </a:xfrm>
          <a:ln>
            <a:noFill/>
          </a:ln>
        </p:spPr>
        <p:txBody>
          <a:bodyPr anchor="t">
            <a:noAutofit/>
          </a:bodyPr>
          <a:lstStyle>
            <a:lvl1pPr algn="l">
              <a:defRPr sz="4500"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Tree>
    <p:extLst>
      <p:ext uri="{BB962C8B-B14F-4D97-AF65-F5344CB8AC3E}">
        <p14:creationId xmlns:p14="http://schemas.microsoft.com/office/powerpoint/2010/main" val="3691193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5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5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r>
              <a:rPr lang="en-GB" smtClean="0"/>
              <a:t>AMR_Challenges_Opportunities: the English perspective</a:t>
            </a:r>
            <a:endParaRPr lang="en-GB"/>
          </a:p>
        </p:txBody>
      </p:sp>
      <p:sp>
        <p:nvSpPr>
          <p:cNvPr id="9" name="Slide Number Placeholder 8"/>
          <p:cNvSpPr>
            <a:spLocks noGrp="1"/>
          </p:cNvSpPr>
          <p:nvPr>
            <p:ph type="sldNum" sz="quarter" idx="12"/>
          </p:nvPr>
        </p:nvSpPr>
        <p:spPr/>
        <p:txBody>
          <a:bodyPr/>
          <a:lstStyle/>
          <a:p>
            <a:fld id="{DBB8FA37-6190-442E-BE14-989A1B440DB4}" type="slidenum">
              <a:rPr lang="en-GB" smtClean="0"/>
              <a:t>‹#›</a:t>
            </a:fld>
            <a:endParaRPr lang="en-GB"/>
          </a:p>
        </p:txBody>
      </p:sp>
    </p:spTree>
    <p:extLst>
      <p:ext uri="{BB962C8B-B14F-4D97-AF65-F5344CB8AC3E}">
        <p14:creationId xmlns:p14="http://schemas.microsoft.com/office/powerpoint/2010/main" val="37810927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pic>
        <p:nvPicPr>
          <p:cNvPr id="4" name="Picture 7" descr="PHE_3268_SML_AW.png"/>
          <p:cNvPicPr>
            <a:picLocks noChangeAspect="1"/>
          </p:cNvPicPr>
          <p:nvPr userDrawn="1"/>
        </p:nvPicPr>
        <p:blipFill>
          <a:blip r:embed="rId2" cstate="print"/>
          <a:srcRect/>
          <a:stretch>
            <a:fillRect/>
          </a:stretch>
        </p:blipFill>
        <p:spPr bwMode="auto">
          <a:xfrm>
            <a:off x="539753"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8028000" cy="648072"/>
          </a:xfrm>
        </p:spPr>
        <p:txBody>
          <a:bodyPr anchor="t" anchorCtr="0"/>
          <a:lstStyle>
            <a:lvl1pPr>
              <a:defRPr sz="4000" baseline="0">
                <a:solidFill>
                  <a:srgbClr val="00AE9E"/>
                </a:solidFill>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58000" y="2088003"/>
            <a:ext cx="8028000" cy="4064455"/>
          </a:xfrm>
        </p:spPr>
        <p:txBody>
          <a:bodyPr/>
          <a:lstStyle>
            <a:lvl1pPr>
              <a:spcBef>
                <a:spcPts val="1200"/>
              </a:spcBef>
              <a:defRPr sz="1800" b="0">
                <a:solidFill>
                  <a:schemeClr val="tx1"/>
                </a:solidFill>
              </a:defRPr>
            </a:lvl1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r>
              <a:rPr lang="en-US" dirty="0" smtClean="0">
                <a:solidFill>
                  <a:prstClr val="white"/>
                </a:solidFill>
              </a:rPr>
              <a:t>  </a:t>
            </a:r>
            <a:fld id="{2565FA6D-D4C8-4C4C-AC4B-3269734D34D8}" type="slidenum">
              <a:rPr lang="en-US" smtClean="0">
                <a:solidFill>
                  <a:prstClr val="white"/>
                </a:solidFill>
              </a:rPr>
              <a:pPr>
                <a:defRPr/>
              </a:pPr>
              <a:t>‹#›</a:t>
            </a:fld>
            <a:endParaRPr lang="en-US" dirty="0">
              <a:solidFill>
                <a:prstClr val="white"/>
              </a:solidFill>
            </a:endParaRPr>
          </a:p>
        </p:txBody>
      </p:sp>
      <p:sp>
        <p:nvSpPr>
          <p:cNvPr id="6"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US">
                <a:solidFill>
                  <a:prstClr val="white"/>
                </a:solidFill>
              </a:rPr>
              <a:t>Presentation title - edit in Header and Footer</a:t>
            </a:r>
          </a:p>
        </p:txBody>
      </p:sp>
    </p:spTree>
    <p:extLst>
      <p:ext uri="{BB962C8B-B14F-4D97-AF65-F5344CB8AC3E}">
        <p14:creationId xmlns:p14="http://schemas.microsoft.com/office/powerpoint/2010/main" val="23673528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2 lines) and Content">
    <p:spTree>
      <p:nvGrpSpPr>
        <p:cNvPr id="1" name=""/>
        <p:cNvGrpSpPr/>
        <p:nvPr/>
      </p:nvGrpSpPr>
      <p:grpSpPr>
        <a:xfrm>
          <a:off x="0" y="0"/>
          <a:ext cx="0" cy="0"/>
          <a:chOff x="0" y="0"/>
          <a:chExt cx="0" cy="0"/>
        </a:xfrm>
      </p:grpSpPr>
      <p:pic>
        <p:nvPicPr>
          <p:cNvPr id="4" name="Picture 7" descr="PHE_3268_SML_AW.png"/>
          <p:cNvPicPr>
            <a:picLocks noChangeAspect="1"/>
          </p:cNvPicPr>
          <p:nvPr userDrawn="1"/>
        </p:nvPicPr>
        <p:blipFill>
          <a:blip r:embed="rId2" cstate="print"/>
          <a:srcRect/>
          <a:stretch>
            <a:fillRect/>
          </a:stretch>
        </p:blipFill>
        <p:spPr bwMode="auto">
          <a:xfrm>
            <a:off x="539753"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8028000" cy="1188000"/>
          </a:xfrm>
        </p:spPr>
        <p:txBody>
          <a:bodyPr anchor="t" anchorCtr="0"/>
          <a:lstStyle>
            <a:lvl1pPr>
              <a:defRPr sz="4000" baseline="0">
                <a:solidFill>
                  <a:srgbClr val="00AE9E"/>
                </a:solidFill>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58000" y="2628000"/>
            <a:ext cx="8028000" cy="3537304"/>
          </a:xfrm>
        </p:spPr>
        <p:txBody>
          <a:bodyPr/>
          <a:lstStyle>
            <a:lvl1pPr>
              <a:spcBef>
                <a:spcPts val="1200"/>
              </a:spcBef>
              <a:defRPr>
                <a:solidFill>
                  <a:srgbClr val="00AE9E"/>
                </a:solidFill>
              </a:defRPr>
            </a:lvl1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r>
              <a:rPr lang="en-US" dirty="0" smtClean="0">
                <a:solidFill>
                  <a:prstClr val="white"/>
                </a:solidFill>
              </a:rPr>
              <a:t>  </a:t>
            </a:r>
            <a:fld id="{F71B5A3E-AB5C-4394-BB97-07D04CB99A29}" type="slidenum">
              <a:rPr lang="en-US" smtClean="0">
                <a:solidFill>
                  <a:prstClr val="white"/>
                </a:solidFill>
              </a:rPr>
              <a:pPr>
                <a:defRPr/>
              </a:pPr>
              <a:t>‹#›</a:t>
            </a:fld>
            <a:endParaRPr lang="en-US" dirty="0">
              <a:solidFill>
                <a:prstClr val="white"/>
              </a:solidFill>
            </a:endParaRPr>
          </a:p>
        </p:txBody>
      </p:sp>
      <p:sp>
        <p:nvSpPr>
          <p:cNvPr id="6"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US">
                <a:solidFill>
                  <a:prstClr val="white"/>
                </a:solidFill>
              </a:rPr>
              <a:t>Presentation title - edit in Header and Footer</a:t>
            </a:r>
            <a:endParaRPr lang="en-US" dirty="0">
              <a:solidFill>
                <a:prstClr val="white"/>
              </a:solidFill>
            </a:endParaRPr>
          </a:p>
        </p:txBody>
      </p:sp>
    </p:spTree>
    <p:extLst>
      <p:ext uri="{BB962C8B-B14F-4D97-AF65-F5344CB8AC3E}">
        <p14:creationId xmlns:p14="http://schemas.microsoft.com/office/powerpoint/2010/main" val="41568077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1 line) and Two Col Content">
    <p:spTree>
      <p:nvGrpSpPr>
        <p:cNvPr id="1" name=""/>
        <p:cNvGrpSpPr/>
        <p:nvPr/>
      </p:nvGrpSpPr>
      <p:grpSpPr>
        <a:xfrm>
          <a:off x="0" y="0"/>
          <a:ext cx="0" cy="0"/>
          <a:chOff x="0" y="0"/>
          <a:chExt cx="0" cy="0"/>
        </a:xfrm>
      </p:grpSpPr>
      <p:pic>
        <p:nvPicPr>
          <p:cNvPr id="5" name="Picture 7" descr="PHE_3268_SML_AW.png"/>
          <p:cNvPicPr>
            <a:picLocks noChangeAspect="1"/>
          </p:cNvPicPr>
          <p:nvPr userDrawn="1"/>
        </p:nvPicPr>
        <p:blipFill>
          <a:blip r:embed="rId2" cstate="print"/>
          <a:srcRect/>
          <a:stretch>
            <a:fillRect/>
          </a:stretch>
        </p:blipFill>
        <p:spPr bwMode="auto">
          <a:xfrm>
            <a:off x="539753"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8028000" cy="648000"/>
          </a:xfrm>
        </p:spPr>
        <p:txBody>
          <a:bodyPr anchor="t" anchorCtr="0"/>
          <a:lstStyle/>
          <a:p>
            <a:r>
              <a:rPr lang="en-US" dirty="0" smtClean="0"/>
              <a:t>Click to edit Master title style</a:t>
            </a:r>
            <a:endParaRPr lang="en-US" dirty="0"/>
          </a:p>
        </p:txBody>
      </p:sp>
      <p:sp>
        <p:nvSpPr>
          <p:cNvPr id="3" name="Content Placeholder 2"/>
          <p:cNvSpPr>
            <a:spLocks noGrp="1"/>
          </p:cNvSpPr>
          <p:nvPr>
            <p:ph sz="half" idx="1"/>
          </p:nvPr>
        </p:nvSpPr>
        <p:spPr>
          <a:xfrm>
            <a:off x="558000" y="2088000"/>
            <a:ext cx="3924000" cy="4068000"/>
          </a:xfrm>
        </p:spPr>
        <p:txBody>
          <a:bodyPr/>
          <a:lstStyle>
            <a:lvl1pPr>
              <a:defRPr sz="1800" baseline="0"/>
            </a:lvl1pPr>
            <a:lvl2pPr>
              <a:defRPr sz="1800"/>
            </a:lvl2pPr>
            <a:lvl3pPr>
              <a:defRPr sz="1800"/>
            </a:lvl3pPr>
            <a:lvl4pPr>
              <a:defRPr sz="1600"/>
            </a:lvl4pPr>
            <a:lvl5pPr>
              <a:defRPr sz="1600"/>
            </a:lvl5pPr>
            <a:lvl6pPr>
              <a:defRPr sz="14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
        <p:nvSpPr>
          <p:cNvPr id="4" name="Content Placeholder 3"/>
          <p:cNvSpPr>
            <a:spLocks noGrp="1"/>
          </p:cNvSpPr>
          <p:nvPr>
            <p:ph sz="half" idx="2"/>
          </p:nvPr>
        </p:nvSpPr>
        <p:spPr>
          <a:xfrm>
            <a:off x="4662000" y="2088000"/>
            <a:ext cx="3924000" cy="4068000"/>
          </a:xfrm>
        </p:spPr>
        <p:txBody>
          <a:bodyPr/>
          <a:lstStyle>
            <a:lvl1pPr>
              <a:defRPr sz="1800" baseline="0"/>
            </a:lvl1pPr>
            <a:lvl2pPr>
              <a:defRPr sz="1800"/>
            </a:lvl2pPr>
            <a:lvl3pPr>
              <a:defRPr sz="1800"/>
            </a:lvl3pPr>
            <a:lvl4pPr>
              <a:defRPr sz="1600"/>
            </a:lvl4pPr>
            <a:lvl5pPr>
              <a:defRPr sz="1600"/>
            </a:lvl5pPr>
            <a:lvl6pPr>
              <a:defRPr sz="14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pPr>
              <a:defRPr/>
            </a:pPr>
            <a:r>
              <a:rPr lang="en-US" dirty="0" smtClean="0">
                <a:solidFill>
                  <a:prstClr val="white"/>
                </a:solidFill>
              </a:rPr>
              <a:t>  </a:t>
            </a:r>
            <a:fld id="{BAADB3B0-2D09-4AA3-A340-09780B82849B}" type="slidenum">
              <a:rPr lang="en-US" smtClean="0">
                <a:solidFill>
                  <a:prstClr val="white"/>
                </a:solidFill>
              </a:rPr>
              <a:pPr>
                <a:defRPr/>
              </a:pPr>
              <a:t>‹#›</a:t>
            </a:fld>
            <a:endParaRPr lang="en-US" dirty="0">
              <a:solidFill>
                <a:prstClr val="white"/>
              </a:solidFill>
            </a:endParaRPr>
          </a:p>
        </p:txBody>
      </p:sp>
      <p:sp>
        <p:nvSpPr>
          <p:cNvPr id="7"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US">
                <a:solidFill>
                  <a:prstClr val="white"/>
                </a:solidFill>
              </a:rPr>
              <a:t>Presentation title - edit in Header and Footer</a:t>
            </a:r>
            <a:endParaRPr lang="en-US" dirty="0">
              <a:solidFill>
                <a:prstClr val="white"/>
              </a:solidFill>
            </a:endParaRPr>
          </a:p>
        </p:txBody>
      </p:sp>
    </p:spTree>
    <p:extLst>
      <p:ext uri="{BB962C8B-B14F-4D97-AF65-F5344CB8AC3E}">
        <p14:creationId xmlns:p14="http://schemas.microsoft.com/office/powerpoint/2010/main" val="40204311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itle (2 lines) and Two Col Content">
    <p:spTree>
      <p:nvGrpSpPr>
        <p:cNvPr id="1" name=""/>
        <p:cNvGrpSpPr/>
        <p:nvPr/>
      </p:nvGrpSpPr>
      <p:grpSpPr>
        <a:xfrm>
          <a:off x="0" y="0"/>
          <a:ext cx="0" cy="0"/>
          <a:chOff x="0" y="0"/>
          <a:chExt cx="0" cy="0"/>
        </a:xfrm>
      </p:grpSpPr>
      <p:pic>
        <p:nvPicPr>
          <p:cNvPr id="5" name="Picture 7" descr="PHE_3268_SML_AW.png"/>
          <p:cNvPicPr>
            <a:picLocks noChangeAspect="1"/>
          </p:cNvPicPr>
          <p:nvPr userDrawn="1"/>
        </p:nvPicPr>
        <p:blipFill>
          <a:blip r:embed="rId2" cstate="print"/>
          <a:srcRect/>
          <a:stretch>
            <a:fillRect/>
          </a:stretch>
        </p:blipFill>
        <p:spPr bwMode="auto">
          <a:xfrm>
            <a:off x="539753"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8028000" cy="1188000"/>
          </a:xfrm>
        </p:spPr>
        <p:txBody>
          <a:bodyPr anchor="t" anchorCtr="0"/>
          <a:lstStyle/>
          <a:p>
            <a:r>
              <a:rPr lang="en-US" dirty="0" smtClean="0"/>
              <a:t>Click to edit Master title style</a:t>
            </a:r>
            <a:endParaRPr lang="en-US" dirty="0"/>
          </a:p>
        </p:txBody>
      </p:sp>
      <p:sp>
        <p:nvSpPr>
          <p:cNvPr id="3" name="Content Placeholder 2"/>
          <p:cNvSpPr>
            <a:spLocks noGrp="1"/>
          </p:cNvSpPr>
          <p:nvPr>
            <p:ph sz="half" idx="1"/>
          </p:nvPr>
        </p:nvSpPr>
        <p:spPr>
          <a:xfrm>
            <a:off x="558000" y="2628000"/>
            <a:ext cx="3924000" cy="3564000"/>
          </a:xfrm>
        </p:spPr>
        <p:txBody>
          <a:bodyPr/>
          <a:lstStyle>
            <a:lvl1pPr>
              <a:defRPr sz="1800" baseline="0"/>
            </a:lvl1pPr>
            <a:lvl2pPr>
              <a:defRPr sz="1800"/>
            </a:lvl2pPr>
            <a:lvl3pPr>
              <a:defRPr sz="1800"/>
            </a:lvl3pPr>
            <a:lvl4pPr>
              <a:defRPr sz="1600"/>
            </a:lvl4pPr>
            <a:lvl5pPr>
              <a:defRPr sz="1600"/>
            </a:lvl5pPr>
            <a:lvl6pPr>
              <a:defRPr sz="14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
        <p:nvSpPr>
          <p:cNvPr id="4" name="Content Placeholder 3"/>
          <p:cNvSpPr>
            <a:spLocks noGrp="1"/>
          </p:cNvSpPr>
          <p:nvPr>
            <p:ph sz="half" idx="2"/>
          </p:nvPr>
        </p:nvSpPr>
        <p:spPr>
          <a:xfrm>
            <a:off x="4662000" y="2628000"/>
            <a:ext cx="3924000" cy="3564000"/>
          </a:xfrm>
        </p:spPr>
        <p:txBody>
          <a:bodyPr/>
          <a:lstStyle>
            <a:lvl1pPr>
              <a:defRPr sz="1800" baseline="0"/>
            </a:lvl1pPr>
            <a:lvl2pPr>
              <a:defRPr sz="1800"/>
            </a:lvl2pPr>
            <a:lvl3pPr>
              <a:defRPr sz="1800"/>
            </a:lvl3pPr>
            <a:lvl4pPr>
              <a:defRPr sz="1600"/>
            </a:lvl4pPr>
            <a:lvl5pPr>
              <a:defRPr sz="1600"/>
            </a:lvl5pPr>
            <a:lvl6pPr>
              <a:defRPr sz="14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pPr>
              <a:defRPr/>
            </a:pPr>
            <a:r>
              <a:rPr lang="en-US" dirty="0" smtClean="0">
                <a:solidFill>
                  <a:prstClr val="white"/>
                </a:solidFill>
              </a:rPr>
              <a:t>  </a:t>
            </a:r>
            <a:fld id="{55FD54BE-53AE-43A8-A8D2-A8E4EFCA2A62}" type="slidenum">
              <a:rPr lang="en-US" smtClean="0">
                <a:solidFill>
                  <a:prstClr val="white"/>
                </a:solidFill>
              </a:rPr>
              <a:pPr>
                <a:defRPr/>
              </a:pPr>
              <a:t>‹#›</a:t>
            </a:fld>
            <a:endParaRPr lang="en-US" dirty="0">
              <a:solidFill>
                <a:prstClr val="white"/>
              </a:solidFill>
            </a:endParaRPr>
          </a:p>
        </p:txBody>
      </p:sp>
      <p:sp>
        <p:nvSpPr>
          <p:cNvPr id="7"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US">
                <a:solidFill>
                  <a:prstClr val="white"/>
                </a:solidFill>
              </a:rPr>
              <a:t>Presentation title - edit in Header and Footer</a:t>
            </a:r>
            <a:endParaRPr lang="en-US" dirty="0">
              <a:solidFill>
                <a:prstClr val="white"/>
              </a:solidFill>
            </a:endParaRPr>
          </a:p>
        </p:txBody>
      </p:sp>
    </p:spTree>
    <p:extLst>
      <p:ext uri="{BB962C8B-B14F-4D97-AF65-F5344CB8AC3E}">
        <p14:creationId xmlns:p14="http://schemas.microsoft.com/office/powerpoint/2010/main" val="23934754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pic>
        <p:nvPicPr>
          <p:cNvPr id="4" name="Picture 7" descr="PHE_3268_SML_AW.png"/>
          <p:cNvPicPr>
            <a:picLocks noChangeAspect="1"/>
          </p:cNvPicPr>
          <p:nvPr userDrawn="1"/>
        </p:nvPicPr>
        <p:blipFill>
          <a:blip r:embed="rId2" cstate="print"/>
          <a:srcRect/>
          <a:stretch>
            <a:fillRect/>
          </a:stretch>
        </p:blipFill>
        <p:spPr bwMode="auto">
          <a:xfrm>
            <a:off x="539753" y="333375"/>
            <a:ext cx="1260475" cy="782638"/>
          </a:xfrm>
          <a:prstGeom prst="rect">
            <a:avLst/>
          </a:prstGeom>
          <a:noFill/>
          <a:ln w="9525">
            <a:noFill/>
            <a:miter lim="800000"/>
            <a:headEnd/>
            <a:tailEnd/>
          </a:ln>
        </p:spPr>
      </p:pic>
      <p:sp>
        <p:nvSpPr>
          <p:cNvPr id="3" name="Content Placeholder 2"/>
          <p:cNvSpPr>
            <a:spLocks noGrp="1"/>
          </p:cNvSpPr>
          <p:nvPr>
            <p:ph idx="1"/>
          </p:nvPr>
        </p:nvSpPr>
        <p:spPr>
          <a:xfrm>
            <a:off x="558000" y="1367999"/>
            <a:ext cx="8028000" cy="4788000"/>
          </a:xfrm>
        </p:spPr>
        <p:txBody>
          <a:bodyPr/>
          <a:lstStyle>
            <a:lvl1pPr>
              <a:spcBef>
                <a:spcPts val="1200"/>
              </a:spcBef>
              <a:defRPr/>
            </a:lvl1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r>
              <a:rPr lang="en-US" dirty="0" smtClean="0">
                <a:solidFill>
                  <a:prstClr val="white"/>
                </a:solidFill>
              </a:rPr>
              <a:t>  </a:t>
            </a:r>
            <a:fld id="{3C92E8B8-980F-4FD9-89A2-235B13F5AFD1}" type="slidenum">
              <a:rPr lang="en-US" smtClean="0">
                <a:solidFill>
                  <a:prstClr val="white"/>
                </a:solidFill>
              </a:rPr>
              <a:pPr>
                <a:defRPr/>
              </a:pPr>
              <a:t>‹#›</a:t>
            </a:fld>
            <a:endParaRPr lang="en-US" dirty="0">
              <a:solidFill>
                <a:prstClr val="white"/>
              </a:solidFill>
            </a:endParaRPr>
          </a:p>
        </p:txBody>
      </p:sp>
      <p:sp>
        <p:nvSpPr>
          <p:cNvPr id="6"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US">
                <a:solidFill>
                  <a:prstClr val="white"/>
                </a:solidFill>
              </a:rPr>
              <a:t>Presentation title - edit in Header and Footer</a:t>
            </a:r>
            <a:endParaRPr lang="en-US" dirty="0">
              <a:solidFill>
                <a:prstClr val="white"/>
              </a:solidFill>
            </a:endParaRPr>
          </a:p>
        </p:txBody>
      </p:sp>
    </p:spTree>
    <p:extLst>
      <p:ext uri="{BB962C8B-B14F-4D97-AF65-F5344CB8AC3E}">
        <p14:creationId xmlns:p14="http://schemas.microsoft.com/office/powerpoint/2010/main" val="8704784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PHE_3268_SML_AW.png"/>
          <p:cNvPicPr>
            <a:picLocks noChangeAspect="1"/>
          </p:cNvPicPr>
          <p:nvPr userDrawn="1"/>
        </p:nvPicPr>
        <p:blipFill>
          <a:blip r:embed="rId2" cstate="print"/>
          <a:srcRect/>
          <a:stretch>
            <a:fillRect/>
          </a:stretch>
        </p:blipFill>
        <p:spPr bwMode="auto">
          <a:xfrm>
            <a:off x="539753"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3077896" cy="670396"/>
          </a:xfrm>
        </p:spPr>
        <p:txBody>
          <a:bodyPr anchor="t" anchorCtr="0"/>
          <a:lstStyle>
            <a:lvl1pPr algn="l">
              <a:defRPr sz="1800" b="0" i="0" spc="0" baseline="0">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779914" y="1368001"/>
            <a:ext cx="4799138" cy="4788000"/>
          </a:xfrm>
        </p:spPr>
        <p:txBody>
          <a:bodyPr/>
          <a:lstStyle>
            <a:lvl1pPr>
              <a:defRPr sz="1800" baseline="0"/>
            </a:lvl1pPr>
            <a:lvl2pPr>
              <a:defRPr sz="1800" baseline="0"/>
            </a:lvl2pPr>
            <a:lvl3pPr>
              <a:defRPr sz="1800" baseline="0"/>
            </a:lvl3pPr>
            <a:lvl4pPr>
              <a:defRPr sz="1600" baseline="0"/>
            </a:lvl4pPr>
            <a:lvl5pPr>
              <a:defRPr sz="1600" baseline="0"/>
            </a:lvl5pPr>
            <a:lvl6pPr>
              <a:defRPr sz="14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
        <p:nvSpPr>
          <p:cNvPr id="4" name="Text Placeholder 3"/>
          <p:cNvSpPr>
            <a:spLocks noGrp="1"/>
          </p:cNvSpPr>
          <p:nvPr>
            <p:ph type="body" sz="half" idx="2"/>
          </p:nvPr>
        </p:nvSpPr>
        <p:spPr>
          <a:xfrm>
            <a:off x="558000" y="2132856"/>
            <a:ext cx="3077896" cy="4032448"/>
          </a:xfrm>
        </p:spPr>
        <p:txBody>
          <a:bodyPr/>
          <a:lstStyle>
            <a:lvl1pPr marL="0" indent="0">
              <a:buNone/>
              <a:defRPr sz="160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Slide Number Placeholder 5"/>
          <p:cNvSpPr>
            <a:spLocks noGrp="1"/>
          </p:cNvSpPr>
          <p:nvPr>
            <p:ph type="sldNum" sz="quarter" idx="10"/>
          </p:nvPr>
        </p:nvSpPr>
        <p:spPr/>
        <p:txBody>
          <a:bodyPr/>
          <a:lstStyle>
            <a:lvl1pPr>
              <a:defRPr/>
            </a:lvl1pPr>
          </a:lstStyle>
          <a:p>
            <a:pPr>
              <a:defRPr/>
            </a:pPr>
            <a:r>
              <a:rPr lang="en-US" dirty="0" smtClean="0">
                <a:solidFill>
                  <a:prstClr val="white"/>
                </a:solidFill>
              </a:rPr>
              <a:t>  </a:t>
            </a:r>
            <a:fld id="{D02A3ABA-32EC-4D50-B075-F06DC786BAF9}" type="slidenum">
              <a:rPr lang="en-US" smtClean="0">
                <a:solidFill>
                  <a:prstClr val="white"/>
                </a:solidFill>
              </a:rPr>
              <a:pPr>
                <a:defRPr/>
              </a:pPr>
              <a:t>‹#›</a:t>
            </a:fld>
            <a:endParaRPr lang="en-US" dirty="0">
              <a:solidFill>
                <a:prstClr val="white"/>
              </a:solidFill>
            </a:endParaRPr>
          </a:p>
        </p:txBody>
      </p:sp>
      <p:sp>
        <p:nvSpPr>
          <p:cNvPr id="7"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US">
                <a:solidFill>
                  <a:prstClr val="white"/>
                </a:solidFill>
              </a:rPr>
              <a:t>Presentation title - edit in Header and Footer</a:t>
            </a:r>
            <a:endParaRPr lang="en-US" dirty="0">
              <a:solidFill>
                <a:prstClr val="white"/>
              </a:solidFill>
            </a:endParaRPr>
          </a:p>
        </p:txBody>
      </p:sp>
    </p:spTree>
    <p:extLst>
      <p:ext uri="{BB962C8B-B14F-4D97-AF65-F5344CB8AC3E}">
        <p14:creationId xmlns:p14="http://schemas.microsoft.com/office/powerpoint/2010/main" val="2807387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1773238"/>
            <a:ext cx="9144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userDrawn="1"/>
        </p:nvSpPr>
        <p:spPr>
          <a:xfrm>
            <a:off x="0" y="1628839"/>
            <a:ext cx="9144000" cy="1444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pic>
        <p:nvPicPr>
          <p:cNvPr id="6" name="Picture 9" descr="PHE_3268_SML_AW.png"/>
          <p:cNvPicPr>
            <a:picLocks noChangeAspect="1"/>
          </p:cNvPicPr>
          <p:nvPr userDrawn="1"/>
        </p:nvPicPr>
        <p:blipFill>
          <a:blip r:embed="rId2" cstate="print"/>
          <a:srcRect/>
          <a:stretch>
            <a:fillRect/>
          </a:stretch>
        </p:blipFill>
        <p:spPr bwMode="auto">
          <a:xfrm>
            <a:off x="539753" y="333375"/>
            <a:ext cx="1260475" cy="782638"/>
          </a:xfrm>
          <a:prstGeom prst="rect">
            <a:avLst/>
          </a:prstGeom>
          <a:noFill/>
          <a:ln w="9525">
            <a:noFill/>
            <a:miter lim="800000"/>
            <a:headEnd/>
            <a:tailEnd/>
          </a:ln>
        </p:spPr>
      </p:pic>
      <p:sp>
        <p:nvSpPr>
          <p:cNvPr id="3" name="Text Placeholder 2"/>
          <p:cNvSpPr>
            <a:spLocks noGrp="1"/>
          </p:cNvSpPr>
          <p:nvPr>
            <p:ph type="body" idx="1"/>
          </p:nvPr>
        </p:nvSpPr>
        <p:spPr>
          <a:xfrm>
            <a:off x="558000" y="1800000"/>
            <a:ext cx="8028000" cy="4377600"/>
          </a:xfrm>
        </p:spPr>
        <p:txBody>
          <a:bodyPr/>
          <a:lstStyle>
            <a:lvl1pPr marL="0" indent="0">
              <a:buNone/>
              <a:defRPr sz="3600" b="0" i="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Slide Number Placeholder 5"/>
          <p:cNvSpPr>
            <a:spLocks noGrp="1"/>
          </p:cNvSpPr>
          <p:nvPr>
            <p:ph type="sldNum" sz="quarter" idx="10"/>
          </p:nvPr>
        </p:nvSpPr>
        <p:spPr>
          <a:noFill/>
        </p:spPr>
        <p:txBody>
          <a:bodyPr/>
          <a:lstStyle>
            <a:lvl1pPr>
              <a:defRPr/>
            </a:lvl1pPr>
          </a:lstStyle>
          <a:p>
            <a:pPr>
              <a:defRPr/>
            </a:pPr>
            <a:r>
              <a:rPr lang="en-US" dirty="0" smtClean="0">
                <a:solidFill>
                  <a:prstClr val="white"/>
                </a:solidFill>
              </a:rPr>
              <a:t>  </a:t>
            </a:r>
            <a:fld id="{34F5B560-165B-4748-8F10-4294154EB5E9}" type="slidenum">
              <a:rPr lang="en-US" smtClean="0">
                <a:solidFill>
                  <a:prstClr val="white"/>
                </a:solidFill>
              </a:rPr>
              <a:pPr>
                <a:defRPr/>
              </a:pPr>
              <a:t>‹#›</a:t>
            </a:fld>
            <a:endParaRPr lang="en-US" dirty="0">
              <a:solidFill>
                <a:prstClr val="white"/>
              </a:solidFill>
            </a:endParaRPr>
          </a:p>
        </p:txBody>
      </p:sp>
      <p:sp>
        <p:nvSpPr>
          <p:cNvPr id="8"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US" dirty="0">
                <a:solidFill>
                  <a:prstClr val="white"/>
                </a:solidFill>
              </a:rPr>
              <a:t>Presentation title - edit in Header and Footer</a:t>
            </a:r>
          </a:p>
        </p:txBody>
      </p:sp>
    </p:spTree>
    <p:extLst>
      <p:ext uri="{BB962C8B-B14F-4D97-AF65-F5344CB8AC3E}">
        <p14:creationId xmlns:p14="http://schemas.microsoft.com/office/powerpoint/2010/main" val="14663929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9144000" cy="6308725"/>
          </a:xfrm>
        </p:spPr>
        <p:txBody>
          <a:bodyPr rtlCol="0">
            <a:normAutofit/>
          </a:bodyPr>
          <a:lstStyle/>
          <a:p>
            <a:pPr lvl="0"/>
            <a:endParaRPr lang="en-US" noProof="0" dirty="0"/>
          </a:p>
        </p:txBody>
      </p:sp>
      <p:sp>
        <p:nvSpPr>
          <p:cNvPr id="3" name="Slide Number Placeholder 5"/>
          <p:cNvSpPr>
            <a:spLocks noGrp="1"/>
          </p:cNvSpPr>
          <p:nvPr>
            <p:ph type="sldNum" sz="quarter" idx="14"/>
          </p:nvPr>
        </p:nvSpPr>
        <p:spPr/>
        <p:txBody>
          <a:bodyPr/>
          <a:lstStyle>
            <a:lvl1pPr>
              <a:defRPr/>
            </a:lvl1pPr>
          </a:lstStyle>
          <a:p>
            <a:pPr>
              <a:defRPr/>
            </a:pPr>
            <a:r>
              <a:rPr lang="en-US" dirty="0" smtClean="0">
                <a:solidFill>
                  <a:prstClr val="white"/>
                </a:solidFill>
              </a:rPr>
              <a:t>  </a:t>
            </a:r>
            <a:fld id="{EB4B846C-37E1-4198-8614-DFE920AB1F04}" type="slidenum">
              <a:rPr lang="en-US" smtClean="0">
                <a:solidFill>
                  <a:prstClr val="white"/>
                </a:solidFill>
              </a:rPr>
              <a:pPr>
                <a:defRPr/>
              </a:pPr>
              <a:t>‹#›</a:t>
            </a:fld>
            <a:endParaRPr lang="en-US" dirty="0">
              <a:solidFill>
                <a:prstClr val="white"/>
              </a:solidFill>
            </a:endParaRPr>
          </a:p>
        </p:txBody>
      </p:sp>
      <p:sp>
        <p:nvSpPr>
          <p:cNvPr id="4" name="Footer Placeholder 5"/>
          <p:cNvSpPr>
            <a:spLocks noGrp="1"/>
          </p:cNvSpPr>
          <p:nvPr>
            <p:ph type="ftr" sz="quarter" idx="15"/>
          </p:nvPr>
        </p:nvSpPr>
        <p:spPr/>
        <p:txBody>
          <a:bodyPr/>
          <a:lstStyle>
            <a:lvl1pPr algn="l">
              <a:defRPr sz="1200" baseline="0">
                <a:solidFill>
                  <a:schemeClr val="bg1"/>
                </a:solidFill>
                <a:latin typeface="Arial" pitchFamily="34" charset="0"/>
              </a:defRPr>
            </a:lvl1pPr>
          </a:lstStyle>
          <a:p>
            <a:pPr>
              <a:defRPr/>
            </a:pPr>
            <a:r>
              <a:rPr lang="en-US">
                <a:solidFill>
                  <a:prstClr val="white"/>
                </a:solidFill>
              </a:rPr>
              <a:t>Presentation title - edit in Header and Footer</a:t>
            </a:r>
            <a:endParaRPr lang="en-US" dirty="0">
              <a:solidFill>
                <a:prstClr val="white"/>
              </a:solidFill>
            </a:endParaRPr>
          </a:p>
        </p:txBody>
      </p:sp>
    </p:spTree>
    <p:extLst>
      <p:ext uri="{BB962C8B-B14F-4D97-AF65-F5344CB8AC3E}">
        <p14:creationId xmlns:p14="http://schemas.microsoft.com/office/powerpoint/2010/main" val="16808020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198659" y="6356416"/>
            <a:ext cx="1752600" cy="365125"/>
          </a:xfrm>
          <a:prstGeom prst="rect">
            <a:avLst/>
          </a:prstGeom>
        </p:spPr>
        <p:txBody>
          <a:bodyPr/>
          <a:lstStyle/>
          <a:p>
            <a:pPr fontAlgn="base">
              <a:spcBef>
                <a:spcPct val="0"/>
              </a:spcBef>
              <a:spcAft>
                <a:spcPct val="0"/>
              </a:spcAft>
            </a:pPr>
            <a:fld id="{B1A24CD3-204F-4468-8EE4-28A6668D006A}" type="datetimeFigureOut">
              <a:rPr lang="en-US" sz="2400" smtClean="0">
                <a:solidFill>
                  <a:prstClr val="black"/>
                </a:solidFill>
                <a:ea typeface="ヒラギノ角ゴ Pro W3" pitchFamily="84" charset="-128"/>
              </a:rPr>
              <a:pPr fontAlgn="base">
                <a:spcBef>
                  <a:spcPct val="0"/>
                </a:spcBef>
                <a:spcAft>
                  <a:spcPct val="0"/>
                </a:spcAft>
              </a:pPr>
              <a:t>3/11/2019</a:t>
            </a:fld>
            <a:endParaRPr lang="en-US" sz="2400">
              <a:solidFill>
                <a:prstClr val="black"/>
              </a:solidFill>
              <a:ea typeface="ヒラギノ角ゴ Pro W3" pitchFamily="84" charset="-128"/>
            </a:endParaRPr>
          </a:p>
        </p:txBody>
      </p:sp>
      <p:sp>
        <p:nvSpPr>
          <p:cNvPr id="3" name="Footer Placeholder 2"/>
          <p:cNvSpPr>
            <a:spLocks noGrp="1"/>
          </p:cNvSpPr>
          <p:nvPr>
            <p:ph type="ftr" sz="quarter" idx="11"/>
          </p:nvPr>
        </p:nvSpPr>
        <p:spPr/>
        <p:txBody>
          <a:bodyPr/>
          <a:lstStyle/>
          <a:p>
            <a:pPr>
              <a:defRPr/>
            </a:pPr>
            <a:r>
              <a:rPr lang="en-US" smtClean="0">
                <a:solidFill>
                  <a:prstClr val="white"/>
                </a:solidFill>
              </a:rPr>
              <a:t>AMR Local Indicator</a:t>
            </a:r>
            <a:endParaRPr lang="en-US" dirty="0">
              <a:solidFill>
                <a:prstClr val="white"/>
              </a:solidFill>
            </a:endParaRPr>
          </a:p>
        </p:txBody>
      </p:sp>
    </p:spTree>
    <p:extLst>
      <p:ext uri="{BB962C8B-B14F-4D97-AF65-F5344CB8AC3E}">
        <p14:creationId xmlns:p14="http://schemas.microsoft.com/office/powerpoint/2010/main" val="1384623987"/>
      </p:ext>
    </p:extLst>
  </p:cSld>
  <p:clrMapOvr>
    <a:masterClrMapping/>
  </p:clrMapOvr>
  <p:hf hdr="0" dt="0"/>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1190" y="1343804"/>
            <a:ext cx="7737674"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0"/>
          <p:cNvSpPr>
            <a:spLocks noGrp="1"/>
          </p:cNvSpPr>
          <p:nvPr>
            <p:ph type="title"/>
          </p:nvPr>
        </p:nvSpPr>
        <p:spPr>
          <a:xfrm>
            <a:off x="457200" y="548704"/>
            <a:ext cx="8058150"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dirty="0">
              <a:solidFill>
                <a:srgbClr val="005EB8"/>
              </a:solidFill>
              <a:latin typeface="Arial" charset="0"/>
              <a:ea typeface="Arial" charset="0"/>
              <a:cs typeface="Arial" charset="0"/>
            </a:endParaRPr>
          </a:p>
        </p:txBody>
      </p:sp>
      <p:pic>
        <p:nvPicPr>
          <p:cNvPr id="4" name="Picture 3"/>
          <p:cNvPicPr>
            <a:picLocks noChangeAspect="1"/>
          </p:cNvPicPr>
          <p:nvPr userDrawn="1"/>
        </p:nvPicPr>
        <p:blipFill>
          <a:blip r:embed="rId2"/>
          <a:stretch>
            <a:fillRect/>
          </a:stretch>
        </p:blipFill>
        <p:spPr>
          <a:xfrm>
            <a:off x="7677940" y="295675"/>
            <a:ext cx="1154029" cy="502978"/>
          </a:xfrm>
          <a:prstGeom prst="rect">
            <a:avLst/>
          </a:prstGeom>
        </p:spPr>
      </p:pic>
      <p:sp>
        <p:nvSpPr>
          <p:cNvPr id="8" name="TextBox 7"/>
          <p:cNvSpPr txBox="1"/>
          <p:nvPr userDrawn="1"/>
        </p:nvSpPr>
        <p:spPr>
          <a:xfrm>
            <a:off x="291315" y="6372600"/>
            <a:ext cx="647362" cy="276999"/>
          </a:xfrm>
          <a:prstGeom prst="rect">
            <a:avLst/>
          </a:prstGeom>
          <a:noFill/>
        </p:spPr>
        <p:txBody>
          <a:bodyPr wrap="square" rtlCol="0">
            <a:spAutoFit/>
          </a:bodyPr>
          <a:lstStyle/>
          <a:p>
            <a:pPr fontAlgn="base">
              <a:spcBef>
                <a:spcPct val="0"/>
              </a:spcBef>
              <a:spcAft>
                <a:spcPct val="0"/>
              </a:spcAft>
            </a:pPr>
            <a:fld id="{34F92BC6-D7C3-584B-87F2-0B845776A5AD}" type="slidenum">
              <a:rPr lang="en-US" sz="1200" smtClean="0">
                <a:solidFill>
                  <a:srgbClr val="F9A25E">
                    <a:lumMod val="60000"/>
                    <a:lumOff val="40000"/>
                  </a:srgbClr>
                </a:solidFill>
                <a:ea typeface="ヒラギノ角ゴ Pro W3" pitchFamily="84" charset="-128"/>
                <a:cs typeface="Arial" panose="020B0604020202020204" pitchFamily="34" charset="0"/>
              </a:rPr>
              <a:pPr fontAlgn="base">
                <a:spcBef>
                  <a:spcPct val="0"/>
                </a:spcBef>
                <a:spcAft>
                  <a:spcPct val="0"/>
                </a:spcAft>
              </a:pPr>
              <a:t>‹#›</a:t>
            </a:fld>
            <a:r>
              <a:rPr lang="en-US" sz="1200" dirty="0">
                <a:solidFill>
                  <a:srgbClr val="F9A25E">
                    <a:lumMod val="60000"/>
                    <a:lumOff val="40000"/>
                  </a:srgbClr>
                </a:solidFill>
                <a:ea typeface="ヒラギノ角ゴ Pro W3" pitchFamily="84" charset="-128"/>
                <a:cs typeface="Arial" panose="020B0604020202020204" pitchFamily="34" charset="0"/>
              </a:rPr>
              <a:t> </a:t>
            </a:r>
            <a:r>
              <a:rPr lang="en-US" sz="1200" dirty="0">
                <a:solidFill>
                  <a:srgbClr val="F9A25E"/>
                </a:solidFill>
                <a:ea typeface="ヒラギノ角ゴ Pro W3" pitchFamily="84" charset="-128"/>
                <a:cs typeface="Arial" panose="020B0604020202020204" pitchFamily="34" charset="0"/>
              </a:rPr>
              <a:t>  </a:t>
            </a:r>
            <a:r>
              <a:rPr lang="en-US" sz="1200" dirty="0">
                <a:solidFill>
                  <a:srgbClr val="005EB8"/>
                </a:solidFill>
                <a:ea typeface="ヒラギノ角ゴ Pro W3" pitchFamily="84" charset="-128"/>
                <a:cs typeface="Arial" panose="020B0604020202020204" pitchFamily="34" charset="0"/>
              </a:rPr>
              <a:t>|</a:t>
            </a:r>
            <a:endParaRPr lang="en-US" sz="1200" dirty="0">
              <a:solidFill>
                <a:srgbClr val="F9A25E"/>
              </a:solidFill>
              <a:ea typeface="ヒラギノ角ゴ Pro W3" pitchFamily="84" charset="-128"/>
              <a:cs typeface="Arial" panose="020B0604020202020204" pitchFamily="34" charset="0"/>
            </a:endParaRPr>
          </a:p>
        </p:txBody>
      </p:sp>
      <p:sp>
        <p:nvSpPr>
          <p:cNvPr id="9" name="Footer Placeholder 2"/>
          <p:cNvSpPr>
            <a:spLocks noGrp="1"/>
          </p:cNvSpPr>
          <p:nvPr>
            <p:ph type="ftr" sz="quarter" idx="3"/>
          </p:nvPr>
        </p:nvSpPr>
        <p:spPr>
          <a:xfrm>
            <a:off x="690676" y="6333503"/>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solidFill>
                  <a:srgbClr val="F9A25E">
                    <a:lumMod val="60000"/>
                    <a:lumOff val="40000"/>
                  </a:srgbClr>
                </a:solidFill>
              </a:rPr>
              <a:t>Presentation title</a:t>
            </a:r>
          </a:p>
        </p:txBody>
      </p:sp>
    </p:spTree>
    <p:extLst>
      <p:ext uri="{BB962C8B-B14F-4D97-AF65-F5344CB8AC3E}">
        <p14:creationId xmlns:p14="http://schemas.microsoft.com/office/powerpoint/2010/main" val="4163625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en-GB" smtClean="0"/>
              <a:t>AMR_Challenges_Opportunities: the English perspective</a:t>
            </a:r>
            <a:endParaRPr lang="en-GB"/>
          </a:p>
        </p:txBody>
      </p:sp>
      <p:sp>
        <p:nvSpPr>
          <p:cNvPr id="5" name="Slide Number Placeholder 4"/>
          <p:cNvSpPr>
            <a:spLocks noGrp="1"/>
          </p:cNvSpPr>
          <p:nvPr>
            <p:ph type="sldNum" sz="quarter" idx="12"/>
          </p:nvPr>
        </p:nvSpPr>
        <p:spPr/>
        <p:txBody>
          <a:bodyPr/>
          <a:lstStyle/>
          <a:p>
            <a:fld id="{DBB8FA37-6190-442E-BE14-989A1B440DB4}" type="slidenum">
              <a:rPr lang="en-GB" smtClean="0"/>
              <a:t>‹#›</a:t>
            </a:fld>
            <a:endParaRPr lang="en-GB"/>
          </a:p>
        </p:txBody>
      </p:sp>
    </p:spTree>
    <p:extLst>
      <p:ext uri="{BB962C8B-B14F-4D97-AF65-F5344CB8AC3E}">
        <p14:creationId xmlns:p14="http://schemas.microsoft.com/office/powerpoint/2010/main" val="6973523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2133307"/>
            <a:ext cx="9144000" cy="47246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a:spLocks noChangeArrowheads="1"/>
          </p:cNvSpPr>
          <p:nvPr userDrawn="1"/>
        </p:nvSpPr>
        <p:spPr bwMode="auto">
          <a:xfrm>
            <a:off x="0" y="1988844"/>
            <a:ext cx="9144000" cy="144463"/>
          </a:xfrm>
          <a:prstGeom prst="rect">
            <a:avLst/>
          </a:prstGeom>
          <a:solidFill>
            <a:srgbClr val="00AE9E"/>
          </a:solidFill>
          <a:ln w="9525">
            <a:noFill/>
            <a:miter lim="800000"/>
            <a:headEnd/>
            <a:tailEnd/>
          </a:ln>
        </p:spPr>
        <p:txBody>
          <a:bodyPr anchor="ctr">
            <a:prstTxWarp prst="textNoShape">
              <a:avLst/>
            </a:prstTxWarp>
          </a:bodyPr>
          <a:lstStyle/>
          <a:p>
            <a:pPr algn="ctr">
              <a:defRPr/>
            </a:pPr>
            <a:endParaRPr lang="en-US">
              <a:solidFill>
                <a:prstClr val="white"/>
              </a:solidFill>
              <a:ea typeface="ヒラギノ角ゴ Pro W3" pitchFamily="84" charset="-128"/>
            </a:endParaRPr>
          </a:p>
        </p:txBody>
      </p:sp>
      <p:sp>
        <p:nvSpPr>
          <p:cNvPr id="2" name="Title 1"/>
          <p:cNvSpPr>
            <a:spLocks noGrp="1"/>
          </p:cNvSpPr>
          <p:nvPr>
            <p:ph type="ctrTitle"/>
          </p:nvPr>
        </p:nvSpPr>
        <p:spPr>
          <a:xfrm>
            <a:off x="558000" y="2492960"/>
            <a:ext cx="7633648" cy="1724503"/>
          </a:xfrm>
          <a:ln>
            <a:noFill/>
          </a:ln>
        </p:spPr>
        <p:txBody>
          <a:bodyPr anchor="t">
            <a:noAutofit/>
          </a:bodyPr>
          <a:lstStyle>
            <a:lvl1pPr algn="l">
              <a:defRPr sz="45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8" descr="\\colhpafil004\Colindale_Data\HQ Group and LARS\Group Data\Design\Branding and logos\PHE logos with strapline\Small without Old French text\PHE small logo for A4.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3674110" cy="1812290"/>
          </a:xfrm>
          <a:prstGeom prst="rect">
            <a:avLst/>
          </a:prstGeom>
          <a:noFill/>
          <a:ln>
            <a:noFill/>
          </a:ln>
        </p:spPr>
      </p:pic>
    </p:spTree>
    <p:extLst>
      <p:ext uri="{BB962C8B-B14F-4D97-AF65-F5344CB8AC3E}">
        <p14:creationId xmlns:p14="http://schemas.microsoft.com/office/powerpoint/2010/main" val="27617536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chor="t" anchorCtr="0"/>
          <a:lstStyle>
            <a:lvl1pPr>
              <a:defRPr sz="4000" baseline="0">
                <a:solidFill>
                  <a:srgbClr val="00AE9E"/>
                </a:solidFill>
                <a:latin typeface="Arial"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558000" y="1412781"/>
            <a:ext cx="8028000" cy="4739679"/>
          </a:xfrm>
        </p:spPr>
        <p:txBody>
          <a:bodyPr/>
          <a:lstStyle>
            <a:lvl1pPr marL="4763" indent="-4763">
              <a:lnSpc>
                <a:spcPct val="114000"/>
              </a:lnSpc>
              <a:spcBef>
                <a:spcPts val="0"/>
              </a:spcBef>
              <a:defRPr sz="1800" b="0" baseline="0">
                <a:solidFill>
                  <a:schemeClr val="tx1"/>
                </a:solidFill>
              </a:defRPr>
            </a:lvl1pPr>
          </a:lstStyle>
          <a:p>
            <a:pPr lvl="0"/>
            <a:r>
              <a:rPr lang="en-US" dirty="0"/>
              <a:t>Text should be 12-18pt Arial. Do not use other fonts.</a:t>
            </a:r>
          </a:p>
          <a:p>
            <a:pPr lvl="0"/>
            <a:endParaRPr lang="en-US" b="1" dirty="0">
              <a:latin typeface="Arial" pitchFamily="84" charset="0"/>
            </a:endParaRPr>
          </a:p>
          <a:p>
            <a:pPr lvl="0"/>
            <a:r>
              <a:rPr lang="en-US" b="1" dirty="0">
                <a:latin typeface="Arial" pitchFamily="84" charset="0"/>
              </a:rPr>
              <a:t>Note</a:t>
            </a:r>
          </a:p>
          <a:p>
            <a:pPr lvl="0"/>
            <a:r>
              <a:rPr lang="en-US" dirty="0">
                <a:latin typeface="Arial" pitchFamily="84" charset="0"/>
              </a:rPr>
              <a:t>This template should NOT be used to create publications, as this may mean</a:t>
            </a:r>
          </a:p>
          <a:p>
            <a:pPr lvl="0"/>
            <a:r>
              <a:rPr lang="en-US" dirty="0">
                <a:latin typeface="Arial" pitchFamily="84" charset="0"/>
              </a:rPr>
              <a:t>publication on GOV.UK will not be possible. </a:t>
            </a:r>
          </a:p>
          <a:p>
            <a:pPr lvl="0"/>
            <a:endParaRPr lang="en-US" dirty="0">
              <a:latin typeface="Arial" pitchFamily="84" charset="0"/>
            </a:endParaRPr>
          </a:p>
          <a:p>
            <a:pPr lvl="0"/>
            <a:r>
              <a:rPr lang="en-US" dirty="0">
                <a:latin typeface="Arial" pitchFamily="84" charset="0"/>
              </a:rPr>
              <a:t>Please contact </a:t>
            </a:r>
            <a:r>
              <a:rPr lang="en-US" dirty="0">
                <a:latin typeface="Arial" pitchFamily="84" charset="0"/>
                <a:hlinkClick r:id="rId2"/>
              </a:rPr>
              <a:t>publications@phe.gov.uk</a:t>
            </a:r>
            <a:r>
              <a:rPr lang="en-US" dirty="0">
                <a:latin typeface="Arial" pitchFamily="84" charset="0"/>
              </a:rPr>
              <a:t> for more details</a:t>
            </a:r>
          </a:p>
          <a:p>
            <a:pPr lvl="0"/>
            <a:endParaRPr lang="en-US" dirty="0"/>
          </a:p>
        </p:txBody>
      </p:sp>
      <p:sp>
        <p:nvSpPr>
          <p:cNvPr id="5" name="Slide Number Placeholder 5"/>
          <p:cNvSpPr>
            <a:spLocks noGrp="1"/>
          </p:cNvSpPr>
          <p:nvPr>
            <p:ph type="sldNum" sz="quarter" idx="10"/>
          </p:nvPr>
        </p:nvSpPr>
        <p:spPr>
          <a:xfrm>
            <a:off x="0" y="6308789"/>
            <a:ext cx="9144000" cy="549275"/>
          </a:xfrm>
        </p:spPr>
        <p:txBody>
          <a:bodyPr/>
          <a:lstStyle>
            <a:lvl1pPr>
              <a:defRPr/>
            </a:lvl1pPr>
          </a:lstStyle>
          <a:p>
            <a:pPr marL="531813">
              <a:defRPr/>
            </a:pPr>
            <a:r>
              <a:rPr lang="en-US" dirty="0">
                <a:solidFill>
                  <a:prstClr val="white"/>
                </a:solidFill>
              </a:rPr>
              <a:t>  </a:t>
            </a:r>
            <a:fld id="{2565FA6D-D4C8-4C4C-AC4B-3269734D34D8}" type="slidenum">
              <a:rPr lang="en-US" smtClean="0">
                <a:solidFill>
                  <a:prstClr val="white"/>
                </a:solidFill>
              </a:rPr>
              <a:pPr marL="531813">
                <a:defRPr/>
              </a:pPr>
              <a:t>‹#›</a:t>
            </a:fld>
            <a:endParaRPr lang="en-US" dirty="0">
              <a:solidFill>
                <a:prstClr val="white"/>
              </a:solidFill>
            </a:endParaRPr>
          </a:p>
        </p:txBody>
      </p:sp>
      <p:sp>
        <p:nvSpPr>
          <p:cNvPr id="6" name="Footer Placeholder 5"/>
          <p:cNvSpPr>
            <a:spLocks noGrp="1"/>
          </p:cNvSpPr>
          <p:nvPr>
            <p:ph type="ftr" sz="quarter" idx="11"/>
          </p:nvPr>
        </p:nvSpPr>
        <p:spPr/>
        <p:txBody>
          <a:bodyPr/>
          <a:lstStyle>
            <a:lvl1pPr marL="173038" indent="0" algn="l">
              <a:defRPr sz="1200" baseline="0">
                <a:solidFill>
                  <a:schemeClr val="bg1"/>
                </a:solidFill>
                <a:latin typeface="Arial" pitchFamily="34" charset="0"/>
              </a:defRPr>
            </a:lvl1pPr>
          </a:lstStyle>
          <a:p>
            <a:pPr>
              <a:defRPr/>
            </a:pPr>
            <a:r>
              <a:rPr lang="en-GB">
                <a:solidFill>
                  <a:prstClr val="white"/>
                </a:solidFill>
              </a:rPr>
              <a:t>Information for action: Using PHE Fingertips</a:t>
            </a:r>
            <a:endParaRPr lang="en-US" dirty="0">
              <a:solidFill>
                <a:prstClr val="white"/>
              </a:solidFill>
            </a:endParaRPr>
          </a:p>
        </p:txBody>
      </p:sp>
    </p:spTree>
    <p:extLst>
      <p:ext uri="{BB962C8B-B14F-4D97-AF65-F5344CB8AC3E}">
        <p14:creationId xmlns:p14="http://schemas.microsoft.com/office/powerpoint/2010/main" val="7331736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414"/>
            <a:ext cx="2133600" cy="365125"/>
          </a:xfrm>
          <a:prstGeom prst="rect">
            <a:avLst/>
          </a:prstGeom>
        </p:spPr>
        <p:txBody>
          <a:bodyPr/>
          <a:lstStyle/>
          <a:p>
            <a:pPr fontAlgn="base">
              <a:spcBef>
                <a:spcPct val="0"/>
              </a:spcBef>
              <a:spcAft>
                <a:spcPct val="0"/>
              </a:spcAft>
            </a:pPr>
            <a:fld id="{39CB0157-27DB-4540-B6D6-4E96FEF4B4DD}" type="datetimeFigureOut">
              <a:rPr lang="en-GB" sz="2400" smtClean="0">
                <a:solidFill>
                  <a:prstClr val="black"/>
                </a:solidFill>
                <a:ea typeface="ヒラギノ角ゴ Pro W3" pitchFamily="84" charset="-128"/>
              </a:rPr>
              <a:pPr fontAlgn="base">
                <a:spcBef>
                  <a:spcPct val="0"/>
                </a:spcBef>
                <a:spcAft>
                  <a:spcPct val="0"/>
                </a:spcAft>
              </a:pPr>
              <a:t>11/03/2019</a:t>
            </a:fld>
            <a:endParaRPr lang="en-GB" sz="2400">
              <a:solidFill>
                <a:prstClr val="black"/>
              </a:solidFill>
              <a:ea typeface="ヒラギノ角ゴ Pro W3" pitchFamily="84" charset="-128"/>
            </a:endParaRPr>
          </a:p>
        </p:txBody>
      </p:sp>
      <p:sp>
        <p:nvSpPr>
          <p:cNvPr id="4" name="Footer Placeholder 3"/>
          <p:cNvSpPr>
            <a:spLocks noGrp="1"/>
          </p:cNvSpPr>
          <p:nvPr>
            <p:ph type="ftr" sz="quarter" idx="11"/>
          </p:nvPr>
        </p:nvSpPr>
        <p:spPr/>
        <p:txBody>
          <a:bodyPr/>
          <a:lstStyle/>
          <a:p>
            <a:endParaRPr lang="en-GB">
              <a:solidFill>
                <a:prstClr val="white"/>
              </a:solidFill>
            </a:endParaRPr>
          </a:p>
        </p:txBody>
      </p:sp>
      <p:sp>
        <p:nvSpPr>
          <p:cNvPr id="5" name="Slide Number Placeholder 4"/>
          <p:cNvSpPr>
            <a:spLocks noGrp="1"/>
          </p:cNvSpPr>
          <p:nvPr>
            <p:ph type="sldNum" sz="quarter" idx="12"/>
          </p:nvPr>
        </p:nvSpPr>
        <p:spPr/>
        <p:txBody>
          <a:bodyPr/>
          <a:lstStyle/>
          <a:p>
            <a:r>
              <a:rPr lang="en-GB" dirty="0" smtClean="0">
                <a:solidFill>
                  <a:prstClr val="white"/>
                </a:solidFill>
              </a:rPr>
              <a:t> 	ESPAUR Report 2018</a:t>
            </a:r>
            <a:endParaRPr lang="en-GB" dirty="0">
              <a:solidFill>
                <a:prstClr val="white"/>
              </a:solidFill>
            </a:endParaRPr>
          </a:p>
        </p:txBody>
      </p:sp>
    </p:spTree>
    <p:extLst>
      <p:ext uri="{BB962C8B-B14F-4D97-AF65-F5344CB8AC3E}">
        <p14:creationId xmlns:p14="http://schemas.microsoft.com/office/powerpoint/2010/main" val="37063378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2133307"/>
            <a:ext cx="9144000" cy="47246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a:spLocks noChangeArrowheads="1"/>
          </p:cNvSpPr>
          <p:nvPr userDrawn="1"/>
        </p:nvSpPr>
        <p:spPr bwMode="auto">
          <a:xfrm>
            <a:off x="0" y="1988844"/>
            <a:ext cx="9144000" cy="144463"/>
          </a:xfrm>
          <a:prstGeom prst="rect">
            <a:avLst/>
          </a:prstGeom>
          <a:solidFill>
            <a:srgbClr val="00AE9E"/>
          </a:solidFill>
          <a:ln w="9525">
            <a:noFill/>
            <a:miter lim="800000"/>
            <a:headEnd/>
            <a:tailEnd/>
          </a:ln>
        </p:spPr>
        <p:txBody>
          <a:bodyPr anchor="ctr">
            <a:prstTxWarp prst="textNoShape">
              <a:avLst/>
            </a:prstTxWarp>
          </a:bodyPr>
          <a:lstStyle/>
          <a:p>
            <a:pPr algn="ctr">
              <a:defRPr/>
            </a:pPr>
            <a:endParaRPr lang="en-US">
              <a:solidFill>
                <a:prstClr val="white"/>
              </a:solidFill>
              <a:ea typeface="ヒラギノ角ゴ Pro W3" pitchFamily="84" charset="-128"/>
            </a:endParaRPr>
          </a:p>
        </p:txBody>
      </p:sp>
      <p:sp>
        <p:nvSpPr>
          <p:cNvPr id="2" name="Title 1"/>
          <p:cNvSpPr>
            <a:spLocks noGrp="1"/>
          </p:cNvSpPr>
          <p:nvPr>
            <p:ph type="ctrTitle"/>
          </p:nvPr>
        </p:nvSpPr>
        <p:spPr>
          <a:xfrm>
            <a:off x="558000" y="2492900"/>
            <a:ext cx="7633648" cy="1724503"/>
          </a:xfrm>
          <a:ln>
            <a:noFill/>
          </a:ln>
        </p:spPr>
        <p:txBody>
          <a:bodyPr anchor="t">
            <a:noAutofit/>
          </a:bodyPr>
          <a:lstStyle>
            <a:lvl1pPr algn="l">
              <a:defRPr sz="4500"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pic>
        <p:nvPicPr>
          <p:cNvPr id="9" name="Picture 8" descr="\\colhpafil004\Colindale_Data\HQ Group and LARS\Group Data\Design\Branding and logos\PHE logos with strapline\Small without Old French text\PHE small logo for A4.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3674110" cy="1812290"/>
          </a:xfrm>
          <a:prstGeom prst="rect">
            <a:avLst/>
          </a:prstGeom>
          <a:noFill/>
          <a:ln>
            <a:noFill/>
          </a:ln>
        </p:spPr>
      </p:pic>
    </p:spTree>
    <p:extLst>
      <p:ext uri="{BB962C8B-B14F-4D97-AF65-F5344CB8AC3E}">
        <p14:creationId xmlns:p14="http://schemas.microsoft.com/office/powerpoint/2010/main" val="1081738679"/>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chor="t" anchorCtr="0"/>
          <a:lstStyle>
            <a:lvl1pPr>
              <a:defRPr sz="4000" baseline="0">
                <a:solidFill>
                  <a:srgbClr val="00AE9E"/>
                </a:solidFill>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558000" y="1412780"/>
            <a:ext cx="8028000" cy="4739679"/>
          </a:xfrm>
        </p:spPr>
        <p:txBody>
          <a:bodyPr/>
          <a:lstStyle>
            <a:lvl1pPr>
              <a:spcBef>
                <a:spcPts val="1200"/>
              </a:spcBef>
              <a:defRPr sz="1800" b="0" baseline="0">
                <a:solidFill>
                  <a:schemeClr val="tx1"/>
                </a:solidFill>
              </a:defRPr>
            </a:lvl1pPr>
          </a:lstStyle>
          <a:p>
            <a:pPr lvl="0"/>
            <a:r>
              <a:rPr lang="en-US" dirty="0" smtClean="0"/>
              <a:t>Text should be 12-18pt Arial. Do not use other fonts.</a:t>
            </a:r>
            <a:endParaRPr lang="en-US" dirty="0"/>
          </a:p>
        </p:txBody>
      </p:sp>
      <p:sp>
        <p:nvSpPr>
          <p:cNvPr id="5" name="Slide Number Placeholder 5"/>
          <p:cNvSpPr>
            <a:spLocks noGrp="1"/>
          </p:cNvSpPr>
          <p:nvPr>
            <p:ph type="sldNum" sz="quarter" idx="10"/>
          </p:nvPr>
        </p:nvSpPr>
        <p:spPr>
          <a:xfrm>
            <a:off x="0" y="6308729"/>
            <a:ext cx="9144000" cy="549275"/>
          </a:xfrm>
        </p:spPr>
        <p:txBody>
          <a:bodyPr/>
          <a:lstStyle>
            <a:lvl1pPr>
              <a:defRPr/>
            </a:lvl1pPr>
          </a:lstStyle>
          <a:p>
            <a:pPr marL="531813">
              <a:defRPr/>
            </a:pPr>
            <a:r>
              <a:rPr lang="en-US" dirty="0" smtClean="0">
                <a:solidFill>
                  <a:prstClr val="white"/>
                </a:solidFill>
              </a:rPr>
              <a:t>  </a:t>
            </a:r>
            <a:fld id="{2565FA6D-D4C8-4C4C-AC4B-3269734D34D8}" type="slidenum">
              <a:rPr lang="en-US" smtClean="0">
                <a:solidFill>
                  <a:prstClr val="white"/>
                </a:solidFill>
              </a:rPr>
              <a:pPr marL="531813">
                <a:defRPr/>
              </a:pPr>
              <a:t>‹#›</a:t>
            </a:fld>
            <a:endParaRPr lang="en-US" dirty="0">
              <a:solidFill>
                <a:prstClr val="white"/>
              </a:solidFill>
            </a:endParaRPr>
          </a:p>
        </p:txBody>
      </p:sp>
      <p:sp>
        <p:nvSpPr>
          <p:cNvPr id="6" name="Footer Placeholder 5"/>
          <p:cNvSpPr>
            <a:spLocks noGrp="1"/>
          </p:cNvSpPr>
          <p:nvPr>
            <p:ph type="ftr" sz="quarter" idx="11"/>
          </p:nvPr>
        </p:nvSpPr>
        <p:spPr/>
        <p:txBody>
          <a:bodyPr/>
          <a:lstStyle>
            <a:lvl1pPr marL="173038" indent="0" algn="l">
              <a:defRPr sz="1200" baseline="0">
                <a:solidFill>
                  <a:schemeClr val="bg1"/>
                </a:solidFill>
                <a:latin typeface="Arial" pitchFamily="34" charset="0"/>
              </a:defRPr>
            </a:lvl1pPr>
          </a:lstStyle>
          <a:p>
            <a:pPr>
              <a:defRPr/>
            </a:pPr>
            <a:r>
              <a:rPr lang="en-US" smtClean="0">
                <a:solidFill>
                  <a:prstClr val="white"/>
                </a:solidFill>
              </a:rPr>
              <a:t>Future Antimicrobial Usage Surveillance          HIS Foundation Course 2018                 Dr Diane Ashiru-Oredope</a:t>
            </a:r>
            <a:endParaRPr lang="en-US" dirty="0">
              <a:solidFill>
                <a:prstClr val="white"/>
              </a:solidFill>
            </a:endParaRPr>
          </a:p>
        </p:txBody>
      </p:sp>
    </p:spTree>
    <p:extLst>
      <p:ext uri="{BB962C8B-B14F-4D97-AF65-F5344CB8AC3E}">
        <p14:creationId xmlns:p14="http://schemas.microsoft.com/office/powerpoint/2010/main" val="3651268883"/>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4" name="Rectangle 3"/>
          <p:cNvSpPr/>
          <p:nvPr userDrawn="1"/>
        </p:nvSpPr>
        <p:spPr>
          <a:xfrm>
            <a:off x="0" y="1773238"/>
            <a:ext cx="9144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userDrawn="1"/>
        </p:nvSpPr>
        <p:spPr>
          <a:xfrm>
            <a:off x="0" y="1628779"/>
            <a:ext cx="9144000" cy="1444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pic>
        <p:nvPicPr>
          <p:cNvPr id="6" name="Picture 9" descr="PHE_3268_SML_AW.png"/>
          <p:cNvPicPr>
            <a:picLocks noChangeAspect="1"/>
          </p:cNvPicPr>
          <p:nvPr userDrawn="1"/>
        </p:nvPicPr>
        <p:blipFill>
          <a:blip r:embed="rId2" cstate="print"/>
          <a:srcRect/>
          <a:stretch>
            <a:fillRect/>
          </a:stretch>
        </p:blipFill>
        <p:spPr bwMode="auto">
          <a:xfrm>
            <a:off x="539752" y="333375"/>
            <a:ext cx="1260475" cy="782638"/>
          </a:xfrm>
          <a:prstGeom prst="rect">
            <a:avLst/>
          </a:prstGeom>
          <a:noFill/>
          <a:ln w="9525">
            <a:noFill/>
            <a:miter lim="800000"/>
            <a:headEnd/>
            <a:tailEnd/>
          </a:ln>
        </p:spPr>
      </p:pic>
      <p:sp>
        <p:nvSpPr>
          <p:cNvPr id="3" name="Text Placeholder 2"/>
          <p:cNvSpPr>
            <a:spLocks noGrp="1"/>
          </p:cNvSpPr>
          <p:nvPr>
            <p:ph type="body" idx="1"/>
          </p:nvPr>
        </p:nvSpPr>
        <p:spPr>
          <a:xfrm>
            <a:off x="558000" y="1800000"/>
            <a:ext cx="8028000" cy="4377600"/>
          </a:xfrm>
        </p:spPr>
        <p:txBody>
          <a:bodyPr/>
          <a:lstStyle>
            <a:lvl1pPr marL="0" indent="0">
              <a:buNone/>
              <a:defRPr sz="3600" b="0" i="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Slide Number Placeholder 5"/>
          <p:cNvSpPr>
            <a:spLocks noGrp="1"/>
          </p:cNvSpPr>
          <p:nvPr>
            <p:ph type="sldNum" sz="quarter" idx="10"/>
          </p:nvPr>
        </p:nvSpPr>
        <p:spPr>
          <a:noFill/>
        </p:spPr>
        <p:txBody>
          <a:bodyPr/>
          <a:lstStyle>
            <a:lvl1pPr>
              <a:defRPr/>
            </a:lvl1pPr>
          </a:lstStyle>
          <a:p>
            <a:pPr>
              <a:defRPr/>
            </a:pPr>
            <a:r>
              <a:rPr lang="en-US" dirty="0" smtClean="0">
                <a:solidFill>
                  <a:prstClr val="white"/>
                </a:solidFill>
              </a:rPr>
              <a:t>  </a:t>
            </a:r>
            <a:fld id="{34F5B560-165B-4748-8F10-4294154EB5E9}" type="slidenum">
              <a:rPr lang="en-US" smtClean="0">
                <a:solidFill>
                  <a:prstClr val="white"/>
                </a:solidFill>
              </a:rPr>
              <a:pPr>
                <a:defRPr/>
              </a:pPr>
              <a:t>‹#›</a:t>
            </a:fld>
            <a:endParaRPr lang="en-US" dirty="0">
              <a:solidFill>
                <a:prstClr val="white"/>
              </a:solidFill>
            </a:endParaRPr>
          </a:p>
        </p:txBody>
      </p:sp>
      <p:sp>
        <p:nvSpPr>
          <p:cNvPr id="8"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US" smtClean="0">
                <a:solidFill>
                  <a:prstClr val="white"/>
                </a:solidFill>
              </a:rPr>
              <a:t>Future Antimicrobial Usage Surveillance          HIS Foundation Course 2018                 Dr Diane Ashiru-Oredope</a:t>
            </a:r>
            <a:endParaRPr lang="en-US" dirty="0">
              <a:solidFill>
                <a:prstClr val="white"/>
              </a:solidFill>
            </a:endParaRPr>
          </a:p>
        </p:txBody>
      </p:sp>
    </p:spTree>
    <p:extLst>
      <p:ext uri="{BB962C8B-B14F-4D97-AF65-F5344CB8AC3E}">
        <p14:creationId xmlns:p14="http://schemas.microsoft.com/office/powerpoint/2010/main" val="2318621643"/>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4781832"/>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8DDF55-CD19-482F-9D9B-19DBC82696B6}"/>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xmlns="" id="{B4CE343A-E1ED-4514-8F14-9DBE9EC8AD30}"/>
              </a:ext>
            </a:extLst>
          </p:cNvPr>
          <p:cNvSpPr>
            <a:spLocks noGrp="1"/>
          </p:cNvSpPr>
          <p:nvPr>
            <p:ph type="sldNum" sz="quarter" idx="12"/>
          </p:nvPr>
        </p:nvSpPr>
        <p:spPr/>
        <p:txBody>
          <a:bodyPr/>
          <a:lstStyle/>
          <a:p>
            <a:fld id="{BCC726F6-A7F1-41B8-AC6A-C2711CA50140}"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6873208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chor="t" anchorCtr="0"/>
          <a:lstStyle>
            <a:lvl1pPr>
              <a:defRPr sz="4000" baseline="0">
                <a:solidFill>
                  <a:srgbClr val="00AE9E"/>
                </a:solidFill>
                <a:latin typeface="Arial" pitchFamily="34" charset="0"/>
              </a:defRPr>
            </a:lvl1pPr>
          </a:lstStyle>
          <a:p>
            <a:r>
              <a:rPr lang="en-US" dirty="0"/>
              <a:t>Click to edit Master title style</a:t>
            </a:r>
          </a:p>
        </p:txBody>
      </p:sp>
      <p:sp>
        <p:nvSpPr>
          <p:cNvPr id="5" name="Slide Number Placeholder 5"/>
          <p:cNvSpPr>
            <a:spLocks noGrp="1"/>
          </p:cNvSpPr>
          <p:nvPr>
            <p:ph type="sldNum" sz="quarter" idx="10"/>
          </p:nvPr>
        </p:nvSpPr>
        <p:spPr>
          <a:xfrm>
            <a:off x="0" y="6308731"/>
            <a:ext cx="9144000" cy="549275"/>
          </a:xfrm>
        </p:spPr>
        <p:txBody>
          <a:bodyPr/>
          <a:lstStyle>
            <a:lvl1pPr>
              <a:defRPr/>
            </a:lvl1pPr>
          </a:lstStyle>
          <a:p>
            <a:pPr marL="531813">
              <a:defRPr/>
            </a:pPr>
            <a:r>
              <a:rPr lang="en-US" dirty="0">
                <a:solidFill>
                  <a:prstClr val="white"/>
                </a:solidFill>
              </a:rPr>
              <a:t> </a:t>
            </a:r>
          </a:p>
        </p:txBody>
      </p:sp>
      <p:sp>
        <p:nvSpPr>
          <p:cNvPr id="6" name="Footer Placeholder 5"/>
          <p:cNvSpPr>
            <a:spLocks noGrp="1"/>
          </p:cNvSpPr>
          <p:nvPr>
            <p:ph type="ftr" sz="quarter" idx="11"/>
          </p:nvPr>
        </p:nvSpPr>
        <p:spPr/>
        <p:txBody>
          <a:bodyPr/>
          <a:lstStyle>
            <a:lvl1pPr marL="173038" indent="0" algn="l">
              <a:defRPr sz="1200" baseline="0">
                <a:solidFill>
                  <a:schemeClr val="bg1"/>
                </a:solidFill>
                <a:latin typeface="Arial" pitchFamily="34" charset="0"/>
              </a:defRPr>
            </a:lvl1pPr>
          </a:lstStyle>
          <a:p>
            <a:pPr>
              <a:defRPr/>
            </a:pPr>
            <a:r>
              <a:rPr lang="en-US" smtClean="0">
                <a:solidFill>
                  <a:prstClr val="white"/>
                </a:solidFill>
              </a:rPr>
              <a:t>Future Antimicrobial Usage Surveillance          HIS Foundation Course 2019                 Dr Diane Ashiru-Oredope</a:t>
            </a:r>
            <a:endParaRPr lang="en-US" dirty="0">
              <a:solidFill>
                <a:prstClr val="white"/>
              </a:solidFill>
            </a:endParaRPr>
          </a:p>
        </p:txBody>
      </p:sp>
      <p:sp>
        <p:nvSpPr>
          <p:cNvPr id="7" name="Picture Placeholder 3"/>
          <p:cNvSpPr>
            <a:spLocks noGrp="1"/>
          </p:cNvSpPr>
          <p:nvPr>
            <p:ph type="pic" sz="quarter" idx="23"/>
          </p:nvPr>
        </p:nvSpPr>
        <p:spPr>
          <a:xfrm>
            <a:off x="3323542" y="2924944"/>
            <a:ext cx="2554873" cy="1702122"/>
          </a:xfrm>
          <a:prstGeom prst="rect">
            <a:avLst/>
          </a:prstGeom>
        </p:spPr>
        <p:txBody>
          <a:bodyPr vert="horz"/>
          <a:lstStyle>
            <a:lvl1pPr>
              <a:defRPr sz="1300">
                <a:solidFill>
                  <a:schemeClr val="tx1"/>
                </a:solidFill>
                <a:latin typeface="Arial"/>
              </a:defRPr>
            </a:lvl1pPr>
          </a:lstStyle>
          <a:p>
            <a:r>
              <a:rPr lang="en-US"/>
              <a:t>Drag picture to placeholder or click icon to add</a:t>
            </a:r>
          </a:p>
        </p:txBody>
      </p:sp>
      <p:sp>
        <p:nvSpPr>
          <p:cNvPr id="8" name="Text Placeholder 2"/>
          <p:cNvSpPr>
            <a:spLocks noGrp="1"/>
          </p:cNvSpPr>
          <p:nvPr>
            <p:ph type="body" sz="quarter" idx="21" hasCustomPrompt="1"/>
          </p:nvPr>
        </p:nvSpPr>
        <p:spPr>
          <a:xfrm>
            <a:off x="481843" y="4797158"/>
            <a:ext cx="2608981" cy="1293843"/>
          </a:xfrm>
          <a:prstGeom prst="rect">
            <a:avLst/>
          </a:prstGeom>
          <a:ln>
            <a:noFill/>
          </a:ln>
        </p:spPr>
        <p:txBody>
          <a:bodyPr vert="horz"/>
          <a:lstStyle>
            <a:lvl1pPr marL="0" indent="0">
              <a:buNone/>
              <a:defRPr sz="1800" baseline="0">
                <a:solidFill>
                  <a:schemeClr val="tx1"/>
                </a:solidFill>
                <a:latin typeface="Arial"/>
              </a:defRPr>
            </a:lvl1pPr>
          </a:lstStyle>
          <a:p>
            <a:pPr lvl="0"/>
            <a:r>
              <a:rPr lang="en-US" dirty="0"/>
              <a:t>Body Copy (Arial 18pt)</a:t>
            </a:r>
          </a:p>
        </p:txBody>
      </p:sp>
      <p:sp>
        <p:nvSpPr>
          <p:cNvPr id="9" name="Picture Placeholder 3"/>
          <p:cNvSpPr>
            <a:spLocks noGrp="1"/>
          </p:cNvSpPr>
          <p:nvPr>
            <p:ph type="pic" sz="quarter" idx="22"/>
          </p:nvPr>
        </p:nvSpPr>
        <p:spPr>
          <a:xfrm>
            <a:off x="467546" y="2924944"/>
            <a:ext cx="2592777" cy="1702122"/>
          </a:xfrm>
          <a:prstGeom prst="rect">
            <a:avLst/>
          </a:prstGeom>
        </p:spPr>
        <p:txBody>
          <a:bodyPr vert="horz"/>
          <a:lstStyle>
            <a:lvl1pPr>
              <a:defRPr sz="1300">
                <a:solidFill>
                  <a:schemeClr val="tx1"/>
                </a:solidFill>
                <a:latin typeface="Arial"/>
              </a:defRPr>
            </a:lvl1pPr>
          </a:lstStyle>
          <a:p>
            <a:r>
              <a:rPr lang="en-US"/>
              <a:t>Drag picture to placeholder or click icon to add</a:t>
            </a:r>
          </a:p>
        </p:txBody>
      </p:sp>
      <p:sp>
        <p:nvSpPr>
          <p:cNvPr id="10" name="Picture Placeholder 3"/>
          <p:cNvSpPr>
            <a:spLocks noGrp="1"/>
          </p:cNvSpPr>
          <p:nvPr>
            <p:ph type="pic" sz="quarter" idx="24"/>
          </p:nvPr>
        </p:nvSpPr>
        <p:spPr>
          <a:xfrm>
            <a:off x="6100951" y="2924944"/>
            <a:ext cx="2599370" cy="1702122"/>
          </a:xfrm>
          <a:prstGeom prst="rect">
            <a:avLst/>
          </a:prstGeom>
        </p:spPr>
        <p:txBody>
          <a:bodyPr vert="horz"/>
          <a:lstStyle>
            <a:lvl1pPr>
              <a:defRPr sz="1300">
                <a:solidFill>
                  <a:schemeClr val="tx1"/>
                </a:solidFill>
                <a:latin typeface="Arial"/>
              </a:defRPr>
            </a:lvl1pPr>
          </a:lstStyle>
          <a:p>
            <a:r>
              <a:rPr lang="en-US"/>
              <a:t>Drag picture to placeholder or click icon to add</a:t>
            </a:r>
          </a:p>
        </p:txBody>
      </p:sp>
      <p:sp>
        <p:nvSpPr>
          <p:cNvPr id="11" name="Text Placeholder 2"/>
          <p:cNvSpPr>
            <a:spLocks noGrp="1"/>
          </p:cNvSpPr>
          <p:nvPr>
            <p:ph type="body" sz="quarter" idx="25" hasCustomPrompt="1"/>
          </p:nvPr>
        </p:nvSpPr>
        <p:spPr>
          <a:xfrm>
            <a:off x="3273462" y="4797158"/>
            <a:ext cx="2608981" cy="1293843"/>
          </a:xfrm>
          <a:prstGeom prst="rect">
            <a:avLst/>
          </a:prstGeom>
          <a:ln>
            <a:noFill/>
          </a:ln>
        </p:spPr>
        <p:txBody>
          <a:bodyPr vert="horz"/>
          <a:lstStyle>
            <a:lvl1pPr marL="0" indent="0">
              <a:buNone/>
              <a:defRPr sz="1800" baseline="0">
                <a:solidFill>
                  <a:schemeClr val="tx1"/>
                </a:solidFill>
                <a:latin typeface="Arial"/>
              </a:defRPr>
            </a:lvl1pPr>
          </a:lstStyle>
          <a:p>
            <a:pPr lvl="0"/>
            <a:r>
              <a:rPr lang="en-US" dirty="0"/>
              <a:t>Body Copy (Arial 18pt)</a:t>
            </a:r>
          </a:p>
        </p:txBody>
      </p:sp>
      <p:sp>
        <p:nvSpPr>
          <p:cNvPr id="12" name="Text Placeholder 2"/>
          <p:cNvSpPr>
            <a:spLocks noGrp="1"/>
          </p:cNvSpPr>
          <p:nvPr>
            <p:ph type="body" sz="quarter" idx="26" hasCustomPrompt="1"/>
          </p:nvPr>
        </p:nvSpPr>
        <p:spPr>
          <a:xfrm>
            <a:off x="6081774" y="4797158"/>
            <a:ext cx="2608981" cy="1293843"/>
          </a:xfrm>
          <a:prstGeom prst="rect">
            <a:avLst/>
          </a:prstGeom>
          <a:ln>
            <a:noFill/>
          </a:ln>
        </p:spPr>
        <p:txBody>
          <a:bodyPr vert="horz"/>
          <a:lstStyle>
            <a:lvl1pPr marL="0" indent="0">
              <a:buNone/>
              <a:defRPr sz="1800" baseline="0">
                <a:solidFill>
                  <a:schemeClr val="tx1"/>
                </a:solidFill>
                <a:latin typeface="Arial"/>
              </a:defRPr>
            </a:lvl1pPr>
          </a:lstStyle>
          <a:p>
            <a:pPr lvl="0"/>
            <a:r>
              <a:rPr lang="en-US" dirty="0"/>
              <a:t>Body Copy (Arial 18pt)</a:t>
            </a:r>
          </a:p>
        </p:txBody>
      </p:sp>
      <p:sp>
        <p:nvSpPr>
          <p:cNvPr id="13" name="Text Placeholder 2"/>
          <p:cNvSpPr>
            <a:spLocks noGrp="1"/>
          </p:cNvSpPr>
          <p:nvPr>
            <p:ph type="body" sz="quarter" idx="27" hasCustomPrompt="1"/>
          </p:nvPr>
        </p:nvSpPr>
        <p:spPr>
          <a:xfrm>
            <a:off x="2411761" y="1484784"/>
            <a:ext cx="4392488" cy="1224136"/>
          </a:xfrm>
          <a:prstGeom prst="rect">
            <a:avLst/>
          </a:prstGeom>
          <a:ln>
            <a:noFill/>
          </a:ln>
        </p:spPr>
        <p:txBody>
          <a:bodyPr vert="horz"/>
          <a:lstStyle>
            <a:lvl1pPr marL="0" indent="0">
              <a:buNone/>
              <a:defRPr sz="1800" baseline="0">
                <a:solidFill>
                  <a:schemeClr val="tx1"/>
                </a:solidFill>
                <a:latin typeface="Arial"/>
              </a:defRPr>
            </a:lvl1pPr>
          </a:lstStyle>
          <a:p>
            <a:pPr lvl="0"/>
            <a:r>
              <a:rPr lang="en-US" dirty="0"/>
              <a:t>Body Copy (Arial 18pt)</a:t>
            </a:r>
          </a:p>
        </p:txBody>
      </p:sp>
      <p:sp>
        <p:nvSpPr>
          <p:cNvPr id="14" name="Picture Placeholder 3"/>
          <p:cNvSpPr>
            <a:spLocks noGrp="1"/>
          </p:cNvSpPr>
          <p:nvPr>
            <p:ph type="pic" sz="quarter" idx="28"/>
          </p:nvPr>
        </p:nvSpPr>
        <p:spPr>
          <a:xfrm>
            <a:off x="539552" y="1484784"/>
            <a:ext cx="1728192" cy="1224136"/>
          </a:xfrm>
          <a:prstGeom prst="rect">
            <a:avLst/>
          </a:prstGeom>
        </p:spPr>
        <p:txBody>
          <a:bodyPr vert="horz"/>
          <a:lstStyle>
            <a:lvl1pPr>
              <a:defRPr sz="1300">
                <a:solidFill>
                  <a:schemeClr val="tx1"/>
                </a:solidFill>
                <a:latin typeface="Arial"/>
              </a:defRPr>
            </a:lvl1pPr>
          </a:lstStyle>
          <a:p>
            <a:r>
              <a:rPr lang="en-US"/>
              <a:t>Drag picture to placeholder or click icon to add</a:t>
            </a:r>
          </a:p>
        </p:txBody>
      </p:sp>
      <p:sp>
        <p:nvSpPr>
          <p:cNvPr id="15" name="Picture Placeholder 3"/>
          <p:cNvSpPr>
            <a:spLocks noGrp="1"/>
          </p:cNvSpPr>
          <p:nvPr>
            <p:ph type="pic" sz="quarter" idx="29"/>
          </p:nvPr>
        </p:nvSpPr>
        <p:spPr>
          <a:xfrm>
            <a:off x="6948264" y="1484784"/>
            <a:ext cx="1728192" cy="1224136"/>
          </a:xfrm>
          <a:prstGeom prst="rect">
            <a:avLst/>
          </a:prstGeom>
        </p:spPr>
        <p:txBody>
          <a:bodyPr vert="horz"/>
          <a:lstStyle>
            <a:lvl1pPr>
              <a:defRPr sz="1300">
                <a:solidFill>
                  <a:schemeClr val="tx1"/>
                </a:solidFill>
                <a:latin typeface="Arial"/>
              </a:defRPr>
            </a:lvl1pPr>
          </a:lstStyle>
          <a:p>
            <a:r>
              <a:rPr lang="en-US"/>
              <a:t>Drag picture to placeholder or click icon to add</a:t>
            </a:r>
          </a:p>
        </p:txBody>
      </p:sp>
    </p:spTree>
    <p:extLst>
      <p:ext uri="{BB962C8B-B14F-4D97-AF65-F5344CB8AC3E}">
        <p14:creationId xmlns:p14="http://schemas.microsoft.com/office/powerpoint/2010/main" val="39134965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5" name="Picture 4" descr="A screenshot of a cell phone&#10;&#10;Description generated with high confidence">
            <a:extLst>
              <a:ext uri="{FF2B5EF4-FFF2-40B4-BE49-F238E27FC236}">
                <a16:creationId xmlns:a16="http://schemas.microsoft.com/office/drawing/2014/main" xmlns="" id="{41E4CB82-53D5-4B06-9116-62CAD11E02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2" cy="6858000"/>
          </a:xfrm>
          <a:prstGeom prst="rect">
            <a:avLst/>
          </a:prstGeom>
        </p:spPr>
      </p:pic>
      <p:sp>
        <p:nvSpPr>
          <p:cNvPr id="6" name="Slide Number Placeholder 5">
            <a:extLst>
              <a:ext uri="{FF2B5EF4-FFF2-40B4-BE49-F238E27FC236}">
                <a16:creationId xmlns:a16="http://schemas.microsoft.com/office/drawing/2014/main" xmlns="" id="{89489BC4-C18D-4918-ABD7-40C7304442C9}"/>
              </a:ext>
            </a:extLst>
          </p:cNvPr>
          <p:cNvSpPr>
            <a:spLocks noGrp="1"/>
          </p:cNvSpPr>
          <p:nvPr>
            <p:ph type="sldNum" sz="quarter" idx="12"/>
          </p:nvPr>
        </p:nvSpPr>
        <p:spPr/>
        <p:txBody>
          <a:bodyPr/>
          <a:lstStyle/>
          <a:p>
            <a:fld id="{BCC726F6-A7F1-41B8-AC6A-C2711CA50140}" type="slidenum">
              <a:rPr lang="en-GB" smtClean="0">
                <a:solidFill>
                  <a:prstClr val="white"/>
                </a:solidFill>
              </a:rPr>
              <a:pPr/>
              <a:t>‹#›</a:t>
            </a:fld>
            <a:endParaRPr lang="en-GB">
              <a:solidFill>
                <a:prstClr val="white"/>
              </a:solidFill>
            </a:endParaRPr>
          </a:p>
        </p:txBody>
      </p:sp>
      <p:sp>
        <p:nvSpPr>
          <p:cNvPr id="8" name="Title 1">
            <a:extLst>
              <a:ext uri="{FF2B5EF4-FFF2-40B4-BE49-F238E27FC236}">
                <a16:creationId xmlns:a16="http://schemas.microsoft.com/office/drawing/2014/main" xmlns="" id="{30F1862D-3249-4D42-98C1-FF109982E303}"/>
              </a:ext>
            </a:extLst>
          </p:cNvPr>
          <p:cNvSpPr>
            <a:spLocks noGrp="1"/>
          </p:cNvSpPr>
          <p:nvPr>
            <p:ph type="title"/>
          </p:nvPr>
        </p:nvSpPr>
        <p:spPr>
          <a:xfrm>
            <a:off x="608122" y="427478"/>
            <a:ext cx="7886700" cy="2452358"/>
          </a:xfrm>
        </p:spPr>
        <p:txBody>
          <a:bodyPr anchor="b">
            <a:normAutofit/>
          </a:bodyPr>
          <a:lstStyle>
            <a:lvl1pPr>
              <a:defRPr sz="4400"/>
            </a:lvl1pPr>
          </a:lstStyle>
          <a:p>
            <a:endParaRPr lang="en-GB" dirty="0"/>
          </a:p>
        </p:txBody>
      </p:sp>
      <p:sp>
        <p:nvSpPr>
          <p:cNvPr id="9" name="Text Placeholder 2">
            <a:extLst>
              <a:ext uri="{FF2B5EF4-FFF2-40B4-BE49-F238E27FC236}">
                <a16:creationId xmlns:a16="http://schemas.microsoft.com/office/drawing/2014/main" xmlns="" id="{2C4623B1-AADC-40BA-ABAA-ED629E86769A}"/>
              </a:ext>
            </a:extLst>
          </p:cNvPr>
          <p:cNvSpPr>
            <a:spLocks noGrp="1"/>
          </p:cNvSpPr>
          <p:nvPr>
            <p:ph type="body" idx="1"/>
          </p:nvPr>
        </p:nvSpPr>
        <p:spPr>
          <a:xfrm>
            <a:off x="616004" y="337026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dirty="0"/>
          </a:p>
        </p:txBody>
      </p:sp>
    </p:spTree>
    <p:extLst>
      <p:ext uri="{BB962C8B-B14F-4D97-AF65-F5344CB8AC3E}">
        <p14:creationId xmlns:p14="http://schemas.microsoft.com/office/powerpoint/2010/main" val="1642926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r>
              <a:rPr lang="en-GB" smtClean="0"/>
              <a:t>AMR_Challenges_Opportunities: the English perspective</a:t>
            </a:r>
            <a:endParaRPr lang="en-GB"/>
          </a:p>
        </p:txBody>
      </p:sp>
      <p:sp>
        <p:nvSpPr>
          <p:cNvPr id="4" name="Slide Number Placeholder 3"/>
          <p:cNvSpPr>
            <a:spLocks noGrp="1"/>
          </p:cNvSpPr>
          <p:nvPr>
            <p:ph type="sldNum" sz="quarter" idx="12"/>
          </p:nvPr>
        </p:nvSpPr>
        <p:spPr/>
        <p:txBody>
          <a:bodyPr/>
          <a:lstStyle/>
          <a:p>
            <a:fld id="{DBB8FA37-6190-442E-BE14-989A1B440DB4}" type="slidenum">
              <a:rPr lang="en-GB" smtClean="0"/>
              <a:t>‹#›</a:t>
            </a:fld>
            <a:endParaRPr lang="en-GB"/>
          </a:p>
        </p:txBody>
      </p:sp>
    </p:spTree>
    <p:extLst>
      <p:ext uri="{BB962C8B-B14F-4D97-AF65-F5344CB8AC3E}">
        <p14:creationId xmlns:p14="http://schemas.microsoft.com/office/powerpoint/2010/main" val="326580058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2133307"/>
            <a:ext cx="9144000" cy="47246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a:spLocks noChangeArrowheads="1"/>
          </p:cNvSpPr>
          <p:nvPr userDrawn="1"/>
        </p:nvSpPr>
        <p:spPr bwMode="auto">
          <a:xfrm>
            <a:off x="0" y="1988844"/>
            <a:ext cx="9144000" cy="144463"/>
          </a:xfrm>
          <a:prstGeom prst="rect">
            <a:avLst/>
          </a:prstGeom>
          <a:solidFill>
            <a:srgbClr val="00AE9E"/>
          </a:solidFill>
          <a:ln w="9525">
            <a:noFill/>
            <a:miter lim="800000"/>
            <a:headEnd/>
            <a:tailEnd/>
          </a:ln>
        </p:spPr>
        <p:txBody>
          <a:bodyPr anchor="ctr">
            <a:prstTxWarp prst="textNoShape">
              <a:avLst/>
            </a:prstTxWarp>
          </a:bodyPr>
          <a:lstStyle/>
          <a:p>
            <a:pPr algn="ctr">
              <a:defRPr/>
            </a:pPr>
            <a:endParaRPr lang="en-US">
              <a:solidFill>
                <a:prstClr val="white"/>
              </a:solidFill>
              <a:ea typeface="ヒラギノ角ゴ Pro W3" pitchFamily="84" charset="-128"/>
            </a:endParaRPr>
          </a:p>
        </p:txBody>
      </p:sp>
      <p:sp>
        <p:nvSpPr>
          <p:cNvPr id="2" name="Title 1"/>
          <p:cNvSpPr>
            <a:spLocks noGrp="1"/>
          </p:cNvSpPr>
          <p:nvPr>
            <p:ph type="ctrTitle"/>
          </p:nvPr>
        </p:nvSpPr>
        <p:spPr>
          <a:xfrm>
            <a:off x="558000" y="2492900"/>
            <a:ext cx="7633648" cy="1724503"/>
          </a:xfrm>
          <a:ln>
            <a:noFill/>
          </a:ln>
        </p:spPr>
        <p:txBody>
          <a:bodyPr anchor="t">
            <a:noAutofit/>
          </a:bodyPr>
          <a:lstStyle>
            <a:lvl1pPr algn="l">
              <a:defRPr sz="4500"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pic>
        <p:nvPicPr>
          <p:cNvPr id="9" name="Picture 8" descr="\\colhpafil004\Colindale_Data\HQ Group and LARS\Group Data\Design\Branding and logos\PHE logos with strapline\Small without Old French text\PHE small logo for A4.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3674110" cy="1812290"/>
          </a:xfrm>
          <a:prstGeom prst="rect">
            <a:avLst/>
          </a:prstGeom>
          <a:noFill/>
          <a:ln>
            <a:noFill/>
          </a:ln>
        </p:spPr>
      </p:pic>
    </p:spTree>
    <p:extLst>
      <p:ext uri="{BB962C8B-B14F-4D97-AF65-F5344CB8AC3E}">
        <p14:creationId xmlns:p14="http://schemas.microsoft.com/office/powerpoint/2010/main" val="3494335682"/>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chor="t" anchorCtr="0"/>
          <a:lstStyle>
            <a:lvl1pPr>
              <a:defRPr sz="4000" baseline="0">
                <a:solidFill>
                  <a:srgbClr val="00AE9E"/>
                </a:solidFill>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558000" y="1412780"/>
            <a:ext cx="8028000" cy="4739679"/>
          </a:xfrm>
        </p:spPr>
        <p:txBody>
          <a:bodyPr/>
          <a:lstStyle>
            <a:lvl1pPr>
              <a:spcBef>
                <a:spcPts val="1200"/>
              </a:spcBef>
              <a:defRPr sz="1800" b="0" baseline="0">
                <a:solidFill>
                  <a:schemeClr val="tx1"/>
                </a:solidFill>
              </a:defRPr>
            </a:lvl1pPr>
          </a:lstStyle>
          <a:p>
            <a:pPr lvl="0"/>
            <a:r>
              <a:rPr lang="en-US" dirty="0" smtClean="0"/>
              <a:t>Text should be 12-18pt Arial. Do not use other fonts.</a:t>
            </a:r>
            <a:endParaRPr lang="en-US" dirty="0"/>
          </a:p>
        </p:txBody>
      </p:sp>
      <p:sp>
        <p:nvSpPr>
          <p:cNvPr id="5" name="Slide Number Placeholder 5"/>
          <p:cNvSpPr>
            <a:spLocks noGrp="1"/>
          </p:cNvSpPr>
          <p:nvPr>
            <p:ph type="sldNum" sz="quarter" idx="10"/>
          </p:nvPr>
        </p:nvSpPr>
        <p:spPr>
          <a:xfrm>
            <a:off x="0" y="6308729"/>
            <a:ext cx="9144000" cy="549275"/>
          </a:xfrm>
        </p:spPr>
        <p:txBody>
          <a:bodyPr/>
          <a:lstStyle>
            <a:lvl1pPr>
              <a:defRPr/>
            </a:lvl1pPr>
          </a:lstStyle>
          <a:p>
            <a:pPr marL="531813">
              <a:defRPr/>
            </a:pPr>
            <a:r>
              <a:rPr lang="en-US" dirty="0" smtClean="0">
                <a:solidFill>
                  <a:prstClr val="white"/>
                </a:solidFill>
              </a:rPr>
              <a:t>  </a:t>
            </a:r>
            <a:fld id="{2565FA6D-D4C8-4C4C-AC4B-3269734D34D8}" type="slidenum">
              <a:rPr lang="en-US" smtClean="0">
                <a:solidFill>
                  <a:prstClr val="white"/>
                </a:solidFill>
              </a:rPr>
              <a:pPr marL="531813">
                <a:defRPr/>
              </a:pPr>
              <a:t>‹#›</a:t>
            </a:fld>
            <a:endParaRPr lang="en-US" dirty="0">
              <a:solidFill>
                <a:prstClr val="white"/>
              </a:solidFill>
            </a:endParaRPr>
          </a:p>
        </p:txBody>
      </p:sp>
      <p:sp>
        <p:nvSpPr>
          <p:cNvPr id="6" name="Footer Placeholder 5"/>
          <p:cNvSpPr>
            <a:spLocks noGrp="1"/>
          </p:cNvSpPr>
          <p:nvPr>
            <p:ph type="ftr" sz="quarter" idx="11"/>
          </p:nvPr>
        </p:nvSpPr>
        <p:spPr/>
        <p:txBody>
          <a:bodyPr/>
          <a:lstStyle>
            <a:lvl1pPr marL="173038" indent="0" algn="l">
              <a:defRPr sz="1200" baseline="0">
                <a:solidFill>
                  <a:schemeClr val="bg1"/>
                </a:solidFill>
                <a:latin typeface="Arial" pitchFamily="34" charset="0"/>
              </a:defRPr>
            </a:lvl1pPr>
          </a:lstStyle>
          <a:p>
            <a:pPr>
              <a:defRPr/>
            </a:pPr>
            <a:r>
              <a:rPr lang="en-US" smtClean="0">
                <a:solidFill>
                  <a:prstClr val="white"/>
                </a:solidFill>
              </a:rPr>
              <a:t>Future Antimicrobial Usage Surveillance          HIS Foundation Course 2018                 Dr Diane Ashiru-Oredope</a:t>
            </a:r>
            <a:endParaRPr lang="en-US" dirty="0">
              <a:solidFill>
                <a:prstClr val="white"/>
              </a:solidFill>
            </a:endParaRPr>
          </a:p>
        </p:txBody>
      </p:sp>
    </p:spTree>
    <p:extLst>
      <p:ext uri="{BB962C8B-B14F-4D97-AF65-F5344CB8AC3E}">
        <p14:creationId xmlns:p14="http://schemas.microsoft.com/office/powerpoint/2010/main" val="697425796"/>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4" name="Rectangle 3"/>
          <p:cNvSpPr/>
          <p:nvPr userDrawn="1"/>
        </p:nvSpPr>
        <p:spPr>
          <a:xfrm>
            <a:off x="0" y="1773238"/>
            <a:ext cx="9144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userDrawn="1"/>
        </p:nvSpPr>
        <p:spPr>
          <a:xfrm>
            <a:off x="0" y="1628779"/>
            <a:ext cx="9144000" cy="1444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pic>
        <p:nvPicPr>
          <p:cNvPr id="6" name="Picture 9" descr="PHE_3268_SML_AW.png"/>
          <p:cNvPicPr>
            <a:picLocks noChangeAspect="1"/>
          </p:cNvPicPr>
          <p:nvPr userDrawn="1"/>
        </p:nvPicPr>
        <p:blipFill>
          <a:blip r:embed="rId2" cstate="print"/>
          <a:srcRect/>
          <a:stretch>
            <a:fillRect/>
          </a:stretch>
        </p:blipFill>
        <p:spPr bwMode="auto">
          <a:xfrm>
            <a:off x="539752" y="333375"/>
            <a:ext cx="1260475" cy="782638"/>
          </a:xfrm>
          <a:prstGeom prst="rect">
            <a:avLst/>
          </a:prstGeom>
          <a:noFill/>
          <a:ln w="9525">
            <a:noFill/>
            <a:miter lim="800000"/>
            <a:headEnd/>
            <a:tailEnd/>
          </a:ln>
        </p:spPr>
      </p:pic>
      <p:sp>
        <p:nvSpPr>
          <p:cNvPr id="3" name="Text Placeholder 2"/>
          <p:cNvSpPr>
            <a:spLocks noGrp="1"/>
          </p:cNvSpPr>
          <p:nvPr>
            <p:ph type="body" idx="1"/>
          </p:nvPr>
        </p:nvSpPr>
        <p:spPr>
          <a:xfrm>
            <a:off x="558000" y="1800000"/>
            <a:ext cx="8028000" cy="4377600"/>
          </a:xfrm>
        </p:spPr>
        <p:txBody>
          <a:bodyPr/>
          <a:lstStyle>
            <a:lvl1pPr marL="0" indent="0">
              <a:buNone/>
              <a:defRPr sz="3600" b="0" i="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Slide Number Placeholder 5"/>
          <p:cNvSpPr>
            <a:spLocks noGrp="1"/>
          </p:cNvSpPr>
          <p:nvPr>
            <p:ph type="sldNum" sz="quarter" idx="10"/>
          </p:nvPr>
        </p:nvSpPr>
        <p:spPr>
          <a:noFill/>
        </p:spPr>
        <p:txBody>
          <a:bodyPr/>
          <a:lstStyle>
            <a:lvl1pPr>
              <a:defRPr/>
            </a:lvl1pPr>
          </a:lstStyle>
          <a:p>
            <a:pPr>
              <a:defRPr/>
            </a:pPr>
            <a:r>
              <a:rPr lang="en-US" dirty="0" smtClean="0">
                <a:solidFill>
                  <a:prstClr val="white"/>
                </a:solidFill>
              </a:rPr>
              <a:t>  </a:t>
            </a:r>
            <a:fld id="{34F5B560-165B-4748-8F10-4294154EB5E9}" type="slidenum">
              <a:rPr lang="en-US" smtClean="0">
                <a:solidFill>
                  <a:prstClr val="white"/>
                </a:solidFill>
              </a:rPr>
              <a:pPr>
                <a:defRPr/>
              </a:pPr>
              <a:t>‹#›</a:t>
            </a:fld>
            <a:endParaRPr lang="en-US" dirty="0">
              <a:solidFill>
                <a:prstClr val="white"/>
              </a:solidFill>
            </a:endParaRPr>
          </a:p>
        </p:txBody>
      </p:sp>
      <p:sp>
        <p:nvSpPr>
          <p:cNvPr id="8"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US" smtClean="0">
                <a:solidFill>
                  <a:prstClr val="white"/>
                </a:solidFill>
              </a:rPr>
              <a:t>Future Antimicrobial Usage Surveillance          HIS Foundation Course 2018                 Dr Diane Ashiru-Oredope</a:t>
            </a:r>
            <a:endParaRPr lang="en-US" dirty="0">
              <a:solidFill>
                <a:prstClr val="white"/>
              </a:solidFill>
            </a:endParaRPr>
          </a:p>
        </p:txBody>
      </p:sp>
    </p:spTree>
    <p:extLst>
      <p:ext uri="{BB962C8B-B14F-4D97-AF65-F5344CB8AC3E}">
        <p14:creationId xmlns:p14="http://schemas.microsoft.com/office/powerpoint/2010/main" val="102878298"/>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3623573"/>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8DDF55-CD19-482F-9D9B-19DBC82696B6}"/>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xmlns="" id="{B4CE343A-E1ED-4514-8F14-9DBE9EC8AD30}"/>
              </a:ext>
            </a:extLst>
          </p:cNvPr>
          <p:cNvSpPr>
            <a:spLocks noGrp="1"/>
          </p:cNvSpPr>
          <p:nvPr>
            <p:ph type="sldNum" sz="quarter" idx="12"/>
          </p:nvPr>
        </p:nvSpPr>
        <p:spPr/>
        <p:txBody>
          <a:bodyPr/>
          <a:lstStyle/>
          <a:p>
            <a:fld id="{BCC726F6-A7F1-41B8-AC6A-C2711CA50140}"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6335743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chor="t" anchorCtr="0"/>
          <a:lstStyle>
            <a:lvl1pPr>
              <a:defRPr sz="4000" baseline="0">
                <a:solidFill>
                  <a:srgbClr val="00AE9E"/>
                </a:solidFill>
                <a:latin typeface="Arial" pitchFamily="34" charset="0"/>
              </a:defRPr>
            </a:lvl1pPr>
          </a:lstStyle>
          <a:p>
            <a:r>
              <a:rPr lang="en-US" dirty="0"/>
              <a:t>Click to edit Master title style</a:t>
            </a:r>
          </a:p>
        </p:txBody>
      </p:sp>
      <p:sp>
        <p:nvSpPr>
          <p:cNvPr id="5" name="Slide Number Placeholder 5"/>
          <p:cNvSpPr>
            <a:spLocks noGrp="1"/>
          </p:cNvSpPr>
          <p:nvPr>
            <p:ph type="sldNum" sz="quarter" idx="10"/>
          </p:nvPr>
        </p:nvSpPr>
        <p:spPr>
          <a:xfrm>
            <a:off x="0" y="6308731"/>
            <a:ext cx="9144000" cy="549275"/>
          </a:xfrm>
        </p:spPr>
        <p:txBody>
          <a:bodyPr/>
          <a:lstStyle>
            <a:lvl1pPr>
              <a:defRPr/>
            </a:lvl1pPr>
          </a:lstStyle>
          <a:p>
            <a:pPr marL="531813">
              <a:defRPr/>
            </a:pPr>
            <a:r>
              <a:rPr lang="en-US" dirty="0">
                <a:solidFill>
                  <a:prstClr val="white"/>
                </a:solidFill>
              </a:rPr>
              <a:t> </a:t>
            </a:r>
          </a:p>
        </p:txBody>
      </p:sp>
      <p:sp>
        <p:nvSpPr>
          <p:cNvPr id="6" name="Footer Placeholder 5"/>
          <p:cNvSpPr>
            <a:spLocks noGrp="1"/>
          </p:cNvSpPr>
          <p:nvPr>
            <p:ph type="ftr" sz="quarter" idx="11"/>
          </p:nvPr>
        </p:nvSpPr>
        <p:spPr/>
        <p:txBody>
          <a:bodyPr/>
          <a:lstStyle>
            <a:lvl1pPr marL="173038" indent="0" algn="l">
              <a:defRPr sz="1200" baseline="0">
                <a:solidFill>
                  <a:schemeClr val="bg1"/>
                </a:solidFill>
                <a:latin typeface="Arial" pitchFamily="34" charset="0"/>
              </a:defRPr>
            </a:lvl1pPr>
          </a:lstStyle>
          <a:p>
            <a:pPr>
              <a:defRPr/>
            </a:pPr>
            <a:r>
              <a:rPr lang="en-US" smtClean="0">
                <a:solidFill>
                  <a:prstClr val="white"/>
                </a:solidFill>
              </a:rPr>
              <a:t>Future Antimicrobial Usage Surveillance          HIS Foundation Course 2019                 Dr Diane Ashiru-Oredope</a:t>
            </a:r>
            <a:endParaRPr lang="en-US" dirty="0">
              <a:solidFill>
                <a:prstClr val="white"/>
              </a:solidFill>
            </a:endParaRPr>
          </a:p>
        </p:txBody>
      </p:sp>
      <p:sp>
        <p:nvSpPr>
          <p:cNvPr id="7" name="Picture Placeholder 3"/>
          <p:cNvSpPr>
            <a:spLocks noGrp="1"/>
          </p:cNvSpPr>
          <p:nvPr>
            <p:ph type="pic" sz="quarter" idx="23"/>
          </p:nvPr>
        </p:nvSpPr>
        <p:spPr>
          <a:xfrm>
            <a:off x="3323542" y="2924944"/>
            <a:ext cx="2554873" cy="1702122"/>
          </a:xfrm>
          <a:prstGeom prst="rect">
            <a:avLst/>
          </a:prstGeom>
        </p:spPr>
        <p:txBody>
          <a:bodyPr vert="horz"/>
          <a:lstStyle>
            <a:lvl1pPr>
              <a:defRPr sz="1300">
                <a:solidFill>
                  <a:schemeClr val="tx1"/>
                </a:solidFill>
                <a:latin typeface="Arial"/>
              </a:defRPr>
            </a:lvl1pPr>
          </a:lstStyle>
          <a:p>
            <a:r>
              <a:rPr lang="en-US"/>
              <a:t>Drag picture to placeholder or click icon to add</a:t>
            </a:r>
          </a:p>
        </p:txBody>
      </p:sp>
      <p:sp>
        <p:nvSpPr>
          <p:cNvPr id="8" name="Text Placeholder 2"/>
          <p:cNvSpPr>
            <a:spLocks noGrp="1"/>
          </p:cNvSpPr>
          <p:nvPr>
            <p:ph type="body" sz="quarter" idx="21" hasCustomPrompt="1"/>
          </p:nvPr>
        </p:nvSpPr>
        <p:spPr>
          <a:xfrm>
            <a:off x="481843" y="4797158"/>
            <a:ext cx="2608981" cy="1293843"/>
          </a:xfrm>
          <a:prstGeom prst="rect">
            <a:avLst/>
          </a:prstGeom>
          <a:ln>
            <a:noFill/>
          </a:ln>
        </p:spPr>
        <p:txBody>
          <a:bodyPr vert="horz"/>
          <a:lstStyle>
            <a:lvl1pPr marL="0" indent="0">
              <a:buNone/>
              <a:defRPr sz="1800" baseline="0">
                <a:solidFill>
                  <a:schemeClr val="tx1"/>
                </a:solidFill>
                <a:latin typeface="Arial"/>
              </a:defRPr>
            </a:lvl1pPr>
          </a:lstStyle>
          <a:p>
            <a:pPr lvl="0"/>
            <a:r>
              <a:rPr lang="en-US" dirty="0"/>
              <a:t>Body Copy (Arial 18pt)</a:t>
            </a:r>
          </a:p>
        </p:txBody>
      </p:sp>
      <p:sp>
        <p:nvSpPr>
          <p:cNvPr id="9" name="Picture Placeholder 3"/>
          <p:cNvSpPr>
            <a:spLocks noGrp="1"/>
          </p:cNvSpPr>
          <p:nvPr>
            <p:ph type="pic" sz="quarter" idx="22"/>
          </p:nvPr>
        </p:nvSpPr>
        <p:spPr>
          <a:xfrm>
            <a:off x="467546" y="2924944"/>
            <a:ext cx="2592777" cy="1702122"/>
          </a:xfrm>
          <a:prstGeom prst="rect">
            <a:avLst/>
          </a:prstGeom>
        </p:spPr>
        <p:txBody>
          <a:bodyPr vert="horz"/>
          <a:lstStyle>
            <a:lvl1pPr>
              <a:defRPr sz="1300">
                <a:solidFill>
                  <a:schemeClr val="tx1"/>
                </a:solidFill>
                <a:latin typeface="Arial"/>
              </a:defRPr>
            </a:lvl1pPr>
          </a:lstStyle>
          <a:p>
            <a:r>
              <a:rPr lang="en-US"/>
              <a:t>Drag picture to placeholder or click icon to add</a:t>
            </a:r>
          </a:p>
        </p:txBody>
      </p:sp>
      <p:sp>
        <p:nvSpPr>
          <p:cNvPr id="10" name="Picture Placeholder 3"/>
          <p:cNvSpPr>
            <a:spLocks noGrp="1"/>
          </p:cNvSpPr>
          <p:nvPr>
            <p:ph type="pic" sz="quarter" idx="24"/>
          </p:nvPr>
        </p:nvSpPr>
        <p:spPr>
          <a:xfrm>
            <a:off x="6100951" y="2924944"/>
            <a:ext cx="2599370" cy="1702122"/>
          </a:xfrm>
          <a:prstGeom prst="rect">
            <a:avLst/>
          </a:prstGeom>
        </p:spPr>
        <p:txBody>
          <a:bodyPr vert="horz"/>
          <a:lstStyle>
            <a:lvl1pPr>
              <a:defRPr sz="1300">
                <a:solidFill>
                  <a:schemeClr val="tx1"/>
                </a:solidFill>
                <a:latin typeface="Arial"/>
              </a:defRPr>
            </a:lvl1pPr>
          </a:lstStyle>
          <a:p>
            <a:r>
              <a:rPr lang="en-US"/>
              <a:t>Drag picture to placeholder or click icon to add</a:t>
            </a:r>
          </a:p>
        </p:txBody>
      </p:sp>
      <p:sp>
        <p:nvSpPr>
          <p:cNvPr id="11" name="Text Placeholder 2"/>
          <p:cNvSpPr>
            <a:spLocks noGrp="1"/>
          </p:cNvSpPr>
          <p:nvPr>
            <p:ph type="body" sz="quarter" idx="25" hasCustomPrompt="1"/>
          </p:nvPr>
        </p:nvSpPr>
        <p:spPr>
          <a:xfrm>
            <a:off x="3273462" y="4797158"/>
            <a:ext cx="2608981" cy="1293843"/>
          </a:xfrm>
          <a:prstGeom prst="rect">
            <a:avLst/>
          </a:prstGeom>
          <a:ln>
            <a:noFill/>
          </a:ln>
        </p:spPr>
        <p:txBody>
          <a:bodyPr vert="horz"/>
          <a:lstStyle>
            <a:lvl1pPr marL="0" indent="0">
              <a:buNone/>
              <a:defRPr sz="1800" baseline="0">
                <a:solidFill>
                  <a:schemeClr val="tx1"/>
                </a:solidFill>
                <a:latin typeface="Arial"/>
              </a:defRPr>
            </a:lvl1pPr>
          </a:lstStyle>
          <a:p>
            <a:pPr lvl="0"/>
            <a:r>
              <a:rPr lang="en-US" dirty="0"/>
              <a:t>Body Copy (Arial 18pt)</a:t>
            </a:r>
          </a:p>
        </p:txBody>
      </p:sp>
      <p:sp>
        <p:nvSpPr>
          <p:cNvPr id="12" name="Text Placeholder 2"/>
          <p:cNvSpPr>
            <a:spLocks noGrp="1"/>
          </p:cNvSpPr>
          <p:nvPr>
            <p:ph type="body" sz="quarter" idx="26" hasCustomPrompt="1"/>
          </p:nvPr>
        </p:nvSpPr>
        <p:spPr>
          <a:xfrm>
            <a:off x="6081774" y="4797158"/>
            <a:ext cx="2608981" cy="1293843"/>
          </a:xfrm>
          <a:prstGeom prst="rect">
            <a:avLst/>
          </a:prstGeom>
          <a:ln>
            <a:noFill/>
          </a:ln>
        </p:spPr>
        <p:txBody>
          <a:bodyPr vert="horz"/>
          <a:lstStyle>
            <a:lvl1pPr marL="0" indent="0">
              <a:buNone/>
              <a:defRPr sz="1800" baseline="0">
                <a:solidFill>
                  <a:schemeClr val="tx1"/>
                </a:solidFill>
                <a:latin typeface="Arial"/>
              </a:defRPr>
            </a:lvl1pPr>
          </a:lstStyle>
          <a:p>
            <a:pPr lvl="0"/>
            <a:r>
              <a:rPr lang="en-US" dirty="0"/>
              <a:t>Body Copy (Arial 18pt)</a:t>
            </a:r>
          </a:p>
        </p:txBody>
      </p:sp>
      <p:sp>
        <p:nvSpPr>
          <p:cNvPr id="13" name="Text Placeholder 2"/>
          <p:cNvSpPr>
            <a:spLocks noGrp="1"/>
          </p:cNvSpPr>
          <p:nvPr>
            <p:ph type="body" sz="quarter" idx="27" hasCustomPrompt="1"/>
          </p:nvPr>
        </p:nvSpPr>
        <p:spPr>
          <a:xfrm>
            <a:off x="2411761" y="1484784"/>
            <a:ext cx="4392488" cy="1224136"/>
          </a:xfrm>
          <a:prstGeom prst="rect">
            <a:avLst/>
          </a:prstGeom>
          <a:ln>
            <a:noFill/>
          </a:ln>
        </p:spPr>
        <p:txBody>
          <a:bodyPr vert="horz"/>
          <a:lstStyle>
            <a:lvl1pPr marL="0" indent="0">
              <a:buNone/>
              <a:defRPr sz="1800" baseline="0">
                <a:solidFill>
                  <a:schemeClr val="tx1"/>
                </a:solidFill>
                <a:latin typeface="Arial"/>
              </a:defRPr>
            </a:lvl1pPr>
          </a:lstStyle>
          <a:p>
            <a:pPr lvl="0"/>
            <a:r>
              <a:rPr lang="en-US" dirty="0"/>
              <a:t>Body Copy (Arial 18pt)</a:t>
            </a:r>
          </a:p>
        </p:txBody>
      </p:sp>
      <p:sp>
        <p:nvSpPr>
          <p:cNvPr id="14" name="Picture Placeholder 3"/>
          <p:cNvSpPr>
            <a:spLocks noGrp="1"/>
          </p:cNvSpPr>
          <p:nvPr>
            <p:ph type="pic" sz="quarter" idx="28"/>
          </p:nvPr>
        </p:nvSpPr>
        <p:spPr>
          <a:xfrm>
            <a:off x="539552" y="1484784"/>
            <a:ext cx="1728192" cy="1224136"/>
          </a:xfrm>
          <a:prstGeom prst="rect">
            <a:avLst/>
          </a:prstGeom>
        </p:spPr>
        <p:txBody>
          <a:bodyPr vert="horz"/>
          <a:lstStyle>
            <a:lvl1pPr>
              <a:defRPr sz="1300">
                <a:solidFill>
                  <a:schemeClr val="tx1"/>
                </a:solidFill>
                <a:latin typeface="Arial"/>
              </a:defRPr>
            </a:lvl1pPr>
          </a:lstStyle>
          <a:p>
            <a:r>
              <a:rPr lang="en-US"/>
              <a:t>Drag picture to placeholder or click icon to add</a:t>
            </a:r>
          </a:p>
        </p:txBody>
      </p:sp>
      <p:sp>
        <p:nvSpPr>
          <p:cNvPr id="15" name="Picture Placeholder 3"/>
          <p:cNvSpPr>
            <a:spLocks noGrp="1"/>
          </p:cNvSpPr>
          <p:nvPr>
            <p:ph type="pic" sz="quarter" idx="29"/>
          </p:nvPr>
        </p:nvSpPr>
        <p:spPr>
          <a:xfrm>
            <a:off x="6948264" y="1484784"/>
            <a:ext cx="1728192" cy="1224136"/>
          </a:xfrm>
          <a:prstGeom prst="rect">
            <a:avLst/>
          </a:prstGeom>
        </p:spPr>
        <p:txBody>
          <a:bodyPr vert="horz"/>
          <a:lstStyle>
            <a:lvl1pPr>
              <a:defRPr sz="1300">
                <a:solidFill>
                  <a:schemeClr val="tx1"/>
                </a:solidFill>
                <a:latin typeface="Arial"/>
              </a:defRPr>
            </a:lvl1pPr>
          </a:lstStyle>
          <a:p>
            <a:r>
              <a:rPr lang="en-US"/>
              <a:t>Drag picture to placeholder or click icon to add</a:t>
            </a:r>
          </a:p>
        </p:txBody>
      </p:sp>
    </p:spTree>
    <p:extLst>
      <p:ext uri="{BB962C8B-B14F-4D97-AF65-F5344CB8AC3E}">
        <p14:creationId xmlns:p14="http://schemas.microsoft.com/office/powerpoint/2010/main" val="23191113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5" name="Picture 4" descr="A screenshot of a cell phone&#10;&#10;Description generated with high confidence">
            <a:extLst>
              <a:ext uri="{FF2B5EF4-FFF2-40B4-BE49-F238E27FC236}">
                <a16:creationId xmlns:a16="http://schemas.microsoft.com/office/drawing/2014/main" xmlns="" id="{41E4CB82-53D5-4B06-9116-62CAD11E02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2" cy="6858000"/>
          </a:xfrm>
          <a:prstGeom prst="rect">
            <a:avLst/>
          </a:prstGeom>
        </p:spPr>
      </p:pic>
      <p:sp>
        <p:nvSpPr>
          <p:cNvPr id="6" name="Slide Number Placeholder 5">
            <a:extLst>
              <a:ext uri="{FF2B5EF4-FFF2-40B4-BE49-F238E27FC236}">
                <a16:creationId xmlns:a16="http://schemas.microsoft.com/office/drawing/2014/main" xmlns="" id="{89489BC4-C18D-4918-ABD7-40C7304442C9}"/>
              </a:ext>
            </a:extLst>
          </p:cNvPr>
          <p:cNvSpPr>
            <a:spLocks noGrp="1"/>
          </p:cNvSpPr>
          <p:nvPr>
            <p:ph type="sldNum" sz="quarter" idx="12"/>
          </p:nvPr>
        </p:nvSpPr>
        <p:spPr/>
        <p:txBody>
          <a:bodyPr/>
          <a:lstStyle/>
          <a:p>
            <a:fld id="{BCC726F6-A7F1-41B8-AC6A-C2711CA50140}" type="slidenum">
              <a:rPr lang="en-GB" smtClean="0">
                <a:solidFill>
                  <a:prstClr val="white"/>
                </a:solidFill>
              </a:rPr>
              <a:pPr/>
              <a:t>‹#›</a:t>
            </a:fld>
            <a:endParaRPr lang="en-GB">
              <a:solidFill>
                <a:prstClr val="white"/>
              </a:solidFill>
            </a:endParaRPr>
          </a:p>
        </p:txBody>
      </p:sp>
      <p:sp>
        <p:nvSpPr>
          <p:cNvPr id="8" name="Title 1">
            <a:extLst>
              <a:ext uri="{FF2B5EF4-FFF2-40B4-BE49-F238E27FC236}">
                <a16:creationId xmlns:a16="http://schemas.microsoft.com/office/drawing/2014/main" xmlns="" id="{30F1862D-3249-4D42-98C1-FF109982E303}"/>
              </a:ext>
            </a:extLst>
          </p:cNvPr>
          <p:cNvSpPr>
            <a:spLocks noGrp="1"/>
          </p:cNvSpPr>
          <p:nvPr>
            <p:ph type="title"/>
          </p:nvPr>
        </p:nvSpPr>
        <p:spPr>
          <a:xfrm>
            <a:off x="608122" y="427478"/>
            <a:ext cx="7886700" cy="2452358"/>
          </a:xfrm>
        </p:spPr>
        <p:txBody>
          <a:bodyPr anchor="b">
            <a:normAutofit/>
          </a:bodyPr>
          <a:lstStyle>
            <a:lvl1pPr>
              <a:defRPr sz="4400"/>
            </a:lvl1pPr>
          </a:lstStyle>
          <a:p>
            <a:endParaRPr lang="en-GB" dirty="0"/>
          </a:p>
        </p:txBody>
      </p:sp>
      <p:sp>
        <p:nvSpPr>
          <p:cNvPr id="9" name="Text Placeholder 2">
            <a:extLst>
              <a:ext uri="{FF2B5EF4-FFF2-40B4-BE49-F238E27FC236}">
                <a16:creationId xmlns:a16="http://schemas.microsoft.com/office/drawing/2014/main" xmlns="" id="{2C4623B1-AADC-40BA-ABAA-ED629E86769A}"/>
              </a:ext>
            </a:extLst>
          </p:cNvPr>
          <p:cNvSpPr>
            <a:spLocks noGrp="1"/>
          </p:cNvSpPr>
          <p:nvPr>
            <p:ph type="body" idx="1"/>
          </p:nvPr>
        </p:nvSpPr>
        <p:spPr>
          <a:xfrm>
            <a:off x="616004" y="337026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dirty="0"/>
          </a:p>
        </p:txBody>
      </p:sp>
    </p:spTree>
    <p:extLst>
      <p:ext uri="{BB962C8B-B14F-4D97-AF65-F5344CB8AC3E}">
        <p14:creationId xmlns:p14="http://schemas.microsoft.com/office/powerpoint/2010/main" val="353491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2"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smtClean="0"/>
              <a:t>AMR_Challenges_Opportunities: the English perspective</a:t>
            </a:r>
            <a:endParaRPr lang="en-GB"/>
          </a:p>
        </p:txBody>
      </p:sp>
      <p:sp>
        <p:nvSpPr>
          <p:cNvPr id="7" name="Slide Number Placeholder 6"/>
          <p:cNvSpPr>
            <a:spLocks noGrp="1"/>
          </p:cNvSpPr>
          <p:nvPr>
            <p:ph type="sldNum" sz="quarter" idx="12"/>
          </p:nvPr>
        </p:nvSpPr>
        <p:spPr/>
        <p:txBody>
          <a:bodyPr/>
          <a:lstStyle/>
          <a:p>
            <a:fld id="{DBB8FA37-6190-442E-BE14-989A1B440DB4}" type="slidenum">
              <a:rPr lang="en-GB" smtClean="0"/>
              <a:t>‹#›</a:t>
            </a:fld>
            <a:endParaRPr lang="en-GB"/>
          </a:p>
        </p:txBody>
      </p:sp>
    </p:spTree>
    <p:extLst>
      <p:ext uri="{BB962C8B-B14F-4D97-AF65-F5344CB8AC3E}">
        <p14:creationId xmlns:p14="http://schemas.microsoft.com/office/powerpoint/2010/main" val="403969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smtClean="0"/>
              <a:t>AMR_Challenges_Opportunities: the English perspective</a:t>
            </a:r>
            <a:endParaRPr lang="en-GB"/>
          </a:p>
        </p:txBody>
      </p:sp>
      <p:sp>
        <p:nvSpPr>
          <p:cNvPr id="7" name="Slide Number Placeholder 6"/>
          <p:cNvSpPr>
            <a:spLocks noGrp="1"/>
          </p:cNvSpPr>
          <p:nvPr>
            <p:ph type="sldNum" sz="quarter" idx="12"/>
          </p:nvPr>
        </p:nvSpPr>
        <p:spPr/>
        <p:txBody>
          <a:bodyPr/>
          <a:lstStyle/>
          <a:p>
            <a:fld id="{DBB8FA37-6190-442E-BE14-989A1B440DB4}" type="slidenum">
              <a:rPr lang="en-GB" smtClean="0"/>
              <a:t>‹#›</a:t>
            </a:fld>
            <a:endParaRPr lang="en-GB"/>
          </a:p>
        </p:txBody>
      </p:sp>
    </p:spTree>
    <p:extLst>
      <p:ext uri="{BB962C8B-B14F-4D97-AF65-F5344CB8AC3E}">
        <p14:creationId xmlns:p14="http://schemas.microsoft.com/office/powerpoint/2010/main" val="4027867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62.xml"/><Relationship Id="rId2" Type="http://schemas.openxmlformats.org/officeDocument/2006/relationships/slideLayout" Target="../slideLayouts/slideLayout61.xml"/><Relationship Id="rId1" Type="http://schemas.openxmlformats.org/officeDocument/2006/relationships/slideLayout" Target="../slideLayouts/slideLayout60.xml"/><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65.xml"/><Relationship Id="rId7" Type="http://schemas.openxmlformats.org/officeDocument/2006/relationships/slideLayout" Target="../slideLayouts/slideLayout69.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5" Type="http://schemas.openxmlformats.org/officeDocument/2006/relationships/slideLayout" Target="../slideLayouts/slideLayout67.xml"/><Relationship Id="rId4" Type="http://schemas.openxmlformats.org/officeDocument/2006/relationships/slideLayout" Target="../slideLayouts/slideLayout66.xml"/></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72.xml"/><Relationship Id="rId7" Type="http://schemas.openxmlformats.org/officeDocument/2006/relationships/slideLayout" Target="../slideLayouts/slideLayout76.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5" Type="http://schemas.openxmlformats.org/officeDocument/2006/relationships/slideLayout" Target="../slideLayouts/slideLayout74.xml"/><Relationship Id="rId4" Type="http://schemas.openxmlformats.org/officeDocument/2006/relationships/slideLayout" Target="../slideLayouts/slideLayout73.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4.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5.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6.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7.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5.xml"/><Relationship Id="rId7" Type="http://schemas.openxmlformats.org/officeDocument/2006/relationships/theme" Target="../theme/theme8.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9.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41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124200" y="635641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AMR_Challenges_Opportunities: the English perspective</a:t>
            </a:r>
            <a:endParaRPr lang="en-GB"/>
          </a:p>
        </p:txBody>
      </p:sp>
      <p:sp>
        <p:nvSpPr>
          <p:cNvPr id="6" name="Slide Number Placeholder 5"/>
          <p:cNvSpPr>
            <a:spLocks noGrp="1"/>
          </p:cNvSpPr>
          <p:nvPr>
            <p:ph type="sldNum" sz="quarter" idx="4"/>
          </p:nvPr>
        </p:nvSpPr>
        <p:spPr>
          <a:xfrm>
            <a:off x="6553200" y="635641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B8FA37-6190-442E-BE14-989A1B440DB4}" type="slidenum">
              <a:rPr lang="en-GB" smtClean="0"/>
              <a:t>‹#›</a:t>
            </a:fld>
            <a:endParaRPr lang="en-GB"/>
          </a:p>
        </p:txBody>
      </p:sp>
    </p:spTree>
    <p:extLst>
      <p:ext uri="{BB962C8B-B14F-4D97-AF65-F5344CB8AC3E}">
        <p14:creationId xmlns:p14="http://schemas.microsoft.com/office/powerpoint/2010/main" val="34949420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a:t>Click to edit Master title style</a:t>
            </a:r>
          </a:p>
        </p:txBody>
      </p:sp>
      <p:sp>
        <p:nvSpPr>
          <p:cNvPr id="1027" name="Text Placeholder 2"/>
          <p:cNvSpPr>
            <a:spLocks noGrp="1"/>
          </p:cNvSpPr>
          <p:nvPr>
            <p:ph type="body" idx="1"/>
          </p:nvPr>
        </p:nvSpPr>
        <p:spPr bwMode="auto">
          <a:xfrm>
            <a:off x="557213" y="1600204"/>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7" name="Slide Number Placeholder 5"/>
          <p:cNvSpPr>
            <a:spLocks noGrp="1"/>
          </p:cNvSpPr>
          <p:nvPr>
            <p:ph type="sldNum" sz="quarter" idx="4"/>
          </p:nvPr>
        </p:nvSpPr>
        <p:spPr>
          <a:xfrm>
            <a:off x="0" y="6308789"/>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fontAlgn="base">
              <a:spcBef>
                <a:spcPct val="0"/>
              </a:spcBef>
              <a:spcAft>
                <a:spcPct val="0"/>
              </a:spcAft>
              <a:defRPr/>
            </a:pPr>
            <a:r>
              <a:rPr lang="en-US" dirty="0">
                <a:solidFill>
                  <a:prstClr val="white"/>
                </a:solidFill>
                <a:ea typeface="ヒラギノ角ゴ Pro W3" pitchFamily="84" charset="-128"/>
              </a:rPr>
              <a:t>  </a:t>
            </a:r>
            <a:fld id="{45F8D313-CCBE-49D6-A3BC-57B1848DFB52}" type="slidenum">
              <a:rPr lang="en-US" smtClean="0">
                <a:solidFill>
                  <a:prstClr val="white"/>
                </a:solidFill>
                <a:ea typeface="ヒラギノ角ゴ Pro W3" pitchFamily="84" charset="-128"/>
              </a:rPr>
              <a:pPr fontAlgn="base">
                <a:spcBef>
                  <a:spcPct val="0"/>
                </a:spcBef>
                <a:spcAft>
                  <a:spcPct val="0"/>
                </a:spcAft>
                <a:defRPr/>
              </a:pPr>
              <a:t>‹#›</a:t>
            </a:fld>
            <a:r>
              <a:rPr lang="en-US" dirty="0">
                <a:solidFill>
                  <a:prstClr val="white"/>
                </a:solidFill>
                <a:ea typeface="ヒラギノ角ゴ Pro W3" pitchFamily="84" charset="-128"/>
              </a:rPr>
              <a:t> </a:t>
            </a:r>
          </a:p>
        </p:txBody>
      </p:sp>
      <p:sp>
        <p:nvSpPr>
          <p:cNvPr id="6" name="Footer Placeholder 5"/>
          <p:cNvSpPr>
            <a:spLocks noGrp="1"/>
          </p:cNvSpPr>
          <p:nvPr>
            <p:ph type="ftr" sz="quarter" idx="3"/>
          </p:nvPr>
        </p:nvSpPr>
        <p:spPr>
          <a:xfrm>
            <a:off x="900113" y="6308789"/>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r>
              <a:rPr lang="en-GB">
                <a:solidFill>
                  <a:prstClr val="white"/>
                </a:solidFill>
              </a:rPr>
              <a:t>Information for action: Using PHE Fingertips</a:t>
            </a:r>
            <a:endParaRPr lang="en-US" dirty="0">
              <a:solidFill>
                <a:prstClr val="white"/>
              </a:solidFill>
            </a:endParaRPr>
          </a:p>
        </p:txBody>
      </p:sp>
    </p:spTree>
    <p:extLst>
      <p:ext uri="{BB962C8B-B14F-4D97-AF65-F5344CB8AC3E}">
        <p14:creationId xmlns:p14="http://schemas.microsoft.com/office/powerpoint/2010/main" val="1162829341"/>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Lst>
  <p:hf hdr="0" dt="0"/>
  <p:txStyles>
    <p:title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557213" y="1600204"/>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a:t>
            </a:r>
            <a:r>
              <a:rPr lang="en-US" dirty="0" smtClean="0"/>
              <a:t>level</a:t>
            </a:r>
          </a:p>
          <a:p>
            <a:pPr lvl="4"/>
            <a:r>
              <a:rPr lang="en-US" dirty="0" smtClean="0"/>
              <a:t>Fourth </a:t>
            </a:r>
            <a:r>
              <a:rPr lang="en-US" dirty="0"/>
              <a:t>level</a:t>
            </a:r>
          </a:p>
          <a:p>
            <a:pPr lvl="5"/>
            <a:r>
              <a:rPr lang="en-US" dirty="0" smtClean="0"/>
              <a:t>Fifth </a:t>
            </a:r>
            <a:r>
              <a:rPr lang="en-US" dirty="0"/>
              <a:t>level</a:t>
            </a:r>
          </a:p>
        </p:txBody>
      </p:sp>
      <p:sp>
        <p:nvSpPr>
          <p:cNvPr id="7" name="Slide Number Placeholder 5"/>
          <p:cNvSpPr>
            <a:spLocks noGrp="1"/>
          </p:cNvSpPr>
          <p:nvPr>
            <p:ph type="sldNum" sz="quarter" idx="4"/>
          </p:nvPr>
        </p:nvSpPr>
        <p:spPr>
          <a:xfrm>
            <a:off x="0" y="6308729"/>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fontAlgn="base">
              <a:spcBef>
                <a:spcPct val="0"/>
              </a:spcBef>
              <a:spcAft>
                <a:spcPct val="0"/>
              </a:spcAft>
              <a:defRPr/>
            </a:pPr>
            <a:r>
              <a:rPr lang="en-US" dirty="0" smtClean="0">
                <a:solidFill>
                  <a:prstClr val="white"/>
                </a:solidFill>
                <a:ea typeface="ヒラギノ角ゴ Pro W3" pitchFamily="84" charset="-128"/>
              </a:rPr>
              <a:t>  </a:t>
            </a:r>
            <a:fld id="{45F8D313-CCBE-49D6-A3BC-57B1848DFB52}" type="slidenum">
              <a:rPr lang="en-US" smtClean="0">
                <a:solidFill>
                  <a:prstClr val="white"/>
                </a:solidFill>
                <a:ea typeface="ヒラギノ角ゴ Pro W3" pitchFamily="84" charset="-128"/>
              </a:rPr>
              <a:pPr fontAlgn="base">
                <a:spcBef>
                  <a:spcPct val="0"/>
                </a:spcBef>
                <a:spcAft>
                  <a:spcPct val="0"/>
                </a:spcAft>
                <a:defRPr/>
              </a:pPr>
              <a:t>‹#›</a:t>
            </a:fld>
            <a:r>
              <a:rPr lang="en-US" dirty="0" smtClean="0">
                <a:solidFill>
                  <a:prstClr val="white"/>
                </a:solidFill>
                <a:ea typeface="ヒラギノ角ゴ Pro W3" pitchFamily="84" charset="-128"/>
              </a:rPr>
              <a:t> </a:t>
            </a:r>
            <a:endParaRPr lang="en-US" dirty="0">
              <a:solidFill>
                <a:prstClr val="white"/>
              </a:solidFill>
              <a:ea typeface="ヒラギノ角ゴ Pro W3" pitchFamily="84" charset="-128"/>
            </a:endParaRPr>
          </a:p>
        </p:txBody>
      </p:sp>
      <p:sp>
        <p:nvSpPr>
          <p:cNvPr id="6" name="Footer Placeholder 5"/>
          <p:cNvSpPr>
            <a:spLocks noGrp="1"/>
          </p:cNvSpPr>
          <p:nvPr>
            <p:ph type="ftr" sz="quarter" idx="3"/>
          </p:nvPr>
        </p:nvSpPr>
        <p:spPr>
          <a:xfrm>
            <a:off x="900113" y="6308729"/>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r>
              <a:rPr lang="en-US" smtClean="0">
                <a:solidFill>
                  <a:prstClr val="white"/>
                </a:solidFill>
              </a:rPr>
              <a:t>Future Antimicrobial Usage Surveillance          HIS Foundation Course 2018                 Dr Diane Ashiru-Oredope</a:t>
            </a:r>
            <a:endParaRPr lang="en-US" dirty="0">
              <a:solidFill>
                <a:prstClr val="white"/>
              </a:solidFill>
            </a:endParaRPr>
          </a:p>
        </p:txBody>
      </p:sp>
    </p:spTree>
    <p:extLst>
      <p:ext uri="{BB962C8B-B14F-4D97-AF65-F5344CB8AC3E}">
        <p14:creationId xmlns:p14="http://schemas.microsoft.com/office/powerpoint/2010/main" val="1499657429"/>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Lst>
  <p:timing>
    <p:tnLst>
      <p:par>
        <p:cTn id="1" dur="indefinite" restart="never" nodeType="tmRoot"/>
      </p:par>
    </p:tnLst>
  </p:timing>
  <p:hf hdr="0" dt="0"/>
  <p:txStyles>
    <p:title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557213" y="1600204"/>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a:t>
            </a:r>
            <a:r>
              <a:rPr lang="en-US" dirty="0" smtClean="0"/>
              <a:t>level</a:t>
            </a:r>
          </a:p>
          <a:p>
            <a:pPr lvl="4"/>
            <a:r>
              <a:rPr lang="en-US" dirty="0" smtClean="0"/>
              <a:t>Fourth </a:t>
            </a:r>
            <a:r>
              <a:rPr lang="en-US" dirty="0"/>
              <a:t>level</a:t>
            </a:r>
          </a:p>
          <a:p>
            <a:pPr lvl="5"/>
            <a:r>
              <a:rPr lang="en-US" dirty="0" smtClean="0"/>
              <a:t>Fifth </a:t>
            </a:r>
            <a:r>
              <a:rPr lang="en-US" dirty="0"/>
              <a:t>level</a:t>
            </a:r>
          </a:p>
        </p:txBody>
      </p:sp>
      <p:sp>
        <p:nvSpPr>
          <p:cNvPr id="7" name="Slide Number Placeholder 5"/>
          <p:cNvSpPr>
            <a:spLocks noGrp="1"/>
          </p:cNvSpPr>
          <p:nvPr>
            <p:ph type="sldNum" sz="quarter" idx="4"/>
          </p:nvPr>
        </p:nvSpPr>
        <p:spPr>
          <a:xfrm>
            <a:off x="0" y="6308729"/>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fontAlgn="base">
              <a:spcBef>
                <a:spcPct val="0"/>
              </a:spcBef>
              <a:spcAft>
                <a:spcPct val="0"/>
              </a:spcAft>
              <a:defRPr/>
            </a:pPr>
            <a:r>
              <a:rPr lang="en-US" dirty="0" smtClean="0">
                <a:solidFill>
                  <a:prstClr val="white"/>
                </a:solidFill>
                <a:ea typeface="ヒラギノ角ゴ Pro W3" pitchFamily="84" charset="-128"/>
              </a:rPr>
              <a:t>  </a:t>
            </a:r>
            <a:fld id="{45F8D313-CCBE-49D6-A3BC-57B1848DFB52}" type="slidenum">
              <a:rPr lang="en-US" smtClean="0">
                <a:solidFill>
                  <a:prstClr val="white"/>
                </a:solidFill>
                <a:ea typeface="ヒラギノ角ゴ Pro W3" pitchFamily="84" charset="-128"/>
              </a:rPr>
              <a:pPr fontAlgn="base">
                <a:spcBef>
                  <a:spcPct val="0"/>
                </a:spcBef>
                <a:spcAft>
                  <a:spcPct val="0"/>
                </a:spcAft>
                <a:defRPr/>
              </a:pPr>
              <a:t>‹#›</a:t>
            </a:fld>
            <a:r>
              <a:rPr lang="en-US" dirty="0" smtClean="0">
                <a:solidFill>
                  <a:prstClr val="white"/>
                </a:solidFill>
                <a:ea typeface="ヒラギノ角ゴ Pro W3" pitchFamily="84" charset="-128"/>
              </a:rPr>
              <a:t> </a:t>
            </a:r>
            <a:endParaRPr lang="en-US" dirty="0">
              <a:solidFill>
                <a:prstClr val="white"/>
              </a:solidFill>
              <a:ea typeface="ヒラギノ角ゴ Pro W3" pitchFamily="84" charset="-128"/>
            </a:endParaRPr>
          </a:p>
        </p:txBody>
      </p:sp>
      <p:sp>
        <p:nvSpPr>
          <p:cNvPr id="6" name="Footer Placeholder 5"/>
          <p:cNvSpPr>
            <a:spLocks noGrp="1"/>
          </p:cNvSpPr>
          <p:nvPr>
            <p:ph type="ftr" sz="quarter" idx="3"/>
          </p:nvPr>
        </p:nvSpPr>
        <p:spPr>
          <a:xfrm>
            <a:off x="900113" y="6308729"/>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r>
              <a:rPr lang="en-US" smtClean="0">
                <a:solidFill>
                  <a:prstClr val="white"/>
                </a:solidFill>
              </a:rPr>
              <a:t>Future Antimicrobial Usage Surveillance          HIS Foundation Course 2018                 Dr Diane Ashiru-Oredope</a:t>
            </a:r>
            <a:endParaRPr lang="en-US" dirty="0">
              <a:solidFill>
                <a:prstClr val="white"/>
              </a:solidFill>
            </a:endParaRPr>
          </a:p>
        </p:txBody>
      </p:sp>
    </p:spTree>
    <p:extLst>
      <p:ext uri="{BB962C8B-B14F-4D97-AF65-F5344CB8AC3E}">
        <p14:creationId xmlns:p14="http://schemas.microsoft.com/office/powerpoint/2010/main" val="1269024409"/>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Lst>
  <p:timing>
    <p:tnLst>
      <p:par>
        <p:cTn id="1" dur="indefinite" restart="never" nodeType="tmRoot"/>
      </p:par>
    </p:tnLst>
  </p:timing>
  <p:hf hdr="0" dt="0"/>
  <p:txStyles>
    <p:title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557213" y="1600204"/>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a:t>
            </a:r>
            <a:r>
              <a:rPr lang="en-US" dirty="0" smtClean="0"/>
              <a:t>level</a:t>
            </a:r>
          </a:p>
          <a:p>
            <a:pPr lvl="4"/>
            <a:r>
              <a:rPr lang="en-US" dirty="0" smtClean="0"/>
              <a:t>Fourth </a:t>
            </a:r>
            <a:r>
              <a:rPr lang="en-US" dirty="0"/>
              <a:t>level</a:t>
            </a:r>
          </a:p>
          <a:p>
            <a:pPr lvl="5"/>
            <a:r>
              <a:rPr lang="en-US" dirty="0" smtClean="0"/>
              <a:t>Fifth </a:t>
            </a:r>
            <a:r>
              <a:rPr lang="en-US" dirty="0"/>
              <a:t>level</a:t>
            </a:r>
          </a:p>
        </p:txBody>
      </p:sp>
      <p:sp>
        <p:nvSpPr>
          <p:cNvPr id="7" name="Slide Number Placeholder 5"/>
          <p:cNvSpPr>
            <a:spLocks noGrp="1"/>
          </p:cNvSpPr>
          <p:nvPr>
            <p:ph type="sldNum" sz="quarter" idx="4"/>
          </p:nvPr>
        </p:nvSpPr>
        <p:spPr>
          <a:xfrm>
            <a:off x="0" y="6308791"/>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fontAlgn="base">
              <a:spcBef>
                <a:spcPct val="0"/>
              </a:spcBef>
              <a:spcAft>
                <a:spcPct val="0"/>
              </a:spcAft>
              <a:defRPr/>
            </a:pPr>
            <a:r>
              <a:rPr lang="en-US" dirty="0" smtClean="0">
                <a:solidFill>
                  <a:prstClr val="white"/>
                </a:solidFill>
                <a:ea typeface="ヒラギノ角ゴ Pro W3" pitchFamily="84" charset="-128"/>
              </a:rPr>
              <a:t>  </a:t>
            </a:r>
            <a:fld id="{45F8D313-CCBE-49D6-A3BC-57B1848DFB52}" type="slidenum">
              <a:rPr lang="en-US" smtClean="0">
                <a:solidFill>
                  <a:prstClr val="white"/>
                </a:solidFill>
                <a:ea typeface="ヒラギノ角ゴ Pro W3" pitchFamily="84" charset="-128"/>
              </a:rPr>
              <a:pPr fontAlgn="base">
                <a:spcBef>
                  <a:spcPct val="0"/>
                </a:spcBef>
                <a:spcAft>
                  <a:spcPct val="0"/>
                </a:spcAft>
                <a:defRPr/>
              </a:pPr>
              <a:t>‹#›</a:t>
            </a:fld>
            <a:r>
              <a:rPr lang="en-US" dirty="0" smtClean="0">
                <a:solidFill>
                  <a:prstClr val="white"/>
                </a:solidFill>
                <a:ea typeface="ヒラギノ角ゴ Pro W3" pitchFamily="84" charset="-128"/>
              </a:rPr>
              <a:t> </a:t>
            </a:r>
            <a:endParaRPr lang="en-US" dirty="0">
              <a:solidFill>
                <a:prstClr val="white"/>
              </a:solidFill>
              <a:ea typeface="ヒラギノ角ゴ Pro W3" pitchFamily="84" charset="-128"/>
            </a:endParaRPr>
          </a:p>
        </p:txBody>
      </p:sp>
      <p:sp>
        <p:nvSpPr>
          <p:cNvPr id="6" name="Footer Placeholder 5"/>
          <p:cNvSpPr>
            <a:spLocks noGrp="1"/>
          </p:cNvSpPr>
          <p:nvPr>
            <p:ph type="ftr" sz="quarter" idx="3"/>
          </p:nvPr>
        </p:nvSpPr>
        <p:spPr>
          <a:xfrm>
            <a:off x="900113" y="6308791"/>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r>
              <a:rPr lang="en-GB" smtClean="0">
                <a:solidFill>
                  <a:prstClr val="white"/>
                </a:solidFill>
              </a:rPr>
              <a:t>AMR_Challenges_Opportunities: the English perspective</a:t>
            </a:r>
            <a:endParaRPr lang="en-US" dirty="0">
              <a:solidFill>
                <a:prstClr val="white"/>
              </a:solidFill>
            </a:endParaRPr>
          </a:p>
        </p:txBody>
      </p:sp>
    </p:spTree>
    <p:extLst>
      <p:ext uri="{BB962C8B-B14F-4D97-AF65-F5344CB8AC3E}">
        <p14:creationId xmlns:p14="http://schemas.microsoft.com/office/powerpoint/2010/main" val="218666043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839" r:id="rId3"/>
  </p:sldLayoutIdLst>
  <p:hf hdr="0" dt="0"/>
  <p:txStyles>
    <p:title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a:t>Click to edit Master title style</a:t>
            </a:r>
          </a:p>
        </p:txBody>
      </p:sp>
      <p:sp>
        <p:nvSpPr>
          <p:cNvPr id="1027" name="Text Placeholder 2"/>
          <p:cNvSpPr>
            <a:spLocks noGrp="1"/>
          </p:cNvSpPr>
          <p:nvPr>
            <p:ph type="body" idx="1"/>
          </p:nvPr>
        </p:nvSpPr>
        <p:spPr bwMode="auto">
          <a:xfrm>
            <a:off x="557213" y="1600204"/>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7" name="Slide Number Placeholder 5"/>
          <p:cNvSpPr>
            <a:spLocks noGrp="1"/>
          </p:cNvSpPr>
          <p:nvPr>
            <p:ph type="sldNum" sz="quarter" idx="4"/>
          </p:nvPr>
        </p:nvSpPr>
        <p:spPr>
          <a:xfrm>
            <a:off x="0" y="6308791"/>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fontAlgn="base">
              <a:spcBef>
                <a:spcPct val="0"/>
              </a:spcBef>
              <a:spcAft>
                <a:spcPct val="0"/>
              </a:spcAft>
              <a:defRPr/>
            </a:pPr>
            <a:r>
              <a:rPr lang="en-US" dirty="0">
                <a:solidFill>
                  <a:prstClr val="white"/>
                </a:solidFill>
                <a:ea typeface="ヒラギノ角ゴ Pro W3" pitchFamily="84" charset="-128"/>
              </a:rPr>
              <a:t>  </a:t>
            </a:r>
            <a:fld id="{45F8D313-CCBE-49D6-A3BC-57B1848DFB52}" type="slidenum">
              <a:rPr lang="en-US" smtClean="0">
                <a:solidFill>
                  <a:prstClr val="white"/>
                </a:solidFill>
                <a:ea typeface="ヒラギノ角ゴ Pro W3" pitchFamily="84" charset="-128"/>
              </a:rPr>
              <a:pPr fontAlgn="base">
                <a:spcBef>
                  <a:spcPct val="0"/>
                </a:spcBef>
                <a:spcAft>
                  <a:spcPct val="0"/>
                </a:spcAft>
                <a:defRPr/>
              </a:pPr>
              <a:t>‹#›</a:t>
            </a:fld>
            <a:r>
              <a:rPr lang="en-US" dirty="0">
                <a:solidFill>
                  <a:prstClr val="white"/>
                </a:solidFill>
                <a:ea typeface="ヒラギノ角ゴ Pro W3" pitchFamily="84" charset="-128"/>
              </a:rPr>
              <a:t> </a:t>
            </a:r>
          </a:p>
        </p:txBody>
      </p:sp>
      <p:sp>
        <p:nvSpPr>
          <p:cNvPr id="6" name="Footer Placeholder 5"/>
          <p:cNvSpPr>
            <a:spLocks noGrp="1"/>
          </p:cNvSpPr>
          <p:nvPr>
            <p:ph type="ftr" sz="quarter" idx="3"/>
          </p:nvPr>
        </p:nvSpPr>
        <p:spPr>
          <a:xfrm>
            <a:off x="900113" y="6308791"/>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r>
              <a:rPr lang="en-US" smtClean="0">
                <a:solidFill>
                  <a:prstClr val="white"/>
                </a:solidFill>
              </a:rPr>
              <a:t>AMR_Challenges_Opportunities: the English perspective</a:t>
            </a:r>
            <a:endParaRPr lang="en-US" dirty="0">
              <a:solidFill>
                <a:prstClr val="white"/>
              </a:solidFill>
            </a:endParaRPr>
          </a:p>
        </p:txBody>
      </p:sp>
    </p:spTree>
    <p:extLst>
      <p:ext uri="{BB962C8B-B14F-4D97-AF65-F5344CB8AC3E}">
        <p14:creationId xmlns:p14="http://schemas.microsoft.com/office/powerpoint/2010/main" val="2491443976"/>
      </p:ext>
    </p:extLst>
  </p:cSld>
  <p:clrMap bg1="lt1" tx1="dk1" bg2="lt2" tx2="dk2" accent1="accent1" accent2="accent2" accent3="accent3" accent4="accent4" accent5="accent5" accent6="accent6" hlink="hlink" folHlink="folHlink"/>
  <p:sldLayoutIdLst>
    <p:sldLayoutId id="2147483752" r:id="rId1"/>
    <p:sldLayoutId id="2147483753" r:id="rId2"/>
  </p:sldLayoutIdLst>
  <p:hf hdr="0" dt="0"/>
  <p:txStyles>
    <p:title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557213" y="1600204"/>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a:t>
            </a:r>
            <a:r>
              <a:rPr lang="en-US" dirty="0" smtClean="0"/>
              <a:t>level</a:t>
            </a:r>
          </a:p>
          <a:p>
            <a:pPr lvl="4"/>
            <a:r>
              <a:rPr lang="en-US" dirty="0" smtClean="0"/>
              <a:t>Fourth </a:t>
            </a:r>
            <a:r>
              <a:rPr lang="en-US" dirty="0"/>
              <a:t>level</a:t>
            </a:r>
          </a:p>
          <a:p>
            <a:pPr lvl="5"/>
            <a:r>
              <a:rPr lang="en-US" dirty="0" smtClean="0"/>
              <a:t>Fifth </a:t>
            </a:r>
            <a:r>
              <a:rPr lang="en-US" dirty="0"/>
              <a:t>level</a:t>
            </a:r>
          </a:p>
        </p:txBody>
      </p:sp>
      <p:sp>
        <p:nvSpPr>
          <p:cNvPr id="7" name="Slide Number Placeholder 5"/>
          <p:cNvSpPr>
            <a:spLocks noGrp="1"/>
          </p:cNvSpPr>
          <p:nvPr>
            <p:ph type="sldNum" sz="quarter" idx="4"/>
          </p:nvPr>
        </p:nvSpPr>
        <p:spPr>
          <a:xfrm>
            <a:off x="0" y="6308789"/>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fontAlgn="base">
              <a:spcBef>
                <a:spcPct val="0"/>
              </a:spcBef>
              <a:spcAft>
                <a:spcPct val="0"/>
              </a:spcAft>
              <a:defRPr/>
            </a:pPr>
            <a:r>
              <a:rPr lang="en-US" dirty="0" smtClean="0">
                <a:solidFill>
                  <a:prstClr val="white"/>
                </a:solidFill>
                <a:ea typeface="ヒラギノ角ゴ Pro W3" pitchFamily="84" charset="-128"/>
              </a:rPr>
              <a:t>   </a:t>
            </a:r>
            <a:endParaRPr lang="en-US" dirty="0">
              <a:solidFill>
                <a:prstClr val="white"/>
              </a:solidFill>
              <a:ea typeface="ヒラギノ角ゴ Pro W3" pitchFamily="84" charset="-128"/>
            </a:endParaRPr>
          </a:p>
        </p:txBody>
      </p:sp>
      <p:sp>
        <p:nvSpPr>
          <p:cNvPr id="6" name="Footer Placeholder 5"/>
          <p:cNvSpPr>
            <a:spLocks noGrp="1"/>
          </p:cNvSpPr>
          <p:nvPr>
            <p:ph type="ftr" sz="quarter" idx="3"/>
          </p:nvPr>
        </p:nvSpPr>
        <p:spPr>
          <a:xfrm>
            <a:off x="900113" y="6308789"/>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r>
              <a:rPr lang="en-US" smtClean="0">
                <a:solidFill>
                  <a:prstClr val="white"/>
                </a:solidFill>
              </a:rPr>
              <a:t>AMR_Challenges_Opportunities: the English perspective</a:t>
            </a:r>
            <a:endParaRPr lang="en-US" dirty="0">
              <a:solidFill>
                <a:prstClr val="white"/>
              </a:solidFill>
            </a:endParaRPr>
          </a:p>
        </p:txBody>
      </p:sp>
    </p:spTree>
    <p:extLst>
      <p:ext uri="{BB962C8B-B14F-4D97-AF65-F5344CB8AC3E}">
        <p14:creationId xmlns:p14="http://schemas.microsoft.com/office/powerpoint/2010/main" val="2847122800"/>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Lst>
  <p:hf hdr="0" dt="0"/>
  <p:txStyles>
    <p:title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557213" y="1600204"/>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a:t>
            </a:r>
            <a:r>
              <a:rPr lang="en-US" dirty="0" smtClean="0"/>
              <a:t>level</a:t>
            </a:r>
          </a:p>
          <a:p>
            <a:pPr lvl="4"/>
            <a:r>
              <a:rPr lang="en-US" dirty="0" smtClean="0"/>
              <a:t>Fourth </a:t>
            </a:r>
            <a:r>
              <a:rPr lang="en-US" dirty="0"/>
              <a:t>level</a:t>
            </a:r>
          </a:p>
          <a:p>
            <a:pPr lvl="5"/>
            <a:r>
              <a:rPr lang="en-US" dirty="0" smtClean="0"/>
              <a:t>Fifth </a:t>
            </a:r>
            <a:r>
              <a:rPr lang="en-US" dirty="0"/>
              <a:t>level</a:t>
            </a:r>
          </a:p>
        </p:txBody>
      </p:sp>
      <p:sp>
        <p:nvSpPr>
          <p:cNvPr id="7" name="Slide Number Placeholder 5"/>
          <p:cNvSpPr>
            <a:spLocks noGrp="1"/>
          </p:cNvSpPr>
          <p:nvPr>
            <p:ph type="sldNum" sz="quarter" idx="4"/>
          </p:nvPr>
        </p:nvSpPr>
        <p:spPr>
          <a:xfrm>
            <a:off x="0" y="6308789"/>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fontAlgn="base">
              <a:spcBef>
                <a:spcPct val="0"/>
              </a:spcBef>
              <a:spcAft>
                <a:spcPct val="0"/>
              </a:spcAft>
              <a:defRPr/>
            </a:pPr>
            <a:r>
              <a:rPr lang="en-US" dirty="0" smtClean="0">
                <a:solidFill>
                  <a:prstClr val="white"/>
                </a:solidFill>
                <a:ea typeface="ヒラギノ角ゴ Pro W3" pitchFamily="84" charset="-128"/>
              </a:rPr>
              <a:t>   </a:t>
            </a:r>
            <a:endParaRPr lang="en-US" dirty="0">
              <a:solidFill>
                <a:prstClr val="white"/>
              </a:solidFill>
              <a:ea typeface="ヒラギノ角ゴ Pro W3" pitchFamily="84" charset="-128"/>
            </a:endParaRPr>
          </a:p>
        </p:txBody>
      </p:sp>
      <p:sp>
        <p:nvSpPr>
          <p:cNvPr id="6" name="Footer Placeholder 5"/>
          <p:cNvSpPr>
            <a:spLocks noGrp="1"/>
          </p:cNvSpPr>
          <p:nvPr>
            <p:ph type="ftr" sz="quarter" idx="3"/>
          </p:nvPr>
        </p:nvSpPr>
        <p:spPr>
          <a:xfrm>
            <a:off x="900113" y="6308789"/>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r>
              <a:rPr lang="en-US" smtClean="0">
                <a:solidFill>
                  <a:prstClr val="white"/>
                </a:solidFill>
              </a:rPr>
              <a:t>AMR_Challenges_Opportunities: the English perspective</a:t>
            </a:r>
            <a:endParaRPr lang="en-US" dirty="0">
              <a:solidFill>
                <a:prstClr val="white"/>
              </a:solidFill>
            </a:endParaRPr>
          </a:p>
        </p:txBody>
      </p:sp>
    </p:spTree>
    <p:extLst>
      <p:ext uri="{BB962C8B-B14F-4D97-AF65-F5344CB8AC3E}">
        <p14:creationId xmlns:p14="http://schemas.microsoft.com/office/powerpoint/2010/main" val="3661226680"/>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Lst>
  <p:hf hdr="0" dt="0"/>
  <p:txStyles>
    <p:title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557213" y="1600204"/>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a:t>
            </a:r>
            <a:r>
              <a:rPr lang="en-US" dirty="0" smtClean="0"/>
              <a:t>level</a:t>
            </a:r>
          </a:p>
          <a:p>
            <a:pPr lvl="4"/>
            <a:r>
              <a:rPr lang="en-US" dirty="0" smtClean="0"/>
              <a:t>Fourth </a:t>
            </a:r>
            <a:r>
              <a:rPr lang="en-US" dirty="0"/>
              <a:t>level</a:t>
            </a:r>
          </a:p>
          <a:p>
            <a:pPr lvl="5"/>
            <a:r>
              <a:rPr lang="en-US" dirty="0" smtClean="0"/>
              <a:t>Fifth </a:t>
            </a:r>
            <a:r>
              <a:rPr lang="en-US" dirty="0"/>
              <a:t>level</a:t>
            </a:r>
          </a:p>
        </p:txBody>
      </p:sp>
      <p:sp>
        <p:nvSpPr>
          <p:cNvPr id="7" name="Slide Number Placeholder 5"/>
          <p:cNvSpPr>
            <a:spLocks noGrp="1"/>
          </p:cNvSpPr>
          <p:nvPr>
            <p:ph type="sldNum" sz="quarter" idx="4"/>
          </p:nvPr>
        </p:nvSpPr>
        <p:spPr>
          <a:xfrm>
            <a:off x="0" y="6308789"/>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fontAlgn="base">
              <a:spcBef>
                <a:spcPct val="0"/>
              </a:spcBef>
              <a:spcAft>
                <a:spcPct val="0"/>
              </a:spcAft>
              <a:defRPr/>
            </a:pPr>
            <a:r>
              <a:rPr lang="en-US" dirty="0" smtClean="0">
                <a:solidFill>
                  <a:prstClr val="white"/>
                </a:solidFill>
                <a:ea typeface="ヒラギノ角ゴ Pro W3" pitchFamily="84" charset="-128"/>
              </a:rPr>
              <a:t>   </a:t>
            </a:r>
            <a:endParaRPr lang="en-US" dirty="0">
              <a:solidFill>
                <a:prstClr val="white"/>
              </a:solidFill>
              <a:ea typeface="ヒラギノ角ゴ Pro W3" pitchFamily="84" charset="-128"/>
            </a:endParaRPr>
          </a:p>
        </p:txBody>
      </p:sp>
      <p:sp>
        <p:nvSpPr>
          <p:cNvPr id="6" name="Footer Placeholder 5"/>
          <p:cNvSpPr>
            <a:spLocks noGrp="1"/>
          </p:cNvSpPr>
          <p:nvPr>
            <p:ph type="ftr" sz="quarter" idx="3"/>
          </p:nvPr>
        </p:nvSpPr>
        <p:spPr>
          <a:xfrm>
            <a:off x="900113" y="6308789"/>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r>
              <a:rPr lang="en-US" smtClean="0">
                <a:solidFill>
                  <a:prstClr val="white"/>
                </a:solidFill>
              </a:rPr>
              <a:t>AMR_Challenges_Opportunities: the English perspective</a:t>
            </a:r>
            <a:endParaRPr lang="en-US" dirty="0">
              <a:solidFill>
                <a:prstClr val="white"/>
              </a:solidFill>
            </a:endParaRPr>
          </a:p>
        </p:txBody>
      </p:sp>
    </p:spTree>
    <p:extLst>
      <p:ext uri="{BB962C8B-B14F-4D97-AF65-F5344CB8AC3E}">
        <p14:creationId xmlns:p14="http://schemas.microsoft.com/office/powerpoint/2010/main" val="2114861707"/>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Lst>
  <p:hf hdr="0" dt="0"/>
  <p:txStyles>
    <p:title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41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solidFill>
                <a:prstClr val="black">
                  <a:tint val="75000"/>
                </a:prstClr>
              </a:solidFill>
            </a:endParaRPr>
          </a:p>
        </p:txBody>
      </p:sp>
      <p:sp>
        <p:nvSpPr>
          <p:cNvPr id="5" name="Footer Placeholder 4"/>
          <p:cNvSpPr>
            <a:spLocks noGrp="1"/>
          </p:cNvSpPr>
          <p:nvPr>
            <p:ph type="ftr" sz="quarter" idx="3"/>
          </p:nvPr>
        </p:nvSpPr>
        <p:spPr>
          <a:xfrm>
            <a:off x="3124200" y="635641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solidFill>
                  <a:prstClr val="black">
                    <a:tint val="75000"/>
                  </a:prstClr>
                </a:solidFill>
              </a:rPr>
              <a:t>AMR_Challenges_Opportunities: the English perspective</a:t>
            </a: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41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B8FA37-6190-442E-BE14-989A1B440D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9830651"/>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557213" y="1600204"/>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a:t>
            </a:r>
            <a:r>
              <a:rPr lang="en-US" dirty="0" smtClean="0"/>
              <a:t>level</a:t>
            </a:r>
          </a:p>
          <a:p>
            <a:pPr lvl="4"/>
            <a:r>
              <a:rPr lang="en-US" dirty="0" smtClean="0"/>
              <a:t>Fourth </a:t>
            </a:r>
            <a:r>
              <a:rPr lang="en-US" dirty="0"/>
              <a:t>level</a:t>
            </a:r>
          </a:p>
          <a:p>
            <a:pPr lvl="5"/>
            <a:r>
              <a:rPr lang="en-US" dirty="0" smtClean="0"/>
              <a:t>Fifth </a:t>
            </a:r>
            <a:r>
              <a:rPr lang="en-US" dirty="0"/>
              <a:t>level</a:t>
            </a:r>
          </a:p>
        </p:txBody>
      </p:sp>
      <p:sp>
        <p:nvSpPr>
          <p:cNvPr id="7" name="Slide Number Placeholder 5"/>
          <p:cNvSpPr>
            <a:spLocks noGrp="1"/>
          </p:cNvSpPr>
          <p:nvPr>
            <p:ph type="sldNum" sz="quarter" idx="4"/>
          </p:nvPr>
        </p:nvSpPr>
        <p:spPr>
          <a:xfrm>
            <a:off x="0" y="6308789"/>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fontAlgn="base">
              <a:spcBef>
                <a:spcPct val="0"/>
              </a:spcBef>
              <a:spcAft>
                <a:spcPct val="0"/>
              </a:spcAft>
              <a:defRPr/>
            </a:pPr>
            <a:r>
              <a:rPr lang="en-US" dirty="0" smtClean="0">
                <a:solidFill>
                  <a:prstClr val="white"/>
                </a:solidFill>
                <a:ea typeface="ヒラギノ角ゴ Pro W3" pitchFamily="84" charset="-128"/>
              </a:rPr>
              <a:t>   </a:t>
            </a:r>
            <a:endParaRPr lang="en-US" dirty="0">
              <a:solidFill>
                <a:prstClr val="white"/>
              </a:solidFill>
              <a:ea typeface="ヒラギノ角ゴ Pro W3" pitchFamily="84" charset="-128"/>
            </a:endParaRPr>
          </a:p>
        </p:txBody>
      </p:sp>
      <p:sp>
        <p:nvSpPr>
          <p:cNvPr id="6" name="Footer Placeholder 5"/>
          <p:cNvSpPr>
            <a:spLocks noGrp="1"/>
          </p:cNvSpPr>
          <p:nvPr>
            <p:ph type="ftr" sz="quarter" idx="3"/>
          </p:nvPr>
        </p:nvSpPr>
        <p:spPr>
          <a:xfrm>
            <a:off x="900113" y="6308789"/>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r>
              <a:rPr lang="en-US" smtClean="0">
                <a:solidFill>
                  <a:prstClr val="white"/>
                </a:solidFill>
              </a:rPr>
              <a:t>AMR_Challenges_Opportunities: the English perspective</a:t>
            </a:r>
            <a:endParaRPr lang="en-US" dirty="0">
              <a:solidFill>
                <a:prstClr val="white"/>
              </a:solidFill>
            </a:endParaRPr>
          </a:p>
        </p:txBody>
      </p:sp>
    </p:spTree>
    <p:extLst>
      <p:ext uri="{BB962C8B-B14F-4D97-AF65-F5344CB8AC3E}">
        <p14:creationId xmlns:p14="http://schemas.microsoft.com/office/powerpoint/2010/main" val="2113837429"/>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5" r:id="rId3"/>
    <p:sldLayoutId id="2147483796" r:id="rId4"/>
    <p:sldLayoutId id="2147483837" r:id="rId5"/>
    <p:sldLayoutId id="2147483838" r:id="rId6"/>
  </p:sldLayoutIdLst>
  <p:hf hdr="0" dt="0"/>
  <p:txStyles>
    <p:title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557213" y="1600204"/>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a:t>
            </a:r>
            <a:r>
              <a:rPr lang="en-US" dirty="0" smtClean="0"/>
              <a:t>level</a:t>
            </a:r>
          </a:p>
          <a:p>
            <a:pPr lvl="4"/>
            <a:r>
              <a:rPr lang="en-US" dirty="0" smtClean="0"/>
              <a:t>Fourth </a:t>
            </a:r>
            <a:r>
              <a:rPr lang="en-US" dirty="0"/>
              <a:t>level</a:t>
            </a:r>
          </a:p>
          <a:p>
            <a:pPr lvl="5"/>
            <a:r>
              <a:rPr lang="en-US" dirty="0" smtClean="0"/>
              <a:t>Fifth </a:t>
            </a:r>
            <a:r>
              <a:rPr lang="en-US" dirty="0"/>
              <a:t>level</a:t>
            </a:r>
          </a:p>
        </p:txBody>
      </p:sp>
      <p:sp>
        <p:nvSpPr>
          <p:cNvPr id="7" name="Slide Number Placeholder 5"/>
          <p:cNvSpPr>
            <a:spLocks noGrp="1"/>
          </p:cNvSpPr>
          <p:nvPr>
            <p:ph type="sldNum" sz="quarter" idx="4"/>
          </p:nvPr>
        </p:nvSpPr>
        <p:spPr>
          <a:xfrm>
            <a:off x="0" y="6308789"/>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fontAlgn="base">
              <a:spcBef>
                <a:spcPct val="0"/>
              </a:spcBef>
              <a:spcAft>
                <a:spcPct val="0"/>
              </a:spcAft>
              <a:defRPr/>
            </a:pPr>
            <a:r>
              <a:rPr lang="en-US" dirty="0" smtClean="0">
                <a:solidFill>
                  <a:prstClr val="white"/>
                </a:solidFill>
                <a:ea typeface="ヒラギノ角ゴ Pro W3" pitchFamily="84" charset="-128"/>
              </a:rPr>
              <a:t>  </a:t>
            </a:r>
            <a:fld id="{45F8D313-CCBE-49D6-A3BC-57B1848DFB52}" type="slidenum">
              <a:rPr lang="en-US" smtClean="0">
                <a:solidFill>
                  <a:prstClr val="white"/>
                </a:solidFill>
                <a:ea typeface="ヒラギノ角ゴ Pro W3" pitchFamily="84" charset="-128"/>
              </a:rPr>
              <a:pPr fontAlgn="base">
                <a:spcBef>
                  <a:spcPct val="0"/>
                </a:spcBef>
                <a:spcAft>
                  <a:spcPct val="0"/>
                </a:spcAft>
                <a:defRPr/>
              </a:pPr>
              <a:t>‹#›</a:t>
            </a:fld>
            <a:r>
              <a:rPr lang="en-US" dirty="0" smtClean="0">
                <a:solidFill>
                  <a:prstClr val="white"/>
                </a:solidFill>
                <a:ea typeface="ヒラギノ角ゴ Pro W3" pitchFamily="84" charset="-128"/>
              </a:rPr>
              <a:t> </a:t>
            </a:r>
            <a:endParaRPr lang="en-US" dirty="0">
              <a:solidFill>
                <a:prstClr val="white"/>
              </a:solidFill>
              <a:ea typeface="ヒラギノ角ゴ Pro W3" pitchFamily="84" charset="-128"/>
            </a:endParaRPr>
          </a:p>
        </p:txBody>
      </p:sp>
      <p:sp>
        <p:nvSpPr>
          <p:cNvPr id="6" name="Footer Placeholder 5"/>
          <p:cNvSpPr>
            <a:spLocks noGrp="1"/>
          </p:cNvSpPr>
          <p:nvPr>
            <p:ph type="ftr" sz="quarter" idx="3"/>
          </p:nvPr>
        </p:nvSpPr>
        <p:spPr>
          <a:xfrm>
            <a:off x="900113" y="6308789"/>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r>
              <a:rPr lang="en-US" dirty="0">
                <a:solidFill>
                  <a:prstClr val="white"/>
                </a:solidFill>
              </a:rPr>
              <a:t>Presentation title - edit in Header and Footer</a:t>
            </a:r>
          </a:p>
        </p:txBody>
      </p:sp>
    </p:spTree>
    <p:extLst>
      <p:ext uri="{BB962C8B-B14F-4D97-AF65-F5344CB8AC3E}">
        <p14:creationId xmlns:p14="http://schemas.microsoft.com/office/powerpoint/2010/main" val="1157568176"/>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hf hdr="0" dt="0"/>
  <p:txStyles>
    <p:title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62.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hyperlink" Target="https://fingertips.phe.org.uk/profile/amr-local-indicator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58.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20.xml"/><Relationship Id="rId1" Type="http://schemas.openxmlformats.org/officeDocument/2006/relationships/slideLayout" Target="../slideLayouts/slideLayout58.xml"/><Relationship Id="rId4" Type="http://schemas.openxmlformats.org/officeDocument/2006/relationships/image" Target="../media/image29.tmp"/></Relationships>
</file>

<file path=ppt/slides/_rels/slide2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notesSlide" Target="../notesSlides/notesSlide22.xml"/><Relationship Id="rId1" Type="http://schemas.openxmlformats.org/officeDocument/2006/relationships/slideLayout" Target="../slideLayouts/slideLayout61.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61.xml"/></Relationships>
</file>

<file path=ppt/slides/_rels/slide28.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notesSlide" Target="../notesSlides/notesSlide24.xml"/><Relationship Id="rId1" Type="http://schemas.openxmlformats.org/officeDocument/2006/relationships/slideLayout" Target="../slideLayouts/slideLayout61.xml"/></Relationships>
</file>

<file path=ppt/slides/_rels/slide29.xml.rels><?xml version="1.0" encoding="UTF-8" standalone="yes"?>
<Relationships xmlns="http://schemas.openxmlformats.org/package/2006/relationships"><Relationship Id="rId3" Type="http://schemas.openxmlformats.org/officeDocument/2006/relationships/image" Target="../media/image39.tmp"/><Relationship Id="rId2" Type="http://schemas.openxmlformats.org/officeDocument/2006/relationships/notesSlide" Target="../notesSlides/notesSlide25.xml"/><Relationship Id="rId1" Type="http://schemas.openxmlformats.org/officeDocument/2006/relationships/slideLayout" Target="../slideLayouts/slideLayout61.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7.xml"/><Relationship Id="rId1" Type="http://schemas.openxmlformats.org/officeDocument/2006/relationships/slideLayout" Target="../slideLayouts/slideLayout19.xml"/><Relationship Id="rId4" Type="http://schemas.openxmlformats.org/officeDocument/2006/relationships/chart" Target="../charts/chart4.xml"/></Relationships>
</file>

<file path=ppt/slides/_rels/slide32.xml.rels><?xml version="1.0" encoding="UTF-8" standalone="yes"?>
<Relationships xmlns="http://schemas.openxmlformats.org/package/2006/relationships"><Relationship Id="rId3" Type="http://schemas.openxmlformats.org/officeDocument/2006/relationships/hyperlink" Target="mailto:Elizabeth.beech@nhs.net" TargetMode="External"/><Relationship Id="rId2" Type="http://schemas.openxmlformats.org/officeDocument/2006/relationships/notesSlide" Target="../notesSlides/notesSlide28.xml"/><Relationship Id="rId1" Type="http://schemas.openxmlformats.org/officeDocument/2006/relationships/slideLayout" Target="../slideLayouts/slideLayout59.xml"/><Relationship Id="rId5" Type="http://schemas.openxmlformats.org/officeDocument/2006/relationships/image" Target="../media/image5.png"/><Relationship Id="rId4" Type="http://schemas.openxmlformats.org/officeDocument/2006/relationships/chart" Target="../charts/chart5.xml"/></Relationships>
</file>

<file path=ppt/slides/_rels/slide33.xml.rels><?xml version="1.0" encoding="UTF-8" standalone="yes"?>
<Relationships xmlns="http://schemas.openxmlformats.org/package/2006/relationships"><Relationship Id="rId3" Type="http://schemas.openxmlformats.org/officeDocument/2006/relationships/hyperlink" Target="mailto:Elizabeth.beech@nhs.net" TargetMode="External"/><Relationship Id="rId2" Type="http://schemas.openxmlformats.org/officeDocument/2006/relationships/notesSlide" Target="../notesSlides/notesSlide29.xml"/><Relationship Id="rId1" Type="http://schemas.openxmlformats.org/officeDocument/2006/relationships/slideLayout" Target="../slideLayouts/slideLayout59.xml"/><Relationship Id="rId5" Type="http://schemas.openxmlformats.org/officeDocument/2006/relationships/image" Target="../media/image5.png"/><Relationship Id="rId4" Type="http://schemas.openxmlformats.org/officeDocument/2006/relationships/chart" Target="../charts/char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4.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44.xml"/><Relationship Id="rId5" Type="http://schemas.openxmlformats.org/officeDocument/2006/relationships/image" Target="../media/image44.png"/><Relationship Id="rId4" Type="http://schemas.openxmlformats.org/officeDocument/2006/relationships/image" Target="../media/image43.tmp"/></Relationships>
</file>

<file path=ppt/slides/_rels/slide3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51.png"/></Relationships>
</file>

<file path=ppt/slides/_rels/slide39.xml.rels><?xml version="1.0" encoding="UTF-8" standalone="yes"?>
<Relationships xmlns="http://schemas.openxmlformats.org/package/2006/relationships"><Relationship Id="rId3" Type="http://schemas.openxmlformats.org/officeDocument/2006/relationships/hyperlink" Target="https://www.nice.org.uk/Media/Default/About/what-we-do/NICE-guidance/antimicrobial%20guidance/summary-antimicrobial-prescribing-guidance.pdf" TargetMode="External"/><Relationship Id="rId2" Type="http://schemas.openxmlformats.org/officeDocument/2006/relationships/image" Target="../media/image52.png"/><Relationship Id="rId1" Type="http://schemas.openxmlformats.org/officeDocument/2006/relationships/slideLayout" Target="../slideLayouts/slideLayout74.xml"/><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5.xml"/><Relationship Id="rId1" Type="http://schemas.openxmlformats.org/officeDocument/2006/relationships/slideLayout" Target="../slideLayouts/slideLayout16.xml"/><Relationship Id="rId5" Type="http://schemas.openxmlformats.org/officeDocument/2006/relationships/image" Target="../media/image56.jpeg"/><Relationship Id="rId4" Type="http://schemas.openxmlformats.org/officeDocument/2006/relationships/image" Target="../media/image55.jpeg"/></Relationships>
</file>

<file path=ppt/slides/_rels/slide4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6.xml"/><Relationship Id="rId1" Type="http://schemas.openxmlformats.org/officeDocument/2006/relationships/slideLayout" Target="../slideLayouts/slideLayout44.xml"/></Relationships>
</file>

<file path=ppt/slides/_rels/slide4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7.xml"/><Relationship Id="rId1" Type="http://schemas.openxmlformats.org/officeDocument/2006/relationships/slideLayout" Target="../slideLayouts/slideLayout44.xml"/></Relationships>
</file>

<file path=ppt/slides/_rels/slide4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8.xml"/><Relationship Id="rId1" Type="http://schemas.openxmlformats.org/officeDocument/2006/relationships/slideLayout" Target="../slideLayouts/slideLayout44.xml"/></Relationships>
</file>

<file path=ppt/slides/_rels/slide4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9.xml"/><Relationship Id="rId1" Type="http://schemas.openxmlformats.org/officeDocument/2006/relationships/slideLayout" Target="../slideLayouts/slideLayout44.xml"/></Relationships>
</file>

<file path=ppt/slides/_rels/slide4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0.xml"/><Relationship Id="rId1" Type="http://schemas.openxmlformats.org/officeDocument/2006/relationships/slideLayout" Target="../slideLayouts/slideLayout44.xml"/></Relationships>
</file>

<file path=ppt/slides/_rels/slide46.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2.png"/><Relationship Id="rId7" Type="http://schemas.openxmlformats.org/officeDocument/2006/relationships/hyperlink" Target="https://twitter.com/mortons72/status/959725456751722501" TargetMode="External"/><Relationship Id="rId2" Type="http://schemas.openxmlformats.org/officeDocument/2006/relationships/notesSlide" Target="../notesSlides/notesSlide41.xml"/><Relationship Id="rId1" Type="http://schemas.openxmlformats.org/officeDocument/2006/relationships/slideLayout" Target="../slideLayouts/slideLayout44.xml"/><Relationship Id="rId6" Type="http://schemas.openxmlformats.org/officeDocument/2006/relationships/hyperlink" Target="https://www.westlancsscouts.org.uk/antibiotic-guardians/" TargetMode="External"/><Relationship Id="rId5" Type="http://schemas.openxmlformats.org/officeDocument/2006/relationships/hyperlink" Target="http://www.leicestershirescouts.org.uk/2017/11/antibiotic-guardian-scheme-leader-training/" TargetMode="External"/><Relationship Id="rId4" Type="http://schemas.openxmlformats.org/officeDocument/2006/relationships/image" Target="../media/image63.png"/></Relationships>
</file>

<file path=ppt/slides/_rels/slide4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2.xml"/><Relationship Id="rId1" Type="http://schemas.openxmlformats.org/officeDocument/2006/relationships/slideLayout" Target="../slideLayouts/slideLayout44.xml"/><Relationship Id="rId4" Type="http://schemas.openxmlformats.org/officeDocument/2006/relationships/image" Target="../media/image66.png"/></Relationships>
</file>

<file path=ppt/slides/_rels/slide48.xml.rels><?xml version="1.0" encoding="UTF-8" standalone="yes"?>
<Relationships xmlns="http://schemas.openxmlformats.org/package/2006/relationships"><Relationship Id="rId3" Type="http://schemas.openxmlformats.org/officeDocument/2006/relationships/hyperlink" Target="http://antibioticguardian.com/Meetings/students-amr-conference-2017/" TargetMode="External"/><Relationship Id="rId2" Type="http://schemas.openxmlformats.org/officeDocument/2006/relationships/notesSlide" Target="../notesSlides/notesSlide43.xml"/><Relationship Id="rId1" Type="http://schemas.openxmlformats.org/officeDocument/2006/relationships/slideLayout" Target="../slideLayouts/slideLayout44.xml"/><Relationship Id="rId6" Type="http://schemas.openxmlformats.org/officeDocument/2006/relationships/image" Target="../media/image69.jpeg"/><Relationship Id="rId5" Type="http://schemas.openxmlformats.org/officeDocument/2006/relationships/image" Target="../media/image68.png"/><Relationship Id="rId4" Type="http://schemas.openxmlformats.org/officeDocument/2006/relationships/image" Target="../media/image67.jpeg"/></Relationships>
</file>

<file path=ppt/slides/_rels/slide49.xml.rels><?xml version="1.0" encoding="UTF-8" standalone="yes"?>
<Relationships xmlns="http://schemas.openxmlformats.org/package/2006/relationships"><Relationship Id="rId3" Type="http://schemas.openxmlformats.org/officeDocument/2006/relationships/hyperlink" Target="https://indigo.phe.gov.uk/owa/redir.aspx?C=HXxYYOeY49hFEjw8oaZnnypZ2FdIPRCKRo2okkYUzIK8t77La6bWCA..&amp;URL=https://improvement.nhs.uk/resources/urinary-catheter-tools/" TargetMode="External"/><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0.xml"/></Relationships>
</file>

<file path=ppt/slides/_rels/slide51.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hyperlink" Target="http://antibioticguardian.com/shared-learning/" TargetMode="External"/><Relationship Id="rId7" Type="http://schemas.openxmlformats.org/officeDocument/2006/relationships/image" Target="../media/image73.png"/><Relationship Id="rId2" Type="http://schemas.openxmlformats.org/officeDocument/2006/relationships/notesSlide" Target="../notesSlides/notesSlide46.xml"/><Relationship Id="rId1" Type="http://schemas.openxmlformats.org/officeDocument/2006/relationships/slideLayout" Target="../slideLayouts/slideLayout44.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52.xml.rels><?xml version="1.0" encoding="UTF-8" standalone="yes"?>
<Relationships xmlns="http://schemas.openxmlformats.org/package/2006/relationships"><Relationship Id="rId3" Type="http://schemas.openxmlformats.org/officeDocument/2006/relationships/hyperlink" Target="http://antibioticguardian.com/antibiotic-guardian-2018-awards-shortlist/" TargetMode="External"/><Relationship Id="rId2" Type="http://schemas.openxmlformats.org/officeDocument/2006/relationships/notesSlide" Target="../notesSlides/notesSlide47.xml"/><Relationship Id="rId1" Type="http://schemas.openxmlformats.org/officeDocument/2006/relationships/slideLayout" Target="../slideLayouts/slideLayout4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openxmlformats.org/officeDocument/2006/relationships/hyperlink" Target="https://fingertips.phe.org.uk/profile/amr-local-indicato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9230" y="6165304"/>
            <a:ext cx="7633648" cy="410344"/>
          </a:xfrm>
        </p:spPr>
        <p:txBody>
          <a:bodyPr>
            <a:normAutofit/>
          </a:bodyPr>
          <a:lstStyle/>
          <a:p>
            <a:r>
              <a:rPr lang="en-GB" dirty="0"/>
              <a:t>HCAI &amp; AMR Health Protection </a:t>
            </a:r>
            <a:r>
              <a:rPr lang="en-GB" dirty="0" smtClean="0"/>
              <a:t>Symposium</a:t>
            </a:r>
            <a:r>
              <a:rPr lang="en-GB" dirty="0"/>
              <a:t> </a:t>
            </a:r>
            <a:r>
              <a:rPr lang="en-GB" dirty="0" smtClean="0"/>
              <a:t>12 March 2019 </a:t>
            </a:r>
            <a:endParaRPr lang="en-GB" dirty="0"/>
          </a:p>
        </p:txBody>
      </p:sp>
      <p:sp>
        <p:nvSpPr>
          <p:cNvPr id="4" name="Title 1"/>
          <p:cNvSpPr txBox="1">
            <a:spLocks/>
          </p:cNvSpPr>
          <p:nvPr/>
        </p:nvSpPr>
        <p:spPr>
          <a:xfrm>
            <a:off x="191099" y="2204928"/>
            <a:ext cx="8863989" cy="1470025"/>
          </a:xfrm>
          <a:prstGeom prst="rect">
            <a:avLst/>
          </a:prstGeom>
          <a:ln>
            <a:noFill/>
          </a:ln>
        </p:spPr>
        <p:txBody>
          <a:bodyPr vert="horz" lIns="0" tIns="0" rIns="0" bIns="0" rtlCol="0" anchor="t">
            <a:noAutofit/>
          </a:bodyPr>
          <a:lstStyle>
            <a:lvl1pPr algn="l" rtl="0" eaLnBrk="0" fontAlgn="base" hangingPunct="0">
              <a:spcBef>
                <a:spcPct val="0"/>
              </a:spcBef>
              <a:spcAft>
                <a:spcPct val="0"/>
              </a:spcAft>
              <a:defRPr sz="4500" kern="1200" spc="-150" baseline="0">
                <a:solidFill>
                  <a:schemeClr val="bg1"/>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a:lstStyle>
          <a:p>
            <a:pPr algn="ctr"/>
            <a:r>
              <a:rPr lang="en-GB" dirty="0" smtClean="0"/>
              <a:t>Antimicrobial Resistance: </a:t>
            </a:r>
            <a:r>
              <a:rPr lang="en-GB" dirty="0"/>
              <a:t>Challenges and Opportunities, an English </a:t>
            </a:r>
            <a:r>
              <a:rPr lang="en-GB" dirty="0" smtClean="0"/>
              <a:t>Perspective</a:t>
            </a:r>
          </a:p>
        </p:txBody>
      </p:sp>
      <p:sp>
        <p:nvSpPr>
          <p:cNvPr id="2" name="TextBox 1"/>
          <p:cNvSpPr txBox="1"/>
          <p:nvPr/>
        </p:nvSpPr>
        <p:spPr>
          <a:xfrm>
            <a:off x="467544" y="5445290"/>
            <a:ext cx="7128792" cy="646331"/>
          </a:xfrm>
          <a:prstGeom prst="rect">
            <a:avLst/>
          </a:prstGeom>
          <a:noFill/>
        </p:spPr>
        <p:txBody>
          <a:bodyPr wrap="square" rtlCol="0">
            <a:spAutoFit/>
          </a:bodyPr>
          <a:lstStyle/>
          <a:p>
            <a:r>
              <a:rPr lang="en-GB" dirty="0" smtClean="0">
                <a:solidFill>
                  <a:schemeClr val="bg1"/>
                </a:solidFill>
              </a:rPr>
              <a:t>Diane Ashiru-Oredope</a:t>
            </a:r>
          </a:p>
          <a:p>
            <a:r>
              <a:rPr lang="en-GB" dirty="0" smtClean="0">
                <a:solidFill>
                  <a:schemeClr val="bg1"/>
                </a:solidFill>
              </a:rPr>
              <a:t>Lead Pharmacist, HCAI &amp; AMR Division, Public Health England </a:t>
            </a:r>
            <a:endParaRPr lang="en-GB" dirty="0">
              <a:solidFill>
                <a:schemeClr val="bg1"/>
              </a:solidFill>
            </a:endParaRPr>
          </a:p>
        </p:txBody>
      </p:sp>
    </p:spTree>
    <p:extLst>
      <p:ext uri="{BB962C8B-B14F-4D97-AF65-F5344CB8AC3E}">
        <p14:creationId xmlns:p14="http://schemas.microsoft.com/office/powerpoint/2010/main" val="31883961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dirty="0">
                <a:solidFill>
                  <a:prstClr val="white"/>
                </a:solidFill>
              </a:rPr>
              <a:t>  </a:t>
            </a:r>
            <a:fld id="{2565FA6D-D4C8-4C4C-AC4B-3269734D34D8}" type="slidenum">
              <a:rPr lang="en-US" smtClean="0">
                <a:solidFill>
                  <a:prstClr val="white"/>
                </a:solidFill>
              </a:rPr>
              <a:pPr/>
              <a:t>10</a:t>
            </a:fld>
            <a:endParaRPr lang="en-US" dirty="0">
              <a:solidFill>
                <a:prstClr val="white"/>
              </a:solidFill>
            </a:endParaRPr>
          </a:p>
        </p:txBody>
      </p:sp>
      <p:sp>
        <p:nvSpPr>
          <p:cNvPr id="6" name="Title 1">
            <a:extLst>
              <a:ext uri="{FF2B5EF4-FFF2-40B4-BE49-F238E27FC236}">
                <a16:creationId xmlns="" xmlns:a16="http://schemas.microsoft.com/office/drawing/2014/main" id="{4B8C02DC-9D87-2D48-9D39-F928E31C75B3}"/>
              </a:ext>
            </a:extLst>
          </p:cNvPr>
          <p:cNvSpPr txBox="1">
            <a:spLocks/>
          </p:cNvSpPr>
          <p:nvPr/>
        </p:nvSpPr>
        <p:spPr>
          <a:xfrm>
            <a:off x="154050" y="188640"/>
            <a:ext cx="8989955" cy="648072"/>
          </a:xfrm>
          <a:prstGeom prst="rect">
            <a:avLst/>
          </a:prstGeom>
        </p:spPr>
        <p:txBody>
          <a:bodyPr vert="horz" lIns="0" tIns="0" rIns="0" bIns="0" rtlCol="0" anchor="t" anchorCtr="0">
            <a:noAutofit/>
          </a:bodyPr>
          <a:lstStyle>
            <a:lvl1pPr algn="ctr" rtl="0" eaLnBrk="0" fontAlgn="base" hangingPunct="0">
              <a:spcBef>
                <a:spcPct val="0"/>
              </a:spcBef>
              <a:spcAft>
                <a:spcPct val="0"/>
              </a:spcAft>
              <a:defRPr sz="2800" b="1" kern="1200" spc="0" baseline="0">
                <a:solidFill>
                  <a:srgbClr val="00AE9E"/>
                </a:solidFill>
                <a:latin typeface="Arial" pitchFamily="34" charset="0"/>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a:lstStyle>
          <a:p>
            <a:r>
              <a:rPr lang="en-US" sz="3200" dirty="0" smtClean="0"/>
              <a:t>Reducing inappropriate </a:t>
            </a:r>
            <a:r>
              <a:rPr lang="en-US" sz="3200" dirty="0"/>
              <a:t>prescribing </a:t>
            </a:r>
            <a:endParaRPr lang="en-US" sz="3200" dirty="0" smtClean="0"/>
          </a:p>
          <a:p>
            <a:r>
              <a:rPr lang="en-US" sz="2000" dirty="0" smtClean="0"/>
              <a:t>Estimates/Modelling - 20</a:t>
            </a:r>
            <a:r>
              <a:rPr lang="en-US" sz="2000" dirty="0" smtClean="0"/>
              <a:t>% of antibiotics are prescribed inappropriately</a:t>
            </a:r>
            <a:endParaRPr lang="en-US" sz="2000" dirty="0"/>
          </a:p>
        </p:txBody>
      </p:sp>
      <p:graphicFrame>
        <p:nvGraphicFramePr>
          <p:cNvPr id="7" name="Diagram 6">
            <a:extLst>
              <a:ext uri="{FF2B5EF4-FFF2-40B4-BE49-F238E27FC236}">
                <a16:creationId xmlns="" xmlns:a16="http://schemas.microsoft.com/office/drawing/2014/main" id="{98E05A61-F246-A74E-80C1-BE8B9C64AFC4}"/>
              </a:ext>
            </a:extLst>
          </p:cNvPr>
          <p:cNvGraphicFramePr/>
          <p:nvPr>
            <p:extLst>
              <p:ext uri="{D42A27DB-BD31-4B8C-83A1-F6EECF244321}">
                <p14:modId xmlns:p14="http://schemas.microsoft.com/office/powerpoint/2010/main" val="1737778013"/>
              </p:ext>
            </p:extLst>
          </p:nvPr>
        </p:nvGraphicFramePr>
        <p:xfrm>
          <a:off x="2699793" y="1124744"/>
          <a:ext cx="5955239" cy="50088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 xmlns:a16="http://schemas.microsoft.com/office/drawing/2014/main" id="{6BBE4153-A0C4-A847-8A15-604C03F372C8}"/>
              </a:ext>
            </a:extLst>
          </p:cNvPr>
          <p:cNvSpPr txBox="1"/>
          <p:nvPr/>
        </p:nvSpPr>
        <p:spPr>
          <a:xfrm>
            <a:off x="143509" y="1787428"/>
            <a:ext cx="2450252" cy="4247317"/>
          </a:xfrm>
          <a:prstGeom prst="rect">
            <a:avLst/>
          </a:prstGeom>
          <a:noFill/>
        </p:spPr>
        <p:txBody>
          <a:bodyPr wrap="square" rtlCol="0">
            <a:spAutoFit/>
          </a:bodyPr>
          <a:lstStyle/>
          <a:p>
            <a:pPr marL="342900" indent="-342900" fontAlgn="base">
              <a:spcBef>
                <a:spcPct val="0"/>
              </a:spcBef>
              <a:spcAft>
                <a:spcPct val="0"/>
              </a:spcAft>
              <a:buFont typeface="Arial" panose="020B0604020202020204" pitchFamily="34" charset="0"/>
              <a:buChar char="•"/>
            </a:pPr>
            <a:r>
              <a:rPr lang="en-US" b="1" dirty="0">
                <a:solidFill>
                  <a:prstClr val="black"/>
                </a:solidFill>
                <a:ea typeface="ヒラギノ角ゴ Pro W3" pitchFamily="84" charset="-128"/>
              </a:rPr>
              <a:t>Acute cough: </a:t>
            </a:r>
          </a:p>
          <a:p>
            <a:pPr marL="361950" fontAlgn="base">
              <a:spcBef>
                <a:spcPct val="0"/>
              </a:spcBef>
              <a:spcAft>
                <a:spcPct val="0"/>
              </a:spcAft>
            </a:pPr>
            <a:r>
              <a:rPr lang="en-US" dirty="0">
                <a:solidFill>
                  <a:prstClr val="black"/>
                </a:solidFill>
                <a:ea typeface="ヒラギノ角ゴ Pro W3" pitchFamily="84" charset="-128"/>
              </a:rPr>
              <a:t>41% prescribed vs ideal of 10%</a:t>
            </a:r>
          </a:p>
          <a:p>
            <a:pPr marL="342900" indent="-342900" fontAlgn="base">
              <a:spcBef>
                <a:spcPct val="0"/>
              </a:spcBef>
              <a:spcAft>
                <a:spcPct val="0"/>
              </a:spcAft>
              <a:buFont typeface="Arial" panose="020B0604020202020204" pitchFamily="34" charset="0"/>
              <a:buChar char="•"/>
            </a:pPr>
            <a:endParaRPr lang="en-US" dirty="0">
              <a:solidFill>
                <a:prstClr val="black"/>
              </a:solidFill>
              <a:ea typeface="ヒラギノ角ゴ Pro W3" pitchFamily="84" charset="-128"/>
            </a:endParaRPr>
          </a:p>
          <a:p>
            <a:pPr marL="342900" indent="-342900" fontAlgn="base">
              <a:spcBef>
                <a:spcPct val="0"/>
              </a:spcBef>
              <a:spcAft>
                <a:spcPct val="0"/>
              </a:spcAft>
              <a:buFont typeface="Arial" panose="020B0604020202020204" pitchFamily="34" charset="0"/>
              <a:buChar char="•"/>
            </a:pPr>
            <a:r>
              <a:rPr lang="en-US" b="1" dirty="0">
                <a:solidFill>
                  <a:prstClr val="black"/>
                </a:solidFill>
                <a:ea typeface="ヒラギノ角ゴ Pro W3" pitchFamily="84" charset="-128"/>
              </a:rPr>
              <a:t>Bronchitis: </a:t>
            </a:r>
          </a:p>
          <a:p>
            <a:pPr marL="320675" indent="41275" fontAlgn="base">
              <a:spcBef>
                <a:spcPct val="0"/>
              </a:spcBef>
              <a:spcAft>
                <a:spcPct val="0"/>
              </a:spcAft>
            </a:pPr>
            <a:r>
              <a:rPr lang="en-US" dirty="0">
                <a:solidFill>
                  <a:prstClr val="black"/>
                </a:solidFill>
                <a:ea typeface="ヒラギノ角ゴ Pro W3" pitchFamily="84" charset="-128"/>
              </a:rPr>
              <a:t>82% prescribed vs ideal of 13%</a:t>
            </a:r>
          </a:p>
          <a:p>
            <a:pPr marL="342900" indent="-342900" fontAlgn="base">
              <a:spcBef>
                <a:spcPct val="0"/>
              </a:spcBef>
              <a:spcAft>
                <a:spcPct val="0"/>
              </a:spcAft>
              <a:buFont typeface="Arial" panose="020B0604020202020204" pitchFamily="34" charset="0"/>
              <a:buChar char="•"/>
            </a:pPr>
            <a:endParaRPr lang="en-US" dirty="0">
              <a:solidFill>
                <a:prstClr val="black"/>
              </a:solidFill>
              <a:ea typeface="ヒラギノ角ゴ Pro W3" pitchFamily="84" charset="-128"/>
            </a:endParaRPr>
          </a:p>
          <a:p>
            <a:pPr marL="342900" indent="-342900" fontAlgn="base">
              <a:spcBef>
                <a:spcPct val="0"/>
              </a:spcBef>
              <a:spcAft>
                <a:spcPct val="0"/>
              </a:spcAft>
              <a:buFont typeface="Arial" panose="020B0604020202020204" pitchFamily="34" charset="0"/>
              <a:buChar char="•"/>
            </a:pPr>
            <a:r>
              <a:rPr lang="en-US" b="1" dirty="0">
                <a:solidFill>
                  <a:prstClr val="black"/>
                </a:solidFill>
                <a:ea typeface="ヒラギノ角ゴ Pro W3" pitchFamily="84" charset="-128"/>
              </a:rPr>
              <a:t>Rhinosinusitis:  </a:t>
            </a:r>
          </a:p>
          <a:p>
            <a:pPr marL="320675" fontAlgn="base">
              <a:spcBef>
                <a:spcPct val="0"/>
              </a:spcBef>
              <a:spcAft>
                <a:spcPct val="0"/>
              </a:spcAft>
            </a:pPr>
            <a:r>
              <a:rPr lang="en-US" dirty="0">
                <a:solidFill>
                  <a:prstClr val="black"/>
                </a:solidFill>
                <a:ea typeface="ヒラギノ角ゴ Pro W3" pitchFamily="84" charset="-128"/>
              </a:rPr>
              <a:t>88% prescribed vs ideal of 11%</a:t>
            </a:r>
          </a:p>
          <a:p>
            <a:pPr marL="342900" indent="-342900" fontAlgn="base">
              <a:spcBef>
                <a:spcPct val="0"/>
              </a:spcBef>
              <a:spcAft>
                <a:spcPct val="0"/>
              </a:spcAft>
              <a:buFont typeface="Arial" panose="020B0604020202020204" pitchFamily="34" charset="0"/>
              <a:buChar char="•"/>
            </a:pPr>
            <a:endParaRPr lang="en-US" dirty="0">
              <a:solidFill>
                <a:prstClr val="black"/>
              </a:solidFill>
              <a:ea typeface="ヒラギノ角ゴ Pro W3" pitchFamily="84" charset="-128"/>
            </a:endParaRPr>
          </a:p>
          <a:p>
            <a:pPr marL="342900" indent="-342900" fontAlgn="base">
              <a:spcBef>
                <a:spcPct val="0"/>
              </a:spcBef>
              <a:spcAft>
                <a:spcPct val="0"/>
              </a:spcAft>
              <a:buFont typeface="Arial" panose="020B0604020202020204" pitchFamily="34" charset="0"/>
              <a:buChar char="•"/>
            </a:pPr>
            <a:r>
              <a:rPr lang="en-US" b="1" dirty="0">
                <a:solidFill>
                  <a:prstClr val="black"/>
                </a:solidFill>
                <a:ea typeface="ヒラギノ角ゴ Pro W3" pitchFamily="84" charset="-128"/>
              </a:rPr>
              <a:t>Sore throat: </a:t>
            </a:r>
          </a:p>
          <a:p>
            <a:pPr marL="320675" indent="41275" fontAlgn="base">
              <a:spcBef>
                <a:spcPct val="0"/>
              </a:spcBef>
              <a:spcAft>
                <a:spcPct val="0"/>
              </a:spcAft>
            </a:pPr>
            <a:r>
              <a:rPr lang="en-US" dirty="0">
                <a:solidFill>
                  <a:prstClr val="black"/>
                </a:solidFill>
                <a:ea typeface="ヒラギノ角ゴ Pro W3" pitchFamily="84" charset="-128"/>
              </a:rPr>
              <a:t>59% prescribed vs ideal of 13%</a:t>
            </a:r>
          </a:p>
        </p:txBody>
      </p:sp>
      <p:sp>
        <p:nvSpPr>
          <p:cNvPr id="2" name="Footer Placeholder 1"/>
          <p:cNvSpPr>
            <a:spLocks noGrp="1"/>
          </p:cNvSpPr>
          <p:nvPr>
            <p:ph type="ftr" sz="quarter" idx="11"/>
          </p:nvPr>
        </p:nvSpPr>
        <p:spPr/>
        <p:txBody>
          <a:bodyPr/>
          <a:lstStyle/>
          <a:p>
            <a:pPr>
              <a:defRPr/>
            </a:pPr>
            <a:r>
              <a:rPr lang="en-US" smtClean="0">
                <a:solidFill>
                  <a:prstClr val="white"/>
                </a:solidFill>
              </a:rPr>
              <a:t>AMR_Challenges_Opportunities: the English perspective</a:t>
            </a:r>
            <a:endParaRPr lang="en-US" dirty="0">
              <a:solidFill>
                <a:prstClr val="white"/>
              </a:solidFill>
            </a:endParaRPr>
          </a:p>
        </p:txBody>
      </p:sp>
    </p:spTree>
    <p:extLst>
      <p:ext uri="{BB962C8B-B14F-4D97-AF65-F5344CB8AC3E}">
        <p14:creationId xmlns:p14="http://schemas.microsoft.com/office/powerpoint/2010/main" val="2103776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531813">
              <a:defRPr/>
            </a:pPr>
            <a:r>
              <a:rPr lang="en-US" dirty="0" smtClean="0"/>
              <a:t>  </a:t>
            </a:r>
            <a:fld id="{2565FA6D-D4C8-4C4C-AC4B-3269734D34D8}" type="slidenum">
              <a:rPr lang="en-US" smtClean="0"/>
              <a:pPr marL="531813">
                <a:defRPr/>
              </a:pPr>
              <a:t>11</a:t>
            </a:fld>
            <a:endParaRPr lang="en-US" dirty="0"/>
          </a:p>
        </p:txBody>
      </p:sp>
      <p:sp>
        <p:nvSpPr>
          <p:cNvPr id="5" name="Footer Placeholder 4"/>
          <p:cNvSpPr>
            <a:spLocks noGrp="1"/>
          </p:cNvSpPr>
          <p:nvPr>
            <p:ph type="ftr" sz="quarter" idx="11"/>
          </p:nvPr>
        </p:nvSpPr>
        <p:spPr/>
        <p:txBody>
          <a:bodyPr/>
          <a:lstStyle/>
          <a:p>
            <a:pPr>
              <a:defRPr/>
            </a:pPr>
            <a:r>
              <a:rPr lang="en-GB" smtClean="0"/>
              <a:t>AMR_Challenges_Opportunities: the English perspective</a:t>
            </a:r>
            <a:endParaRPr lang="en-US" dirty="0"/>
          </a:p>
        </p:txBody>
      </p:sp>
      <p:sp>
        <p:nvSpPr>
          <p:cNvPr id="7" name="Content Placeholder 4"/>
          <p:cNvSpPr>
            <a:spLocks noGrp="1"/>
          </p:cNvSpPr>
          <p:nvPr>
            <p:ph idx="1"/>
          </p:nvPr>
        </p:nvSpPr>
        <p:spPr>
          <a:xfrm>
            <a:off x="393813" y="796618"/>
            <a:ext cx="8511244" cy="4720613"/>
          </a:xfrm>
        </p:spPr>
        <p:txBody>
          <a:bodyPr>
            <a:normAutofit fontScale="92500" lnSpcReduction="20000"/>
          </a:bodyPr>
          <a:lstStyle/>
          <a:p>
            <a:r>
              <a:rPr lang="en-US" sz="2000" b="1" dirty="0" smtClean="0"/>
              <a:t>PHE </a:t>
            </a:r>
            <a:r>
              <a:rPr lang="en-US" sz="2000" b="1" dirty="0" smtClean="0"/>
              <a:t>supported the </a:t>
            </a:r>
            <a:r>
              <a:rPr lang="en-US" sz="2000" b="1" dirty="0" smtClean="0"/>
              <a:t>AMR strategy </a:t>
            </a:r>
            <a:r>
              <a:rPr lang="en-GB" sz="2000" b="1" dirty="0" smtClean="0"/>
              <a:t>through multi-disciplinary </a:t>
            </a:r>
            <a:r>
              <a:rPr lang="en-GB" sz="2000" b="1" dirty="0"/>
              <a:t>and multi-sectoral collaboration </a:t>
            </a:r>
            <a:r>
              <a:rPr lang="en-US" sz="2000" b="1" dirty="0" smtClean="0"/>
              <a:t>:</a:t>
            </a:r>
          </a:p>
          <a:p>
            <a:pPr marL="463550" lvl="1" indent="-285750">
              <a:buFont typeface="Arial" panose="020B0604020202020204" pitchFamily="34" charset="0"/>
              <a:buChar char="•"/>
            </a:pPr>
            <a:r>
              <a:rPr lang="en-US" sz="1600" dirty="0" smtClean="0"/>
              <a:t>Improved AMR and antibiotic use surveillance </a:t>
            </a:r>
          </a:p>
          <a:p>
            <a:pPr marL="463550" lvl="1" indent="-285750">
              <a:buFont typeface="Arial" panose="020B0604020202020204" pitchFamily="34" charset="0"/>
              <a:buChar char="•"/>
            </a:pPr>
            <a:r>
              <a:rPr lang="en-US" sz="1600" dirty="0" smtClean="0"/>
              <a:t>Providing quarterly UK and country specific data for ambitions (</a:t>
            </a:r>
            <a:r>
              <a:rPr lang="en-US" sz="1600" i="1" dirty="0" smtClean="0"/>
              <a:t>GN</a:t>
            </a:r>
            <a:r>
              <a:rPr lang="en-US" sz="1600" dirty="0" smtClean="0"/>
              <a:t>BSI  &amp; Antibiotics)</a:t>
            </a:r>
          </a:p>
          <a:p>
            <a:pPr marL="463550" lvl="1" indent="-285750">
              <a:buFont typeface="Arial" panose="020B0604020202020204" pitchFamily="34" charset="0"/>
              <a:buChar char="•"/>
            </a:pPr>
            <a:r>
              <a:rPr lang="en-US" sz="1600" dirty="0" smtClean="0"/>
              <a:t>Supporting local action through </a:t>
            </a:r>
            <a:r>
              <a:rPr lang="en-US" sz="1600" dirty="0"/>
              <a:t> </a:t>
            </a:r>
            <a:r>
              <a:rPr lang="en-US" sz="1600" dirty="0" smtClean="0"/>
              <a:t>development and monthly updated Fingertips indicators</a:t>
            </a:r>
          </a:p>
          <a:p>
            <a:pPr marL="463550" lvl="1" indent="-285750">
              <a:buFont typeface="Arial" panose="020B0604020202020204" pitchFamily="34" charset="0"/>
              <a:buChar char="•"/>
            </a:pPr>
            <a:r>
              <a:rPr lang="en-US" sz="1600" dirty="0" smtClean="0"/>
              <a:t>S</a:t>
            </a:r>
            <a:r>
              <a:rPr lang="en-GB" sz="1600" dirty="0" err="1" smtClean="0"/>
              <a:t>upporting</a:t>
            </a:r>
            <a:r>
              <a:rPr lang="en-GB" sz="1600" dirty="0" smtClean="0"/>
              <a:t> </a:t>
            </a:r>
            <a:r>
              <a:rPr lang="en-GB" sz="1600" dirty="0"/>
              <a:t>the provision of </a:t>
            </a:r>
            <a:r>
              <a:rPr lang="en-GB" sz="1600" dirty="0" smtClean="0"/>
              <a:t>behavioural </a:t>
            </a:r>
            <a:r>
              <a:rPr lang="en-GB" sz="1600" dirty="0"/>
              <a:t>interventions </a:t>
            </a:r>
            <a:r>
              <a:rPr lang="en-GB" sz="1600" dirty="0" smtClean="0"/>
              <a:t>(nudge work)</a:t>
            </a:r>
            <a:endParaRPr lang="en-US" sz="1600" dirty="0" smtClean="0"/>
          </a:p>
          <a:p>
            <a:pPr marL="463550" lvl="1" indent="-285750">
              <a:buFont typeface="Arial" panose="020B0604020202020204" pitchFamily="34" charset="0"/>
              <a:buChar char="•"/>
            </a:pPr>
            <a:r>
              <a:rPr lang="en-US" sz="1600" dirty="0" smtClean="0"/>
              <a:t>Developing resources and toolkits for catheter associated UTI, improving diagnosis and treatment of UTI, </a:t>
            </a:r>
            <a:r>
              <a:rPr lang="en-US" b="1" dirty="0" smtClean="0"/>
              <a:t>modelling </a:t>
            </a:r>
            <a:r>
              <a:rPr lang="en-US" b="1" dirty="0"/>
              <a:t>inappropriate prescribing, </a:t>
            </a:r>
            <a:r>
              <a:rPr lang="en-US" sz="1600" dirty="0"/>
              <a:t>healthcare </a:t>
            </a:r>
            <a:r>
              <a:rPr lang="en-US" sz="1600" dirty="0" smtClean="0"/>
              <a:t>impact of GNBSI, UTI and antimicrobial stewardship toolkits</a:t>
            </a:r>
          </a:p>
          <a:p>
            <a:pPr marL="463550" lvl="1" indent="-285750">
              <a:buFont typeface="Arial" panose="020B0604020202020204" pitchFamily="34" charset="0"/>
              <a:buChar char="•"/>
            </a:pPr>
            <a:r>
              <a:rPr lang="en-US" sz="1600" dirty="0" smtClean="0"/>
              <a:t>Expert advice and monitoring of national incentive schemes to reduce antibiotic use</a:t>
            </a:r>
          </a:p>
          <a:p>
            <a:pPr marL="463550" lvl="1" indent="-285750">
              <a:buFont typeface="Arial" panose="020B0604020202020204" pitchFamily="34" charset="0"/>
              <a:buChar char="•"/>
            </a:pPr>
            <a:r>
              <a:rPr lang="en-US" sz="1600" dirty="0" smtClean="0"/>
              <a:t>Developing national guidelines (in collaboration with NICE)</a:t>
            </a:r>
          </a:p>
          <a:p>
            <a:pPr marL="463550" lvl="1" indent="-285750">
              <a:buFont typeface="Arial" panose="020B0604020202020204" pitchFamily="34" charset="0"/>
              <a:buChar char="•"/>
            </a:pPr>
            <a:r>
              <a:rPr lang="en-US" sz="1600" dirty="0" smtClean="0"/>
              <a:t>Developing </a:t>
            </a:r>
            <a:r>
              <a:rPr lang="en-GB" sz="1600" dirty="0" smtClean="0"/>
              <a:t>educational programmes on AMR  - </a:t>
            </a:r>
            <a:r>
              <a:rPr lang="en-US" sz="1600" dirty="0" smtClean="0"/>
              <a:t>E-Bug health education resource for children aged 4-18; delivering training </a:t>
            </a:r>
            <a:r>
              <a:rPr lang="en-US" sz="1600" dirty="0" err="1" smtClean="0"/>
              <a:t>programmes</a:t>
            </a:r>
            <a:endParaRPr lang="en-GB" sz="1600" dirty="0" smtClean="0"/>
          </a:p>
          <a:p>
            <a:pPr marL="463550" lvl="1" indent="-285750">
              <a:buFont typeface="Arial" panose="020B0604020202020204" pitchFamily="34" charset="0"/>
              <a:buChar char="•"/>
            </a:pPr>
            <a:r>
              <a:rPr lang="en-GB" sz="1600" dirty="0" smtClean="0"/>
              <a:t>Public &amp; professional information related to AMR: </a:t>
            </a:r>
            <a:r>
              <a:rPr lang="en-US" sz="1600" dirty="0" smtClean="0"/>
              <a:t>the Antibiotic Guardian initiative, Keep Antibiotics Working, the World Antibiotic Awareness Week and European Antibiotic Awareness Day</a:t>
            </a:r>
          </a:p>
          <a:p>
            <a:pPr marL="463550" lvl="1" indent="-285750">
              <a:buFont typeface="Arial" panose="020B0604020202020204" pitchFamily="34" charset="0"/>
              <a:buChar char="•"/>
            </a:pPr>
            <a:r>
              <a:rPr lang="en-US" sz="1600" dirty="0" smtClean="0"/>
              <a:t>Contributing to the Global Action Plan and providing UK coordination of surveillance to ECDC and WHO GLASS </a:t>
            </a:r>
            <a:endParaRPr lang="en-US" sz="1600" dirty="0" smtClean="0"/>
          </a:p>
          <a:p>
            <a:pPr marL="463550" lvl="1" indent="-285750">
              <a:buFont typeface="Arial" panose="020B0604020202020204" pitchFamily="34" charset="0"/>
              <a:buChar char="•"/>
            </a:pPr>
            <a:r>
              <a:rPr lang="en-US" sz="1600" dirty="0" smtClean="0"/>
              <a:t>One Health surveillance report</a:t>
            </a:r>
          </a:p>
          <a:p>
            <a:pPr lvl="1"/>
            <a:endParaRPr lang="en-US" sz="1600" dirty="0" smtClean="0"/>
          </a:p>
        </p:txBody>
      </p:sp>
      <p:sp>
        <p:nvSpPr>
          <p:cNvPr id="8" name="Title 3"/>
          <p:cNvSpPr>
            <a:spLocks noGrp="1"/>
          </p:cNvSpPr>
          <p:nvPr>
            <p:ph type="title"/>
          </p:nvPr>
        </p:nvSpPr>
        <p:spPr>
          <a:xfrm>
            <a:off x="539552" y="188640"/>
            <a:ext cx="8028000" cy="648072"/>
          </a:xfrm>
        </p:spPr>
        <p:txBody>
          <a:bodyPr>
            <a:normAutofit fontScale="90000"/>
          </a:bodyPr>
          <a:lstStyle/>
          <a:p>
            <a:r>
              <a:rPr lang="en-US" dirty="0" smtClean="0"/>
              <a:t>AMR UK Strategy 2013-2018: PHE’s role</a:t>
            </a:r>
            <a:endParaRPr lang="en-US" dirty="0"/>
          </a:p>
        </p:txBody>
      </p:sp>
      <p:sp>
        <p:nvSpPr>
          <p:cNvPr id="6" name="Rectangle 5"/>
          <p:cNvSpPr/>
          <p:nvPr/>
        </p:nvSpPr>
        <p:spPr>
          <a:xfrm>
            <a:off x="382815" y="5517232"/>
            <a:ext cx="8295220" cy="830997"/>
          </a:xfrm>
          <a:prstGeom prst="rect">
            <a:avLst/>
          </a:prstGeom>
          <a:ln>
            <a:solidFill>
              <a:schemeClr val="accent5"/>
            </a:solidFill>
          </a:ln>
        </p:spPr>
        <p:txBody>
          <a:bodyPr wrap="square">
            <a:spAutoFit/>
          </a:bodyPr>
          <a:lstStyle/>
          <a:p>
            <a:pPr algn="ctr"/>
            <a:r>
              <a:rPr lang="en-GB" sz="1200" b="1" dirty="0">
                <a:latin typeface="Arial" panose="020B0604020202020204" pitchFamily="34" charset="0"/>
                <a:cs typeface="Arial" panose="020B0604020202020204" pitchFamily="34" charset="0"/>
              </a:rPr>
              <a:t>PHE Remit Letter objective 2018/2019:</a:t>
            </a:r>
          </a:p>
          <a:p>
            <a:pPr algn="ctr"/>
            <a:r>
              <a:rPr lang="en-GB" sz="1200" dirty="0">
                <a:latin typeface="Arial" panose="020B0604020202020204" pitchFamily="34" charset="0"/>
                <a:cs typeface="Arial" panose="020B0604020202020204" pitchFamily="34" charset="0"/>
              </a:rPr>
              <a:t>To support the Government’s goal to slow the growth of Antimicrobial Resistance (AMR) by contributing to the human health aspects of the revision of the AMR strategy and supporting NHS Improvement and NHS England in delivering on Gram negative bloodstream infections, reducing inappropriate prescribing and the diagnostic programme respectively</a:t>
            </a:r>
          </a:p>
        </p:txBody>
      </p:sp>
    </p:spTree>
    <p:extLst>
      <p:ext uri="{BB962C8B-B14F-4D97-AF65-F5344CB8AC3E}">
        <p14:creationId xmlns:p14="http://schemas.microsoft.com/office/powerpoint/2010/main" val="6720507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8028000" cy="648072"/>
          </a:xfrm>
        </p:spPr>
        <p:txBody>
          <a:bodyPr>
            <a:normAutofit fontScale="90000"/>
          </a:bodyPr>
          <a:lstStyle/>
          <a:p>
            <a:r>
              <a:rPr lang="en-GB" dirty="0"/>
              <a:t>The UK’s vision for AMR by 2040 and five-year national action plan</a:t>
            </a:r>
          </a:p>
        </p:txBody>
      </p:sp>
      <p:sp>
        <p:nvSpPr>
          <p:cNvPr id="3" name="Content Placeholder 2"/>
          <p:cNvSpPr>
            <a:spLocks noGrp="1"/>
          </p:cNvSpPr>
          <p:nvPr>
            <p:ph idx="1"/>
          </p:nvPr>
        </p:nvSpPr>
        <p:spPr>
          <a:xfrm>
            <a:off x="611560" y="1268763"/>
            <a:ext cx="7974440" cy="4163617"/>
          </a:xfrm>
        </p:spPr>
        <p:txBody>
          <a:bodyPr/>
          <a:lstStyle/>
          <a:p>
            <a:r>
              <a:rPr lang="en-GB" dirty="0"/>
              <a:t>By 2040, our vision is of a world in which antimicrobial resistance (AMR) is effectively contained, controlled and mitigated. </a:t>
            </a:r>
          </a:p>
          <a:p>
            <a:endParaRPr lang="en-GB" dirty="0"/>
          </a:p>
        </p:txBody>
      </p:sp>
      <p:sp>
        <p:nvSpPr>
          <p:cNvPr id="4" name="Slide Number Placeholder 3"/>
          <p:cNvSpPr>
            <a:spLocks noGrp="1"/>
          </p:cNvSpPr>
          <p:nvPr>
            <p:ph type="sldNum" sz="quarter" idx="10"/>
          </p:nvPr>
        </p:nvSpPr>
        <p:spPr/>
        <p:txBody>
          <a:bodyPr/>
          <a:lstStyle/>
          <a:p>
            <a:pPr marL="531813">
              <a:defRPr/>
            </a:pPr>
            <a:r>
              <a:rPr lang="en-US" smtClean="0">
                <a:solidFill>
                  <a:prstClr val="white"/>
                </a:solidFill>
              </a:rPr>
              <a:t>  </a:t>
            </a:r>
            <a:fld id="{2565FA6D-D4C8-4C4C-AC4B-3269734D34D8}" type="slidenum">
              <a:rPr lang="en-US" smtClean="0">
                <a:solidFill>
                  <a:prstClr val="white"/>
                </a:solidFill>
              </a:rPr>
              <a:pPr marL="531813">
                <a:defRPr/>
              </a:pPr>
              <a:t>12</a:t>
            </a:fld>
            <a:endParaRPr lang="en-US" dirty="0">
              <a:solidFill>
                <a:prstClr val="white"/>
              </a:solidFill>
            </a:endParaRPr>
          </a:p>
        </p:txBody>
      </p:sp>
      <p:sp>
        <p:nvSpPr>
          <p:cNvPr id="5" name="Footer Placeholder 4"/>
          <p:cNvSpPr>
            <a:spLocks noGrp="1"/>
          </p:cNvSpPr>
          <p:nvPr>
            <p:ph type="ftr" sz="quarter" idx="11"/>
          </p:nvPr>
        </p:nvSpPr>
        <p:spPr/>
        <p:txBody>
          <a:bodyPr/>
          <a:lstStyle/>
          <a:p>
            <a:pPr>
              <a:defRPr/>
            </a:pPr>
            <a:r>
              <a:rPr lang="en-GB" smtClean="0">
                <a:solidFill>
                  <a:prstClr val="white"/>
                </a:solidFill>
              </a:rPr>
              <a:t>AMR_Challenges_Opportunities: the English perspective</a:t>
            </a:r>
            <a:endParaRPr lang="en-US" dirty="0">
              <a:solidFill>
                <a:prstClr val="white"/>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092" b="711"/>
          <a:stretch/>
        </p:blipFill>
        <p:spPr bwMode="auto">
          <a:xfrm>
            <a:off x="0" y="2132861"/>
            <a:ext cx="9047038" cy="4184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111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028000" cy="648072"/>
          </a:xfrm>
        </p:spPr>
        <p:txBody>
          <a:bodyPr/>
          <a:lstStyle/>
          <a:p>
            <a:r>
              <a:rPr lang="en-GB" dirty="0" smtClean="0"/>
              <a:t>Ambitions: </a:t>
            </a:r>
            <a:endParaRPr lang="en-GB" dirty="0"/>
          </a:p>
        </p:txBody>
      </p:sp>
      <p:sp>
        <p:nvSpPr>
          <p:cNvPr id="3" name="Content Placeholder 2"/>
          <p:cNvSpPr>
            <a:spLocks noGrp="1"/>
          </p:cNvSpPr>
          <p:nvPr>
            <p:ph idx="1"/>
          </p:nvPr>
        </p:nvSpPr>
        <p:spPr>
          <a:xfrm>
            <a:off x="539552" y="908720"/>
            <a:ext cx="8424936" cy="5112568"/>
          </a:xfrm>
        </p:spPr>
        <p:txBody>
          <a:bodyPr/>
          <a:lstStyle/>
          <a:p>
            <a:pPr marL="0" indent="0" eaLnBrk="1" fontAlgn="auto" hangingPunct="1">
              <a:lnSpc>
                <a:spcPct val="100000"/>
              </a:lnSpc>
              <a:spcAft>
                <a:spcPts val="0"/>
              </a:spcAft>
              <a:defRPr/>
            </a:pPr>
            <a:r>
              <a:rPr lang="en-GB" sz="1600" dirty="0"/>
              <a:t>1 - working with other countries and international organisations on surveillance, capacity and capability, promoting access, supporting health systems and behaviour change</a:t>
            </a:r>
          </a:p>
          <a:p>
            <a:pPr marL="0" indent="0" eaLnBrk="1" fontAlgn="auto" hangingPunct="1">
              <a:lnSpc>
                <a:spcPct val="100000"/>
              </a:lnSpc>
              <a:spcAft>
                <a:spcPts val="0"/>
              </a:spcAft>
              <a:defRPr/>
            </a:pPr>
            <a:r>
              <a:rPr lang="en-GB" sz="1600" dirty="0"/>
              <a:t>2 - Continue as world class leaders in research and development; improving understanding of routes of transmission, collaborating to maintain a healthy pipeline of new drugs and alternatives</a:t>
            </a:r>
          </a:p>
          <a:p>
            <a:pPr marL="0" indent="0" eaLnBrk="1" fontAlgn="auto" hangingPunct="1">
              <a:lnSpc>
                <a:spcPct val="100000"/>
              </a:lnSpc>
              <a:spcAft>
                <a:spcPts val="0"/>
              </a:spcAft>
              <a:defRPr/>
            </a:pPr>
            <a:r>
              <a:rPr lang="en-GB" sz="1600" dirty="0"/>
              <a:t>3 - Achieve UK rates of infections in humans the lowest in the world and reduce infections in animals; minimise transmission in the environment, optimise use of vaccines; support disease reduction programmes</a:t>
            </a:r>
          </a:p>
          <a:p>
            <a:pPr marL="0" indent="0" eaLnBrk="1" fontAlgn="auto" hangingPunct="1">
              <a:lnSpc>
                <a:spcPct val="100000"/>
              </a:lnSpc>
              <a:spcAft>
                <a:spcPts val="0"/>
              </a:spcAft>
              <a:defRPr/>
            </a:pPr>
            <a:r>
              <a:rPr lang="en-GB" sz="1600" dirty="0"/>
              <a:t>4 - Protecting patients by optimising antimicrobial use through strong antimicrobial and diagnostic stewardship</a:t>
            </a:r>
          </a:p>
          <a:p>
            <a:pPr marL="0" indent="0" eaLnBrk="1" fontAlgn="auto" hangingPunct="1">
              <a:lnSpc>
                <a:spcPct val="100000"/>
              </a:lnSpc>
              <a:spcAft>
                <a:spcPts val="0"/>
              </a:spcAft>
              <a:defRPr/>
            </a:pPr>
            <a:r>
              <a:rPr lang="en-GB" sz="1600" dirty="0"/>
              <a:t>5 - Achieving antimicrobial use levels per animal industry among the best in the world without jeopardising animal health and welfare</a:t>
            </a:r>
          </a:p>
          <a:p>
            <a:pPr marL="0" indent="0" eaLnBrk="1" fontAlgn="auto" hangingPunct="1">
              <a:lnSpc>
                <a:spcPct val="100000"/>
              </a:lnSpc>
              <a:spcAft>
                <a:spcPts val="0"/>
              </a:spcAft>
              <a:defRPr/>
            </a:pPr>
            <a:r>
              <a:rPr lang="en-GB" sz="1600" dirty="0"/>
              <a:t>6 - Minimising the potential threat of AMR and the dispersal of the drivers of resistance in the environment through effective waste treatment and environmental stewardship</a:t>
            </a:r>
          </a:p>
          <a:p>
            <a:pPr marL="0" indent="0" eaLnBrk="1" fontAlgn="auto" hangingPunct="1">
              <a:lnSpc>
                <a:spcPct val="100000"/>
              </a:lnSpc>
              <a:spcAft>
                <a:spcPts val="0"/>
              </a:spcAft>
              <a:defRPr/>
            </a:pPr>
            <a:r>
              <a:rPr lang="en-GB" sz="1600" dirty="0"/>
              <a:t>7 - Securing sustainable access to quality assured old and new antimicrobials for all who need them</a:t>
            </a:r>
          </a:p>
          <a:p>
            <a:pPr marL="0" indent="0" eaLnBrk="1" fontAlgn="auto" hangingPunct="1">
              <a:lnSpc>
                <a:spcPct val="100000"/>
              </a:lnSpc>
              <a:spcAft>
                <a:spcPts val="0"/>
              </a:spcAft>
              <a:defRPr/>
            </a:pPr>
            <a:r>
              <a:rPr lang="en-GB" sz="1600" dirty="0"/>
              <a:t>8 - Show that we only use antimicrobials where appropriate through real-time monitoring and robust data</a:t>
            </a:r>
          </a:p>
          <a:p>
            <a:pPr marL="0" indent="0" eaLnBrk="1" fontAlgn="auto" hangingPunct="1">
              <a:lnSpc>
                <a:spcPct val="100000"/>
              </a:lnSpc>
              <a:spcAft>
                <a:spcPts val="0"/>
              </a:spcAft>
              <a:defRPr/>
            </a:pPr>
            <a:r>
              <a:rPr lang="en-GB" sz="1600" dirty="0"/>
              <a:t>9 - Developing effective societal advocacy; engaging with the public to ensure that everyone takes ownership of the issue and solutions.</a:t>
            </a:r>
          </a:p>
          <a:p>
            <a:endParaRPr lang="en-GB" sz="1600" dirty="0"/>
          </a:p>
        </p:txBody>
      </p:sp>
      <p:sp>
        <p:nvSpPr>
          <p:cNvPr id="4" name="Slide Number Placeholder 3"/>
          <p:cNvSpPr>
            <a:spLocks noGrp="1"/>
          </p:cNvSpPr>
          <p:nvPr>
            <p:ph type="sldNum" sz="quarter" idx="10"/>
          </p:nvPr>
        </p:nvSpPr>
        <p:spPr/>
        <p:txBody>
          <a:bodyPr/>
          <a:lstStyle/>
          <a:p>
            <a:pPr marL="531813">
              <a:defRPr/>
            </a:pPr>
            <a:r>
              <a:rPr lang="en-US" smtClean="0">
                <a:solidFill>
                  <a:prstClr val="white"/>
                </a:solidFill>
              </a:rPr>
              <a:t>  </a:t>
            </a:r>
            <a:fld id="{2565FA6D-D4C8-4C4C-AC4B-3269734D34D8}" type="slidenum">
              <a:rPr lang="en-US" smtClean="0">
                <a:solidFill>
                  <a:prstClr val="white"/>
                </a:solidFill>
              </a:rPr>
              <a:pPr marL="531813">
                <a:defRPr/>
              </a:pPr>
              <a:t>13</a:t>
            </a:fld>
            <a:endParaRPr lang="en-US" dirty="0">
              <a:solidFill>
                <a:prstClr val="white"/>
              </a:solidFill>
            </a:endParaRPr>
          </a:p>
        </p:txBody>
      </p:sp>
      <p:sp>
        <p:nvSpPr>
          <p:cNvPr id="5" name="Footer Placeholder 4"/>
          <p:cNvSpPr>
            <a:spLocks noGrp="1"/>
          </p:cNvSpPr>
          <p:nvPr>
            <p:ph type="ftr" sz="quarter" idx="11"/>
          </p:nvPr>
        </p:nvSpPr>
        <p:spPr/>
        <p:txBody>
          <a:bodyPr/>
          <a:lstStyle/>
          <a:p>
            <a:pPr>
              <a:defRPr/>
            </a:pPr>
            <a:r>
              <a:rPr lang="en-GB" smtClean="0">
                <a:solidFill>
                  <a:prstClr val="white"/>
                </a:solidFill>
              </a:rPr>
              <a:t>AMR_Challenges_Opportunities: the English perspective</a:t>
            </a:r>
            <a:endParaRPr lang="en-US" dirty="0">
              <a:solidFill>
                <a:prstClr val="white"/>
              </a:solidFill>
            </a:endParaRPr>
          </a:p>
        </p:txBody>
      </p:sp>
    </p:spTree>
    <p:extLst>
      <p:ext uri="{BB962C8B-B14F-4D97-AF65-F5344CB8AC3E}">
        <p14:creationId xmlns:p14="http://schemas.microsoft.com/office/powerpoint/2010/main" val="2156282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730" y="548680"/>
            <a:ext cx="8028000" cy="648072"/>
          </a:xfrm>
        </p:spPr>
        <p:txBody>
          <a:bodyPr/>
          <a:lstStyle/>
          <a:p>
            <a:r>
              <a:rPr lang="en-GB" dirty="0" smtClean="0"/>
              <a:t>Measuring success in the first 5 years: </a:t>
            </a:r>
            <a:endParaRPr lang="en-GB" dirty="0"/>
          </a:p>
        </p:txBody>
      </p:sp>
      <p:sp>
        <p:nvSpPr>
          <p:cNvPr id="3" name="Content Placeholder 2"/>
          <p:cNvSpPr>
            <a:spLocks noGrp="1"/>
          </p:cNvSpPr>
          <p:nvPr>
            <p:ph idx="1"/>
          </p:nvPr>
        </p:nvSpPr>
        <p:spPr>
          <a:xfrm>
            <a:off x="390228" y="1409121"/>
            <a:ext cx="8028000" cy="4739679"/>
          </a:xfrm>
        </p:spPr>
        <p:txBody>
          <a:bodyPr/>
          <a:lstStyle/>
          <a:p>
            <a:endParaRPr lang="en-GB" dirty="0"/>
          </a:p>
        </p:txBody>
      </p:sp>
      <p:sp>
        <p:nvSpPr>
          <p:cNvPr id="4" name="Slide Number Placeholder 3"/>
          <p:cNvSpPr>
            <a:spLocks noGrp="1"/>
          </p:cNvSpPr>
          <p:nvPr>
            <p:ph type="sldNum" sz="quarter" idx="10"/>
          </p:nvPr>
        </p:nvSpPr>
        <p:spPr/>
        <p:txBody>
          <a:bodyPr/>
          <a:lstStyle/>
          <a:p>
            <a:pPr marL="531813">
              <a:defRPr/>
            </a:pPr>
            <a:r>
              <a:rPr lang="en-US" smtClean="0">
                <a:solidFill>
                  <a:prstClr val="white"/>
                </a:solidFill>
              </a:rPr>
              <a:t>  </a:t>
            </a:r>
            <a:fld id="{2565FA6D-D4C8-4C4C-AC4B-3269734D34D8}" type="slidenum">
              <a:rPr lang="en-US" smtClean="0">
                <a:solidFill>
                  <a:prstClr val="white"/>
                </a:solidFill>
              </a:rPr>
              <a:pPr marL="531813">
                <a:defRPr/>
              </a:pPr>
              <a:t>14</a:t>
            </a:fld>
            <a:endParaRPr lang="en-US" dirty="0">
              <a:solidFill>
                <a:prstClr val="white"/>
              </a:solidFill>
            </a:endParaRPr>
          </a:p>
        </p:txBody>
      </p:sp>
      <p:sp>
        <p:nvSpPr>
          <p:cNvPr id="5" name="Footer Placeholder 4"/>
          <p:cNvSpPr>
            <a:spLocks noGrp="1"/>
          </p:cNvSpPr>
          <p:nvPr>
            <p:ph type="ftr" sz="quarter" idx="11"/>
          </p:nvPr>
        </p:nvSpPr>
        <p:spPr/>
        <p:txBody>
          <a:bodyPr/>
          <a:lstStyle/>
          <a:p>
            <a:pPr>
              <a:defRPr/>
            </a:pPr>
            <a:r>
              <a:rPr lang="en-GB" smtClean="0">
                <a:solidFill>
                  <a:prstClr val="white"/>
                </a:solidFill>
              </a:rPr>
              <a:t>AMR_Challenges_Opportunities: the English perspective</a:t>
            </a:r>
            <a:endParaRPr lang="en-US" dirty="0">
              <a:solidFill>
                <a:prstClr val="white"/>
              </a:solidFill>
            </a:endParaRPr>
          </a:p>
        </p:txBody>
      </p:sp>
      <p:grpSp>
        <p:nvGrpSpPr>
          <p:cNvPr id="6" name="Group 5">
            <a:extLst>
              <a:ext uri="{FF2B5EF4-FFF2-40B4-BE49-F238E27FC236}">
                <a16:creationId xmlns="" xmlns:a16="http://schemas.microsoft.com/office/drawing/2014/main" id="{5E4E72A6-BFF3-47EA-AC64-70465C06CE3E}"/>
              </a:ext>
            </a:extLst>
          </p:cNvPr>
          <p:cNvGrpSpPr/>
          <p:nvPr/>
        </p:nvGrpSpPr>
        <p:grpSpPr>
          <a:xfrm>
            <a:off x="194856" y="1366931"/>
            <a:ext cx="4305136" cy="2177458"/>
            <a:chOff x="-1" y="0"/>
            <a:chExt cx="2840182" cy="1690254"/>
          </a:xfrm>
        </p:grpSpPr>
        <p:sp>
          <p:nvSpPr>
            <p:cNvPr id="7" name="Rectangle: Diagonal Corners Rounded 17">
              <a:extLst>
                <a:ext uri="{FF2B5EF4-FFF2-40B4-BE49-F238E27FC236}">
                  <a16:creationId xmlns="" xmlns:a16="http://schemas.microsoft.com/office/drawing/2014/main" id="{B735E838-C12E-4E5D-8EFA-1EF3836142C7}"/>
                </a:ext>
              </a:extLst>
            </p:cNvPr>
            <p:cNvSpPr/>
            <p:nvPr/>
          </p:nvSpPr>
          <p:spPr>
            <a:xfrm flipH="1">
              <a:off x="-1" y="0"/>
              <a:ext cx="2840182" cy="1690254"/>
            </a:xfrm>
            <a:prstGeom prst="round2DiagRect">
              <a:avLst>
                <a:gd name="adj1" fmla="val 16667"/>
                <a:gd name="adj2" fmla="val 0"/>
              </a:avLst>
            </a:prstGeom>
            <a:solidFill>
              <a:srgbClr val="1AAC93"/>
            </a:solidFill>
            <a:ln w="19050">
              <a:solidFill>
                <a:srgbClr val="00AD93"/>
              </a:solid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endParaRPr lang="en-GB"/>
            </a:p>
          </p:txBody>
        </p:sp>
        <p:sp>
          <p:nvSpPr>
            <p:cNvPr id="8" name="Rectangle 7" descr="Target: to reduce UK antibiotic use in food-producing animals by 25% between 2016 and 2020; and define new objectives for individual animal sectors by 2021. &#10;">
              <a:extLst>
                <a:ext uri="{FF2B5EF4-FFF2-40B4-BE49-F238E27FC236}">
                  <a16:creationId xmlns="" xmlns:a16="http://schemas.microsoft.com/office/drawing/2014/main" id="{C706D952-F06C-4F43-B1CA-EEE1FD28BA08}"/>
                </a:ext>
              </a:extLst>
            </p:cNvPr>
            <p:cNvSpPr>
              <a:spLocks noChangeArrowheads="1"/>
            </p:cNvSpPr>
            <p:nvPr/>
          </p:nvSpPr>
          <p:spPr bwMode="auto">
            <a:xfrm>
              <a:off x="94400" y="467320"/>
              <a:ext cx="2378746" cy="961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Aft>
                  <a:spcPts val="0"/>
                </a:spcAft>
              </a:pPr>
              <a:r>
                <a:rPr lang="en-US" sz="1200" b="1" kern="1200" dirty="0">
                  <a:solidFill>
                    <a:srgbClr val="FFFFFF"/>
                  </a:solidFill>
                  <a:effectLst/>
                  <a:latin typeface="+mj-lt"/>
                  <a:ea typeface="Times New Roman" panose="02020603050405020304" pitchFamily="18" charset="0"/>
                </a:rPr>
                <a:t>Target</a:t>
              </a:r>
              <a:r>
                <a:rPr lang="en-US" sz="1200" kern="1200" dirty="0">
                  <a:solidFill>
                    <a:srgbClr val="FFFFFF"/>
                  </a:solidFill>
                  <a:effectLst/>
                  <a:latin typeface="+mj-lt"/>
                  <a:ea typeface="Times New Roman" panose="02020603050405020304" pitchFamily="18" charset="0"/>
                </a:rPr>
                <a:t>: to </a:t>
              </a:r>
              <a:r>
                <a:rPr lang="en-US" sz="1200" b="1" kern="1200" dirty="0">
                  <a:solidFill>
                    <a:srgbClr val="FFFFFF"/>
                  </a:solidFill>
                  <a:effectLst/>
                  <a:latin typeface="+mj-lt"/>
                  <a:ea typeface="Times New Roman" panose="02020603050405020304" pitchFamily="18" charset="0"/>
                </a:rPr>
                <a:t>reduce</a:t>
              </a:r>
              <a:r>
                <a:rPr lang="en-US" sz="1200" kern="1200" dirty="0">
                  <a:solidFill>
                    <a:srgbClr val="FFFFFF"/>
                  </a:solidFill>
                  <a:effectLst/>
                  <a:latin typeface="+mj-lt"/>
                  <a:ea typeface="Times New Roman" panose="02020603050405020304" pitchFamily="18" charset="0"/>
                </a:rPr>
                <a:t> </a:t>
              </a:r>
              <a:r>
                <a:rPr lang="en-GB" sz="1200" kern="1200" dirty="0">
                  <a:solidFill>
                    <a:srgbClr val="FFFFFF"/>
                  </a:solidFill>
                  <a:effectLst/>
                  <a:latin typeface="+mj-lt"/>
                  <a:ea typeface="Times New Roman" panose="02020603050405020304" pitchFamily="18" charset="0"/>
                </a:rPr>
                <a:t>the incidence of a</a:t>
              </a:r>
            </a:p>
            <a:p>
              <a:pPr eaLnBrk="0" fontAlgn="base" hangingPunct="0">
                <a:spcAft>
                  <a:spcPts val="0"/>
                </a:spcAft>
              </a:pPr>
              <a:r>
                <a:rPr lang="en-GB" sz="1200" kern="1200" dirty="0">
                  <a:solidFill>
                    <a:srgbClr val="FFFFFF"/>
                  </a:solidFill>
                  <a:effectLst/>
                  <a:latin typeface="+mj-lt"/>
                  <a:ea typeface="Times New Roman" panose="02020603050405020304" pitchFamily="18" charset="0"/>
                </a:rPr>
                <a:t>specified set of drug </a:t>
              </a:r>
              <a:r>
                <a:rPr lang="en-GB" sz="1200" b="1" kern="1200" dirty="0">
                  <a:solidFill>
                    <a:srgbClr val="FFFFFF"/>
                  </a:solidFill>
                  <a:effectLst/>
                  <a:latin typeface="+mj-lt"/>
                  <a:ea typeface="Times New Roman" panose="02020603050405020304" pitchFamily="18" charset="0"/>
                </a:rPr>
                <a:t>resistant</a:t>
              </a:r>
            </a:p>
            <a:p>
              <a:pPr eaLnBrk="0" fontAlgn="base" hangingPunct="0">
                <a:spcAft>
                  <a:spcPts val="0"/>
                </a:spcAft>
              </a:pPr>
              <a:r>
                <a:rPr lang="en-GB" sz="1200" b="1" kern="1200" dirty="0">
                  <a:solidFill>
                    <a:srgbClr val="FFFFFF"/>
                  </a:solidFill>
                  <a:effectLst/>
                  <a:latin typeface="+mj-lt"/>
                  <a:ea typeface="Times New Roman" panose="02020603050405020304" pitchFamily="18" charset="0"/>
                </a:rPr>
                <a:t>infections</a:t>
              </a:r>
              <a:r>
                <a:rPr lang="en-GB" sz="1200" kern="1200" dirty="0">
                  <a:solidFill>
                    <a:srgbClr val="FFFFFF"/>
                  </a:solidFill>
                  <a:effectLst/>
                  <a:latin typeface="+mj-lt"/>
                  <a:ea typeface="Times New Roman" panose="02020603050405020304" pitchFamily="18" charset="0"/>
                </a:rPr>
                <a:t> in humans in the UK by 10% </a:t>
              </a:r>
            </a:p>
            <a:p>
              <a:pPr eaLnBrk="0" fontAlgn="base" hangingPunct="0">
                <a:spcAft>
                  <a:spcPts val="0"/>
                </a:spcAft>
              </a:pPr>
              <a:r>
                <a:rPr lang="en-GB" sz="1200" kern="1200" dirty="0">
                  <a:solidFill>
                    <a:srgbClr val="FFFFFF"/>
                  </a:solidFill>
                  <a:effectLst/>
                  <a:latin typeface="+mj-lt"/>
                  <a:ea typeface="Times New Roman" panose="02020603050405020304" pitchFamily="18" charset="0"/>
                </a:rPr>
                <a:t>by 2025; and halve the number of</a:t>
              </a:r>
            </a:p>
            <a:p>
              <a:pPr eaLnBrk="0" fontAlgn="base" hangingPunct="0">
                <a:spcAft>
                  <a:spcPts val="0"/>
                </a:spcAft>
              </a:pPr>
              <a:r>
                <a:rPr lang="en-GB" sz="1200" kern="1200" dirty="0">
                  <a:solidFill>
                    <a:srgbClr val="FFFFFF"/>
                  </a:solidFill>
                  <a:effectLst/>
                  <a:latin typeface="+mj-lt"/>
                  <a:ea typeface="Times New Roman" panose="02020603050405020304" pitchFamily="18" charset="0"/>
                </a:rPr>
                <a:t>healthcare associated Gram-negative</a:t>
              </a:r>
            </a:p>
            <a:p>
              <a:pPr eaLnBrk="0" fontAlgn="base" hangingPunct="0">
                <a:spcAft>
                  <a:spcPts val="0"/>
                </a:spcAft>
              </a:pPr>
              <a:r>
                <a:rPr lang="en-GB" sz="1200" kern="1200" dirty="0">
                  <a:solidFill>
                    <a:srgbClr val="FFFFFF"/>
                  </a:solidFill>
                  <a:effectLst/>
                  <a:latin typeface="+mj-lt"/>
                  <a:ea typeface="Times New Roman" panose="02020603050405020304" pitchFamily="18" charset="0"/>
                </a:rPr>
                <a:t> blood stream infections.</a:t>
              </a:r>
              <a:endParaRPr lang="en-GB" sz="1200" dirty="0">
                <a:effectLst/>
                <a:latin typeface="+mj-lt"/>
                <a:ea typeface="Times New Roman" panose="02020603050405020304" pitchFamily="18" charset="0"/>
              </a:endParaRPr>
            </a:p>
          </p:txBody>
        </p:sp>
        <p:pic>
          <p:nvPicPr>
            <p:cNvPr id="9" name="Graphic 8">
              <a:extLst>
                <a:ext uri="{FF2B5EF4-FFF2-40B4-BE49-F238E27FC236}">
                  <a16:creationId xmlns="" xmlns:a16="http://schemas.microsoft.com/office/drawing/2014/main" id="{50669C00-4252-4A67-9160-69D897DE4B89}"/>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b="19517"/>
            <a:stretch/>
          </p:blipFill>
          <p:spPr>
            <a:xfrm>
              <a:off x="1808822" y="74063"/>
              <a:ext cx="951322" cy="948840"/>
            </a:xfrm>
            <a:prstGeom prst="rect">
              <a:avLst/>
            </a:prstGeom>
          </p:spPr>
        </p:pic>
        <p:sp>
          <p:nvSpPr>
            <p:cNvPr id="10" name="Text Box 384">
              <a:extLst>
                <a:ext uri="{FF2B5EF4-FFF2-40B4-BE49-F238E27FC236}">
                  <a16:creationId xmlns="" xmlns:a16="http://schemas.microsoft.com/office/drawing/2014/main" id="{671FF6FD-31CB-4B51-81BA-4922F46C1B81}"/>
                </a:ext>
              </a:extLst>
            </p:cNvPr>
            <p:cNvSpPr txBox="1"/>
            <p:nvPr/>
          </p:nvSpPr>
          <p:spPr>
            <a:xfrm>
              <a:off x="134589" y="122232"/>
              <a:ext cx="1407391" cy="299298"/>
            </a:xfrm>
            <a:prstGeom prst="rect">
              <a:avLst/>
            </a:prstGeom>
            <a:solidFill>
              <a:schemeClr val="bg1"/>
            </a:solidFill>
            <a:ln w="6350">
              <a:noFill/>
            </a:ln>
          </p:spPr>
          <p:txBody>
            <a:bodyPr rot="0" spcFirstLastPara="1" vert="horz" wrap="square" lIns="91440" tIns="45720" rIns="91440" bIns="45720" numCol="1" spcCol="0" rtlCol="0" fromWordArt="0" anchor="t" anchorCtr="0" forceAA="0" compatLnSpc="1">
              <a:noAutofit/>
            </a:bodyPr>
            <a:lstStyle/>
            <a:p>
              <a:pPr algn="ctr">
                <a:spcAft>
                  <a:spcPts val="0"/>
                </a:spcAft>
              </a:pPr>
              <a:r>
                <a:rPr lang="en-GB" sz="1600" kern="1200" dirty="0">
                  <a:solidFill>
                    <a:srgbClr val="1AAC93"/>
                  </a:solidFill>
                  <a:effectLst/>
                  <a:latin typeface="Arial Narrow" panose="020B0606020202030204" pitchFamily="34" charset="0"/>
                  <a:ea typeface="Times New Roman" panose="02020603050405020304" pitchFamily="18" charset="0"/>
                  <a:cs typeface="Arial Narrow" panose="020B0606020202030204" pitchFamily="34" charset="0"/>
                </a:rPr>
                <a:t>MEASURING SUCCESS</a:t>
              </a:r>
              <a:endParaRPr lang="en-GB" sz="1400" dirty="0">
                <a:effectLst/>
                <a:latin typeface="Times New Roman" panose="02020603050405020304" pitchFamily="18" charset="0"/>
                <a:ea typeface="Times New Roman" panose="02020603050405020304" pitchFamily="18" charset="0"/>
              </a:endParaRPr>
            </a:p>
          </p:txBody>
        </p:sp>
      </p:grpSp>
      <p:grpSp>
        <p:nvGrpSpPr>
          <p:cNvPr id="11" name="Group 10">
            <a:extLst>
              <a:ext uri="{FF2B5EF4-FFF2-40B4-BE49-F238E27FC236}">
                <a16:creationId xmlns="" xmlns:a16="http://schemas.microsoft.com/office/drawing/2014/main" id="{4705AC4B-46B8-49E0-8199-7CE54A92A19B}"/>
              </a:ext>
            </a:extLst>
          </p:cNvPr>
          <p:cNvGrpSpPr/>
          <p:nvPr/>
        </p:nvGrpSpPr>
        <p:grpSpPr>
          <a:xfrm>
            <a:off x="4644010" y="1484784"/>
            <a:ext cx="4272932" cy="2072328"/>
            <a:chOff x="1394579" y="1554051"/>
            <a:chExt cx="4391355" cy="1980966"/>
          </a:xfrm>
        </p:grpSpPr>
        <p:grpSp>
          <p:nvGrpSpPr>
            <p:cNvPr id="12" name="Group 11">
              <a:extLst>
                <a:ext uri="{FF2B5EF4-FFF2-40B4-BE49-F238E27FC236}">
                  <a16:creationId xmlns="" xmlns:a16="http://schemas.microsoft.com/office/drawing/2014/main" id="{AC740332-252A-4FD6-BB5D-77119A69AF62}"/>
                </a:ext>
              </a:extLst>
            </p:cNvPr>
            <p:cNvGrpSpPr/>
            <p:nvPr/>
          </p:nvGrpSpPr>
          <p:grpSpPr>
            <a:xfrm>
              <a:off x="1394579" y="1554051"/>
              <a:ext cx="4391355" cy="1980966"/>
              <a:chOff x="-1" y="0"/>
              <a:chExt cx="2840182" cy="1690254"/>
            </a:xfrm>
          </p:grpSpPr>
          <p:sp>
            <p:nvSpPr>
              <p:cNvPr id="14" name="Rectangle: Diagonal Corners Rounded 10">
                <a:extLst>
                  <a:ext uri="{FF2B5EF4-FFF2-40B4-BE49-F238E27FC236}">
                    <a16:creationId xmlns="" xmlns:a16="http://schemas.microsoft.com/office/drawing/2014/main" id="{72ADE9E0-9964-4E6D-9364-EBA1B2E0C231}"/>
                  </a:ext>
                </a:extLst>
              </p:cNvPr>
              <p:cNvSpPr/>
              <p:nvPr/>
            </p:nvSpPr>
            <p:spPr>
              <a:xfrm flipH="1">
                <a:off x="-1" y="0"/>
                <a:ext cx="2840182" cy="1690254"/>
              </a:xfrm>
              <a:prstGeom prst="round2DiagRect">
                <a:avLst>
                  <a:gd name="adj1" fmla="val 16667"/>
                  <a:gd name="adj2" fmla="val 0"/>
                </a:avLst>
              </a:prstGeom>
              <a:solidFill>
                <a:srgbClr val="1AAC93"/>
              </a:solidFill>
              <a:ln w="19050">
                <a:solidFill>
                  <a:srgbClr val="00AD93"/>
                </a:solid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endParaRPr lang="en-GB"/>
              </a:p>
            </p:txBody>
          </p:sp>
          <p:sp>
            <p:nvSpPr>
              <p:cNvPr id="15" name="Rectangle 14" descr="Target: to reduce UK antibiotic use in food-producing animals by 25% between 2016 and 2020; and define new objectives for individual animal sectors by 2021. &#10;">
                <a:extLst>
                  <a:ext uri="{FF2B5EF4-FFF2-40B4-BE49-F238E27FC236}">
                    <a16:creationId xmlns="" xmlns:a16="http://schemas.microsoft.com/office/drawing/2014/main" id="{CD91CB86-6A5D-491D-9AD5-5CBBD99593C0}"/>
                  </a:ext>
                </a:extLst>
              </p:cNvPr>
              <p:cNvSpPr>
                <a:spLocks noChangeArrowheads="1"/>
              </p:cNvSpPr>
              <p:nvPr/>
            </p:nvSpPr>
            <p:spPr bwMode="auto">
              <a:xfrm>
                <a:off x="77860" y="495454"/>
                <a:ext cx="2464713" cy="983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Aft>
                    <a:spcPts val="0"/>
                  </a:spcAft>
                </a:pPr>
                <a:r>
                  <a:rPr lang="en-US" sz="1200" b="1" kern="1200" dirty="0">
                    <a:solidFill>
                      <a:srgbClr val="FFFFFF"/>
                    </a:solidFill>
                    <a:effectLst/>
                    <a:latin typeface="+mj-lt"/>
                    <a:ea typeface="Times New Roman" panose="02020603050405020304" pitchFamily="18" charset="0"/>
                  </a:rPr>
                  <a:t>Target</a:t>
                </a:r>
                <a:r>
                  <a:rPr lang="en-US" sz="1200" kern="1200" dirty="0">
                    <a:solidFill>
                      <a:srgbClr val="FFFFFF"/>
                    </a:solidFill>
                    <a:effectLst/>
                    <a:latin typeface="+mj-lt"/>
                    <a:ea typeface="Times New Roman" panose="02020603050405020304" pitchFamily="18" charset="0"/>
                  </a:rPr>
                  <a:t>: to </a:t>
                </a:r>
                <a:r>
                  <a:rPr lang="en-US" sz="1200" b="1" kern="1200" dirty="0">
                    <a:solidFill>
                      <a:srgbClr val="FFFFFF"/>
                    </a:solidFill>
                    <a:effectLst/>
                    <a:latin typeface="+mj-lt"/>
                    <a:ea typeface="Times New Roman" panose="02020603050405020304" pitchFamily="18" charset="0"/>
                  </a:rPr>
                  <a:t>reduce</a:t>
                </a:r>
                <a:r>
                  <a:rPr lang="en-US" sz="1200" kern="1200" dirty="0">
                    <a:solidFill>
                      <a:srgbClr val="FFFFFF"/>
                    </a:solidFill>
                    <a:effectLst/>
                    <a:latin typeface="+mj-lt"/>
                    <a:ea typeface="Times New Roman" panose="02020603050405020304" pitchFamily="18" charset="0"/>
                  </a:rPr>
                  <a:t> UK </a:t>
                </a:r>
                <a:r>
                  <a:rPr lang="en-GB" sz="1200" kern="1200" dirty="0">
                    <a:solidFill>
                      <a:srgbClr val="FFFFFF"/>
                    </a:solidFill>
                    <a:effectLst/>
                    <a:latin typeface="+mj-lt"/>
                    <a:ea typeface="Times New Roman" panose="02020603050405020304" pitchFamily="18" charset="0"/>
                  </a:rPr>
                  <a:t>antimicrobial </a:t>
                </a:r>
                <a:r>
                  <a:rPr lang="en-GB" sz="1200" b="1" kern="1200" dirty="0">
                    <a:solidFill>
                      <a:srgbClr val="FFFFFF"/>
                    </a:solidFill>
                    <a:effectLst/>
                    <a:latin typeface="+mj-lt"/>
                    <a:ea typeface="Times New Roman" panose="02020603050405020304" pitchFamily="18" charset="0"/>
                  </a:rPr>
                  <a:t>use</a:t>
                </a:r>
              </a:p>
              <a:p>
                <a:pPr eaLnBrk="0" fontAlgn="base" hangingPunct="0">
                  <a:spcAft>
                    <a:spcPts val="0"/>
                  </a:spcAft>
                </a:pPr>
                <a:r>
                  <a:rPr lang="en-GB" sz="1200" b="1" kern="1200" dirty="0">
                    <a:solidFill>
                      <a:srgbClr val="FFFFFF"/>
                    </a:solidFill>
                    <a:effectLst/>
                    <a:latin typeface="+mj-lt"/>
                    <a:ea typeface="Times New Roman" panose="02020603050405020304" pitchFamily="18" charset="0"/>
                  </a:rPr>
                  <a:t>in humans</a:t>
                </a:r>
                <a:r>
                  <a:rPr lang="en-GB" sz="1200" kern="1200" dirty="0">
                    <a:solidFill>
                      <a:srgbClr val="FFFFFF"/>
                    </a:solidFill>
                    <a:effectLst/>
                    <a:latin typeface="+mj-lt"/>
                    <a:ea typeface="Times New Roman" panose="02020603050405020304" pitchFamily="18" charset="0"/>
                  </a:rPr>
                  <a:t> by 15% by 2024, including:</a:t>
                </a:r>
              </a:p>
              <a:p>
                <a:pPr marL="171450" indent="-171450" eaLnBrk="0" fontAlgn="base" hangingPunct="0">
                  <a:spcAft>
                    <a:spcPts val="0"/>
                  </a:spcAft>
                  <a:buFont typeface="Arial" panose="020B0604020202020204" pitchFamily="34" charset="0"/>
                  <a:buChar char="•"/>
                </a:pPr>
                <a:r>
                  <a:rPr lang="en-GB" sz="1200" dirty="0">
                    <a:solidFill>
                      <a:srgbClr val="FFFFFF"/>
                    </a:solidFill>
                    <a:latin typeface="+mj-lt"/>
                    <a:ea typeface="Times New Roman" panose="02020603050405020304" pitchFamily="18" charset="0"/>
                  </a:rPr>
                  <a:t>a</a:t>
                </a:r>
                <a:r>
                  <a:rPr lang="en-GB" sz="1200" dirty="0">
                    <a:solidFill>
                      <a:srgbClr val="FFFFFF"/>
                    </a:solidFill>
                    <a:effectLst/>
                    <a:latin typeface="+mj-lt"/>
                    <a:ea typeface="Times New Roman" panose="02020603050405020304" pitchFamily="18" charset="0"/>
                  </a:rPr>
                  <a:t> 25% reduction in antibiotic use in</a:t>
                </a:r>
              </a:p>
              <a:p>
                <a:pPr eaLnBrk="0" fontAlgn="base" hangingPunct="0">
                  <a:spcAft>
                    <a:spcPts val="0"/>
                  </a:spcAft>
                </a:pPr>
                <a:r>
                  <a:rPr lang="en-GB" sz="1200" dirty="0">
                    <a:solidFill>
                      <a:srgbClr val="FFFFFF"/>
                    </a:solidFill>
                    <a:latin typeface="+mj-lt"/>
                    <a:ea typeface="Times New Roman" panose="02020603050405020304" pitchFamily="18" charset="0"/>
                  </a:rPr>
                  <a:t>   </a:t>
                </a:r>
                <a:r>
                  <a:rPr lang="en-GB" sz="1200" dirty="0">
                    <a:solidFill>
                      <a:srgbClr val="FFFFFF"/>
                    </a:solidFill>
                    <a:effectLst/>
                    <a:latin typeface="+mj-lt"/>
                    <a:ea typeface="Times New Roman" panose="02020603050405020304" pitchFamily="18" charset="0"/>
                  </a:rPr>
                  <a:t> the community from the 2013 baseline.</a:t>
                </a:r>
              </a:p>
              <a:p>
                <a:pPr marL="171450" indent="-171450" eaLnBrk="0" fontAlgn="base" hangingPunct="0">
                  <a:spcAft>
                    <a:spcPts val="0"/>
                  </a:spcAft>
                  <a:buFont typeface="Arial" panose="020B0604020202020204" pitchFamily="34" charset="0"/>
                  <a:buChar char="•"/>
                </a:pPr>
                <a:r>
                  <a:rPr lang="en-GB" sz="1200" dirty="0">
                    <a:solidFill>
                      <a:srgbClr val="FFFFFF"/>
                    </a:solidFill>
                    <a:latin typeface="+mj-lt"/>
                    <a:ea typeface="Times New Roman" panose="02020603050405020304" pitchFamily="18" charset="0"/>
                  </a:rPr>
                  <a:t>a 10% reduction in use of ‘reserve’ and ‘watch’ antibiotics in hospitals from the 2017 baseline. </a:t>
                </a:r>
                <a:endParaRPr lang="en-GB" sz="1200" dirty="0">
                  <a:effectLst/>
                  <a:latin typeface="+mj-lt"/>
                  <a:ea typeface="Times New Roman" panose="02020603050405020304" pitchFamily="18" charset="0"/>
                </a:endParaRPr>
              </a:p>
            </p:txBody>
          </p:sp>
          <p:sp>
            <p:nvSpPr>
              <p:cNvPr id="16" name="Text Box 384">
                <a:extLst>
                  <a:ext uri="{FF2B5EF4-FFF2-40B4-BE49-F238E27FC236}">
                    <a16:creationId xmlns="" xmlns:a16="http://schemas.microsoft.com/office/drawing/2014/main" id="{61A0277B-F0C8-4201-A5D7-ECC51A4AD982}"/>
                  </a:ext>
                </a:extLst>
              </p:cNvPr>
              <p:cNvSpPr txBox="1"/>
              <p:nvPr/>
            </p:nvSpPr>
            <p:spPr>
              <a:xfrm>
                <a:off x="144732" y="103862"/>
                <a:ext cx="1409141" cy="312412"/>
              </a:xfrm>
              <a:prstGeom prst="rect">
                <a:avLst/>
              </a:prstGeom>
              <a:solidFill>
                <a:schemeClr val="bg1"/>
              </a:solidFill>
              <a:ln w="6350">
                <a:noFill/>
              </a:ln>
            </p:spPr>
            <p:txBody>
              <a:bodyPr rot="0" spcFirstLastPara="1" vert="horz" wrap="square" lIns="91440" tIns="45720" rIns="91440" bIns="45720" numCol="1" spcCol="0" rtlCol="0" fromWordArt="0" anchor="t" anchorCtr="0" forceAA="0" compatLnSpc="1">
                <a:noAutofit/>
              </a:bodyPr>
              <a:lstStyle/>
              <a:p>
                <a:pPr algn="ctr">
                  <a:spcAft>
                    <a:spcPts val="0"/>
                  </a:spcAft>
                </a:pPr>
                <a:r>
                  <a:rPr lang="en-GB" sz="1600" kern="1200" dirty="0">
                    <a:solidFill>
                      <a:srgbClr val="1AAC93"/>
                    </a:solidFill>
                    <a:effectLst/>
                    <a:latin typeface="Arial Narrow" panose="020B0606020202030204" pitchFamily="34" charset="0"/>
                    <a:ea typeface="Times New Roman" panose="02020603050405020304" pitchFamily="18" charset="0"/>
                    <a:cs typeface="Arial Narrow" panose="020B0606020202030204" pitchFamily="34" charset="0"/>
                  </a:rPr>
                  <a:t>MEASURING SUCCESS</a:t>
                </a:r>
                <a:endParaRPr lang="en-GB" sz="1400" dirty="0">
                  <a:effectLst/>
                  <a:latin typeface="Times New Roman" panose="02020603050405020304" pitchFamily="18" charset="0"/>
                  <a:ea typeface="Times New Roman" panose="02020603050405020304" pitchFamily="18" charset="0"/>
                </a:endParaRPr>
              </a:p>
              <a:p>
                <a:pPr>
                  <a:spcAft>
                    <a:spcPts val="0"/>
                  </a:spcAft>
                </a:pPr>
                <a:r>
                  <a:rPr lang="en-GB" sz="1400" kern="1200" dirty="0">
                    <a:solidFill>
                      <a:srgbClr val="1AAC93"/>
                    </a:solidFill>
                    <a:effectLst/>
                    <a:latin typeface="Arial Narrow" panose="020B0606020202030204" pitchFamily="34" charset="0"/>
                    <a:ea typeface="Times New Roman" panose="02020603050405020304" pitchFamily="18" charset="0"/>
                    <a:cs typeface="Arial Narrow" panose="020B0606020202030204" pitchFamily="34" charset="0"/>
                  </a:rPr>
                  <a:t> </a:t>
                </a:r>
                <a:endParaRPr lang="en-GB" sz="1200" dirty="0">
                  <a:effectLst/>
                  <a:latin typeface="Times New Roman" panose="02020603050405020304" pitchFamily="18" charset="0"/>
                  <a:ea typeface="Times New Roman" panose="02020603050405020304" pitchFamily="18" charset="0"/>
                </a:endParaRPr>
              </a:p>
            </p:txBody>
          </p:sp>
        </p:grpSp>
        <p:pic>
          <p:nvPicPr>
            <p:cNvPr id="13" name="Graphic 8">
              <a:extLst>
                <a:ext uri="{FF2B5EF4-FFF2-40B4-BE49-F238E27FC236}">
                  <a16:creationId xmlns="" xmlns:a16="http://schemas.microsoft.com/office/drawing/2014/main" id="{D0801169-0602-499C-B3DE-36FC08638E1F}"/>
                </a:ext>
              </a:extLst>
            </p:cNvPr>
            <p:cNvPicPr>
              <a:picLocks noChangeAspect="1"/>
            </p:cNvPicPr>
            <p:nvPr/>
          </p:nvPicPr>
          <p:blipFill rotWithShape="1">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b="19517"/>
            <a:stretch/>
          </p:blipFill>
          <p:spPr>
            <a:xfrm>
              <a:off x="4334370" y="1692355"/>
              <a:ext cx="1359848" cy="1108909"/>
            </a:xfrm>
            <a:prstGeom prst="rect">
              <a:avLst/>
            </a:prstGeom>
          </p:spPr>
        </p:pic>
      </p:grpSp>
      <p:grpSp>
        <p:nvGrpSpPr>
          <p:cNvPr id="17" name="Group 16">
            <a:extLst>
              <a:ext uri="{FF2B5EF4-FFF2-40B4-BE49-F238E27FC236}">
                <a16:creationId xmlns="" xmlns:a16="http://schemas.microsoft.com/office/drawing/2014/main" id="{EF8DB4AE-916C-4E68-B83B-172F22120D50}"/>
              </a:ext>
            </a:extLst>
          </p:cNvPr>
          <p:cNvGrpSpPr/>
          <p:nvPr/>
        </p:nvGrpSpPr>
        <p:grpSpPr>
          <a:xfrm>
            <a:off x="245033" y="3807443"/>
            <a:ext cx="4315027" cy="2156388"/>
            <a:chOff x="-10206" y="-18412"/>
            <a:chExt cx="2840182" cy="1690254"/>
          </a:xfrm>
        </p:grpSpPr>
        <p:sp>
          <p:nvSpPr>
            <p:cNvPr id="18" name="Rectangle: Diagonal Corners Rounded 4">
              <a:extLst>
                <a:ext uri="{FF2B5EF4-FFF2-40B4-BE49-F238E27FC236}">
                  <a16:creationId xmlns="" xmlns:a16="http://schemas.microsoft.com/office/drawing/2014/main" id="{F29420DF-FC24-4E77-86CA-41DBA0C057F6}"/>
                </a:ext>
              </a:extLst>
            </p:cNvPr>
            <p:cNvSpPr/>
            <p:nvPr/>
          </p:nvSpPr>
          <p:spPr>
            <a:xfrm flipH="1">
              <a:off x="-10206" y="-18412"/>
              <a:ext cx="2840182" cy="1690254"/>
            </a:xfrm>
            <a:prstGeom prst="round2DiagRect">
              <a:avLst>
                <a:gd name="adj1" fmla="val 16667"/>
                <a:gd name="adj2" fmla="val 0"/>
              </a:avLst>
            </a:prstGeom>
            <a:solidFill>
              <a:srgbClr val="1AAC93"/>
            </a:solidFill>
            <a:ln w="19050">
              <a:solidFill>
                <a:srgbClr val="00AD93"/>
              </a:solid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endParaRPr lang="en-GB"/>
            </a:p>
          </p:txBody>
        </p:sp>
        <p:sp>
          <p:nvSpPr>
            <p:cNvPr id="19" name="Rectangle 18" descr="Target: to reduce UK antibiotic use in food-producing animals by 25% between 2016 and 2020; and define new objectives for individual animal sectors by 2021. &#10;">
              <a:extLst>
                <a:ext uri="{FF2B5EF4-FFF2-40B4-BE49-F238E27FC236}">
                  <a16:creationId xmlns="" xmlns:a16="http://schemas.microsoft.com/office/drawing/2014/main" id="{19077AC6-C0EF-4EED-ADBD-B807177B4F5C}"/>
                </a:ext>
              </a:extLst>
            </p:cNvPr>
            <p:cNvSpPr>
              <a:spLocks noChangeArrowheads="1"/>
            </p:cNvSpPr>
            <p:nvPr/>
          </p:nvSpPr>
          <p:spPr bwMode="auto">
            <a:xfrm>
              <a:off x="56848" y="537273"/>
              <a:ext cx="2378746" cy="79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Aft>
                  <a:spcPts val="0"/>
                </a:spcAft>
              </a:pPr>
              <a:r>
                <a:rPr lang="en-US" sz="1200" b="1" kern="1200" dirty="0">
                  <a:solidFill>
                    <a:srgbClr val="FFFFFF"/>
                  </a:solidFill>
                  <a:effectLst/>
                  <a:latin typeface="+mj-lt"/>
                  <a:ea typeface="Times New Roman" panose="02020603050405020304" pitchFamily="18" charset="0"/>
                </a:rPr>
                <a:t>Target</a:t>
              </a:r>
              <a:r>
                <a:rPr lang="en-US" sz="1200" kern="1200" dirty="0">
                  <a:solidFill>
                    <a:srgbClr val="FFFFFF"/>
                  </a:solidFill>
                  <a:effectLst/>
                  <a:latin typeface="+mj-lt"/>
                  <a:ea typeface="Times New Roman" panose="02020603050405020304" pitchFamily="18" charset="0"/>
                </a:rPr>
                <a:t>: to </a:t>
              </a:r>
              <a:r>
                <a:rPr lang="en-US" sz="1200" b="1" kern="1200" dirty="0">
                  <a:solidFill>
                    <a:srgbClr val="FFFFFF"/>
                  </a:solidFill>
                  <a:effectLst/>
                  <a:latin typeface="+mj-lt"/>
                  <a:ea typeface="Times New Roman" panose="02020603050405020304" pitchFamily="18" charset="0"/>
                </a:rPr>
                <a:t>reduce</a:t>
              </a:r>
              <a:r>
                <a:rPr lang="en-US" sz="1200" kern="1200" dirty="0">
                  <a:solidFill>
                    <a:srgbClr val="FFFFFF"/>
                  </a:solidFill>
                  <a:effectLst/>
                  <a:latin typeface="+mj-lt"/>
                  <a:ea typeface="Times New Roman" panose="02020603050405020304" pitchFamily="18" charset="0"/>
                </a:rPr>
                <a:t> UK antibiotic </a:t>
              </a:r>
              <a:endParaRPr lang="en-GB" sz="1200" dirty="0">
                <a:effectLst/>
                <a:latin typeface="+mj-lt"/>
                <a:ea typeface="Times New Roman" panose="02020603050405020304" pitchFamily="18" charset="0"/>
              </a:endParaRPr>
            </a:p>
            <a:p>
              <a:pPr eaLnBrk="0" fontAlgn="base" hangingPunct="0">
                <a:spcAft>
                  <a:spcPts val="0"/>
                </a:spcAft>
              </a:pPr>
              <a:r>
                <a:rPr lang="en-US" sz="1200" b="1" kern="1200" dirty="0">
                  <a:solidFill>
                    <a:srgbClr val="FFFFFF"/>
                  </a:solidFill>
                  <a:effectLst/>
                  <a:latin typeface="+mj-lt"/>
                  <a:ea typeface="Times New Roman" panose="02020603050405020304" pitchFamily="18" charset="0"/>
                </a:rPr>
                <a:t>use in food-producing animals </a:t>
              </a:r>
              <a:endParaRPr lang="en-GB" sz="1200" b="1" dirty="0">
                <a:effectLst/>
                <a:latin typeface="+mj-lt"/>
                <a:ea typeface="Times New Roman" panose="02020603050405020304" pitchFamily="18" charset="0"/>
              </a:endParaRPr>
            </a:p>
            <a:p>
              <a:pPr eaLnBrk="0" fontAlgn="base" hangingPunct="0">
                <a:spcAft>
                  <a:spcPts val="0"/>
                </a:spcAft>
              </a:pPr>
              <a:r>
                <a:rPr lang="en-US" sz="1200" kern="1200" dirty="0">
                  <a:solidFill>
                    <a:srgbClr val="FFFFFF"/>
                  </a:solidFill>
                  <a:effectLst/>
                  <a:latin typeface="+mj-lt"/>
                  <a:ea typeface="Times New Roman" panose="02020603050405020304" pitchFamily="18" charset="0"/>
                </a:rPr>
                <a:t>by 25% between 2016 and 2020; </a:t>
              </a:r>
              <a:endParaRPr lang="en-GB" sz="1200" dirty="0">
                <a:effectLst/>
                <a:latin typeface="+mj-lt"/>
                <a:ea typeface="Times New Roman" panose="02020603050405020304" pitchFamily="18" charset="0"/>
              </a:endParaRPr>
            </a:p>
            <a:p>
              <a:pPr eaLnBrk="0" fontAlgn="base" hangingPunct="0">
                <a:spcAft>
                  <a:spcPts val="0"/>
                </a:spcAft>
              </a:pPr>
              <a:r>
                <a:rPr lang="en-US" sz="1200" kern="1200" dirty="0">
                  <a:solidFill>
                    <a:srgbClr val="FFFFFF"/>
                  </a:solidFill>
                  <a:effectLst/>
                  <a:latin typeface="+mj-lt"/>
                  <a:ea typeface="Times New Roman" panose="02020603050405020304" pitchFamily="18" charset="0"/>
                </a:rPr>
                <a:t>and define new objectives for individual</a:t>
              </a:r>
            </a:p>
            <a:p>
              <a:pPr eaLnBrk="0" fontAlgn="base" hangingPunct="0">
                <a:spcAft>
                  <a:spcPts val="0"/>
                </a:spcAft>
              </a:pPr>
              <a:r>
                <a:rPr lang="en-US" sz="1200" kern="1200" dirty="0">
                  <a:solidFill>
                    <a:srgbClr val="FFFFFF"/>
                  </a:solidFill>
                  <a:effectLst/>
                  <a:latin typeface="+mj-lt"/>
                  <a:ea typeface="Times New Roman" panose="02020603050405020304" pitchFamily="18" charset="0"/>
                </a:rPr>
                <a:t>animal sectors by 2021. </a:t>
              </a:r>
              <a:endParaRPr lang="en-GB" sz="1200" dirty="0">
                <a:effectLst/>
                <a:latin typeface="+mj-lt"/>
                <a:ea typeface="Times New Roman" panose="02020603050405020304" pitchFamily="18" charset="0"/>
              </a:endParaRPr>
            </a:p>
          </p:txBody>
        </p:sp>
        <p:pic>
          <p:nvPicPr>
            <p:cNvPr id="20" name="Graphic 8">
              <a:extLst>
                <a:ext uri="{FF2B5EF4-FFF2-40B4-BE49-F238E27FC236}">
                  <a16:creationId xmlns="" xmlns:a16="http://schemas.microsoft.com/office/drawing/2014/main" id="{6F6E2E80-2760-4E33-82D0-3FE2787CF667}"/>
                </a:ext>
              </a:extLst>
            </p:cNvPr>
            <p:cNvPicPr>
              <a:picLocks noChangeAspect="1"/>
            </p:cNvPicPr>
            <p:nvPr/>
          </p:nvPicPr>
          <p:blipFill rotWithShape="1">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b="19517"/>
            <a:stretch/>
          </p:blipFill>
          <p:spPr>
            <a:xfrm>
              <a:off x="1807474" y="51676"/>
              <a:ext cx="925529" cy="923115"/>
            </a:xfrm>
            <a:prstGeom prst="rect">
              <a:avLst/>
            </a:prstGeom>
          </p:spPr>
        </p:pic>
        <p:sp>
          <p:nvSpPr>
            <p:cNvPr id="21" name="Text Box 384">
              <a:extLst>
                <a:ext uri="{FF2B5EF4-FFF2-40B4-BE49-F238E27FC236}">
                  <a16:creationId xmlns="" xmlns:a16="http://schemas.microsoft.com/office/drawing/2014/main" id="{9A9818AC-8845-42EE-B781-FFB7C682E947}"/>
                </a:ext>
              </a:extLst>
            </p:cNvPr>
            <p:cNvSpPr txBox="1"/>
            <p:nvPr/>
          </p:nvSpPr>
          <p:spPr>
            <a:xfrm>
              <a:off x="122146" y="107897"/>
              <a:ext cx="1407391" cy="299298"/>
            </a:xfrm>
            <a:prstGeom prst="rect">
              <a:avLst/>
            </a:prstGeom>
            <a:solidFill>
              <a:schemeClr val="bg1"/>
            </a:solidFill>
            <a:ln w="6350">
              <a:noFill/>
            </a:ln>
          </p:spPr>
          <p:txBody>
            <a:bodyPr rot="0" spcFirstLastPara="1" vert="horz" wrap="square" lIns="91440" tIns="45720" rIns="91440" bIns="45720" numCol="1" spcCol="0" rtlCol="0" fromWordArt="0" anchor="t" anchorCtr="0" forceAA="0" compatLnSpc="1">
              <a:noAutofit/>
            </a:bodyPr>
            <a:lstStyle/>
            <a:p>
              <a:pPr algn="ctr">
                <a:spcAft>
                  <a:spcPts val="0"/>
                </a:spcAft>
              </a:pPr>
              <a:r>
                <a:rPr lang="en-GB" sz="1600" kern="1200" dirty="0">
                  <a:solidFill>
                    <a:srgbClr val="1AAC93"/>
                  </a:solidFill>
                  <a:effectLst/>
                  <a:latin typeface="Arial Narrow" panose="020B0606020202030204" pitchFamily="34" charset="0"/>
                  <a:ea typeface="Times New Roman" panose="02020603050405020304" pitchFamily="18" charset="0"/>
                  <a:cs typeface="Arial Narrow" panose="020B0606020202030204" pitchFamily="34" charset="0"/>
                </a:rPr>
                <a:t>MEASURING SUCCESS</a:t>
              </a:r>
              <a:endParaRPr lang="en-GB" sz="1400" dirty="0">
                <a:effectLst/>
                <a:latin typeface="Times New Roman" panose="02020603050405020304" pitchFamily="18" charset="0"/>
                <a:ea typeface="Times New Roman" panose="02020603050405020304" pitchFamily="18" charset="0"/>
              </a:endParaRPr>
            </a:p>
          </p:txBody>
        </p:sp>
      </p:grpSp>
      <p:grpSp>
        <p:nvGrpSpPr>
          <p:cNvPr id="22" name="Group 21">
            <a:extLst>
              <a:ext uri="{FF2B5EF4-FFF2-40B4-BE49-F238E27FC236}">
                <a16:creationId xmlns="" xmlns:a16="http://schemas.microsoft.com/office/drawing/2014/main" id="{457AA6CB-966F-4A5C-9FBA-85BD38020520}"/>
              </a:ext>
            </a:extLst>
          </p:cNvPr>
          <p:cNvGrpSpPr/>
          <p:nvPr/>
        </p:nvGrpSpPr>
        <p:grpSpPr>
          <a:xfrm>
            <a:off x="4722900" y="3894223"/>
            <a:ext cx="4238699" cy="2062428"/>
            <a:chOff x="-11137" y="-2402"/>
            <a:chExt cx="2840182" cy="1690254"/>
          </a:xfrm>
        </p:grpSpPr>
        <p:sp>
          <p:nvSpPr>
            <p:cNvPr id="23" name="Rectangle: Diagonal Corners Rounded 22">
              <a:extLst>
                <a:ext uri="{FF2B5EF4-FFF2-40B4-BE49-F238E27FC236}">
                  <a16:creationId xmlns="" xmlns:a16="http://schemas.microsoft.com/office/drawing/2014/main" id="{51E0756A-7D2A-4CFD-9DB2-8CD23C40B50B}"/>
                </a:ext>
              </a:extLst>
            </p:cNvPr>
            <p:cNvSpPr/>
            <p:nvPr/>
          </p:nvSpPr>
          <p:spPr>
            <a:xfrm flipH="1">
              <a:off x="-11137" y="-2402"/>
              <a:ext cx="2840182" cy="1690254"/>
            </a:xfrm>
            <a:prstGeom prst="round2DiagRect">
              <a:avLst>
                <a:gd name="adj1" fmla="val 16667"/>
                <a:gd name="adj2" fmla="val 0"/>
              </a:avLst>
            </a:prstGeom>
            <a:solidFill>
              <a:srgbClr val="1AAC93"/>
            </a:solidFill>
            <a:ln w="19050">
              <a:solidFill>
                <a:srgbClr val="00AD93"/>
              </a:solid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endParaRPr lang="en-GB" dirty="0"/>
            </a:p>
          </p:txBody>
        </p:sp>
        <p:sp>
          <p:nvSpPr>
            <p:cNvPr id="24" name="Rectangle 23" descr="Target: to reduce UK antibiotic use in food-producing animals by 25% between 2016 and 2020; and define new objectives for individual animal sectors by 2021. &#10;">
              <a:extLst>
                <a:ext uri="{FF2B5EF4-FFF2-40B4-BE49-F238E27FC236}">
                  <a16:creationId xmlns="" xmlns:a16="http://schemas.microsoft.com/office/drawing/2014/main" id="{4E0470AA-00FC-44DE-804A-6B2957EE051D}"/>
                </a:ext>
              </a:extLst>
            </p:cNvPr>
            <p:cNvSpPr>
              <a:spLocks noChangeArrowheads="1"/>
            </p:cNvSpPr>
            <p:nvPr/>
          </p:nvSpPr>
          <p:spPr bwMode="auto">
            <a:xfrm>
              <a:off x="44901" y="498733"/>
              <a:ext cx="2378746" cy="832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Aft>
                  <a:spcPts val="0"/>
                </a:spcAft>
              </a:pPr>
              <a:r>
                <a:rPr lang="en-US" sz="1200" b="1" kern="1200" dirty="0">
                  <a:solidFill>
                    <a:srgbClr val="FFFFFF"/>
                  </a:solidFill>
                  <a:effectLst/>
                  <a:latin typeface="+mj-lt"/>
                  <a:ea typeface="Times New Roman" panose="02020603050405020304" pitchFamily="18" charset="0"/>
                </a:rPr>
                <a:t>Target</a:t>
              </a:r>
              <a:r>
                <a:rPr lang="en-US" sz="1200" kern="1200" dirty="0">
                  <a:solidFill>
                    <a:srgbClr val="FFFFFF"/>
                  </a:solidFill>
                  <a:effectLst/>
                  <a:latin typeface="+mj-lt"/>
                  <a:ea typeface="Times New Roman" panose="02020603050405020304" pitchFamily="18" charset="0"/>
                </a:rPr>
                <a:t>: to be able to report on the</a:t>
              </a:r>
            </a:p>
            <a:p>
              <a:pPr eaLnBrk="0" fontAlgn="base" hangingPunct="0">
                <a:spcAft>
                  <a:spcPts val="0"/>
                </a:spcAft>
              </a:pPr>
              <a:r>
                <a:rPr lang="en-US" sz="1200" kern="1200" dirty="0">
                  <a:solidFill>
                    <a:srgbClr val="FFFFFF"/>
                  </a:solidFill>
                  <a:effectLst/>
                  <a:latin typeface="+mj-lt"/>
                  <a:ea typeface="Times New Roman" panose="02020603050405020304" pitchFamily="18" charset="0"/>
                </a:rPr>
                <a:t>percentage of prescriptions supported</a:t>
              </a:r>
            </a:p>
            <a:p>
              <a:pPr eaLnBrk="0" fontAlgn="base" hangingPunct="0">
                <a:spcAft>
                  <a:spcPts val="0"/>
                </a:spcAft>
              </a:pPr>
              <a:r>
                <a:rPr lang="en-US" sz="1200" kern="1200" dirty="0">
                  <a:solidFill>
                    <a:srgbClr val="FFFFFF"/>
                  </a:solidFill>
                  <a:effectLst/>
                  <a:latin typeface="+mj-lt"/>
                  <a:ea typeface="Times New Roman" panose="02020603050405020304" pitchFamily="18" charset="0"/>
                </a:rPr>
                <a:t>by </a:t>
              </a:r>
              <a:r>
                <a:rPr lang="en-US" sz="1200" b="1" kern="1200" dirty="0">
                  <a:solidFill>
                    <a:srgbClr val="FFFFFF"/>
                  </a:solidFill>
                  <a:effectLst/>
                  <a:latin typeface="+mj-lt"/>
                  <a:ea typeface="Times New Roman" panose="02020603050405020304" pitchFamily="18" charset="0"/>
                </a:rPr>
                <a:t>use of a diagnostics </a:t>
              </a:r>
              <a:r>
                <a:rPr lang="en-US" sz="1200" kern="1200" dirty="0">
                  <a:solidFill>
                    <a:srgbClr val="FFFFFF"/>
                  </a:solidFill>
                  <a:effectLst/>
                  <a:latin typeface="+mj-lt"/>
                  <a:ea typeface="Times New Roman" panose="02020603050405020304" pitchFamily="18" charset="0"/>
                </a:rPr>
                <a:t>test or decision</a:t>
              </a:r>
            </a:p>
            <a:p>
              <a:pPr eaLnBrk="0" fontAlgn="base" hangingPunct="0">
                <a:spcAft>
                  <a:spcPts val="0"/>
                </a:spcAft>
              </a:pPr>
              <a:r>
                <a:rPr lang="en-US" sz="1200" kern="1200" dirty="0">
                  <a:solidFill>
                    <a:srgbClr val="FFFFFF"/>
                  </a:solidFill>
                  <a:effectLst/>
                  <a:latin typeface="+mj-lt"/>
                  <a:ea typeface="Times New Roman" panose="02020603050405020304" pitchFamily="18" charset="0"/>
                </a:rPr>
                <a:t>support tool by 2024, with improvement</a:t>
              </a:r>
            </a:p>
            <a:p>
              <a:pPr eaLnBrk="0" fontAlgn="base" hangingPunct="0">
                <a:spcAft>
                  <a:spcPts val="0"/>
                </a:spcAft>
              </a:pPr>
              <a:r>
                <a:rPr lang="en-US" sz="1200" kern="1200" dirty="0">
                  <a:solidFill>
                    <a:srgbClr val="FFFFFF"/>
                  </a:solidFill>
                  <a:effectLst/>
                  <a:latin typeface="+mj-lt"/>
                  <a:ea typeface="Times New Roman" panose="02020603050405020304" pitchFamily="18" charset="0"/>
                </a:rPr>
                <a:t>targets set by 2025. </a:t>
              </a:r>
              <a:endParaRPr lang="en-GB" sz="1200" dirty="0">
                <a:effectLst/>
                <a:latin typeface="+mj-lt"/>
                <a:ea typeface="Times New Roman" panose="02020603050405020304" pitchFamily="18" charset="0"/>
              </a:endParaRPr>
            </a:p>
          </p:txBody>
        </p:sp>
        <p:pic>
          <p:nvPicPr>
            <p:cNvPr id="25" name="Graphic 8">
              <a:extLst>
                <a:ext uri="{FF2B5EF4-FFF2-40B4-BE49-F238E27FC236}">
                  <a16:creationId xmlns="" xmlns:a16="http://schemas.microsoft.com/office/drawing/2014/main" id="{85D1692A-4D38-48C6-B7E7-CE3DA0AD9D21}"/>
                </a:ext>
              </a:extLst>
            </p:cNvPr>
            <p:cNvPicPr>
              <a:picLocks noChangeAspect="1"/>
            </p:cNvPicPr>
            <p:nvPr/>
          </p:nvPicPr>
          <p:blipFill rotWithShape="1">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b="19517"/>
            <a:stretch/>
          </p:blipFill>
          <p:spPr>
            <a:xfrm>
              <a:off x="1784733" y="67546"/>
              <a:ext cx="975834" cy="973288"/>
            </a:xfrm>
            <a:prstGeom prst="rect">
              <a:avLst/>
            </a:prstGeom>
          </p:spPr>
        </p:pic>
        <p:sp>
          <p:nvSpPr>
            <p:cNvPr id="26" name="Text Box 384">
              <a:extLst>
                <a:ext uri="{FF2B5EF4-FFF2-40B4-BE49-F238E27FC236}">
                  <a16:creationId xmlns="" xmlns:a16="http://schemas.microsoft.com/office/drawing/2014/main" id="{A4CAAB8C-7A17-4CC1-BF79-B55976E33F79}"/>
                </a:ext>
              </a:extLst>
            </p:cNvPr>
            <p:cNvSpPr txBox="1"/>
            <p:nvPr/>
          </p:nvSpPr>
          <p:spPr>
            <a:xfrm>
              <a:off x="94401" y="104397"/>
              <a:ext cx="1407391" cy="299298"/>
            </a:xfrm>
            <a:prstGeom prst="rect">
              <a:avLst/>
            </a:prstGeom>
            <a:solidFill>
              <a:schemeClr val="bg1"/>
            </a:solidFill>
            <a:ln w="6350">
              <a:noFill/>
            </a:ln>
          </p:spPr>
          <p:txBody>
            <a:bodyPr rot="0" spcFirstLastPara="1" vert="horz" wrap="square" lIns="91440" tIns="45720" rIns="91440" bIns="45720" numCol="1" spcCol="0" rtlCol="0" fromWordArt="0" anchor="t" anchorCtr="0" forceAA="0" compatLnSpc="1">
              <a:noAutofit/>
            </a:bodyPr>
            <a:lstStyle/>
            <a:p>
              <a:pPr algn="ctr">
                <a:spcAft>
                  <a:spcPts val="0"/>
                </a:spcAft>
              </a:pPr>
              <a:r>
                <a:rPr lang="en-GB" sz="1600" kern="1200" dirty="0">
                  <a:solidFill>
                    <a:srgbClr val="1AAC93"/>
                  </a:solidFill>
                  <a:effectLst/>
                  <a:latin typeface="Arial Narrow" panose="020B0606020202030204" pitchFamily="34" charset="0"/>
                  <a:ea typeface="Times New Roman" panose="02020603050405020304" pitchFamily="18" charset="0"/>
                  <a:cs typeface="Arial Narrow" panose="020B0606020202030204" pitchFamily="34" charset="0"/>
                </a:rPr>
                <a:t>MEASURING SUCCESS</a:t>
              </a:r>
              <a:endParaRPr lang="en-GB" sz="1400" dirty="0">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1534494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8002E"/>
        </a:solidFill>
        <a:effectLst/>
      </p:bgPr>
    </p:bg>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GB" dirty="0" smtClean="0">
                <a:solidFill>
                  <a:schemeClr val="bg1"/>
                </a:solidFill>
              </a:rPr>
              <a:t>Challenges</a:t>
            </a:r>
            <a:endParaRPr lang="en-GB" dirty="0">
              <a:solidFill>
                <a:schemeClr val="bg1"/>
              </a:solidFill>
            </a:endParaRPr>
          </a:p>
        </p:txBody>
      </p:sp>
      <p:sp>
        <p:nvSpPr>
          <p:cNvPr id="15" name="Text Placeholder 14"/>
          <p:cNvSpPr>
            <a:spLocks noGrp="1"/>
          </p:cNvSpPr>
          <p:nvPr>
            <p:ph type="body" idx="1"/>
          </p:nvPr>
        </p:nvSpPr>
        <p:spPr/>
        <p:txBody>
          <a:bodyPr/>
          <a:lstStyle/>
          <a:p>
            <a:endParaRPr lang="en-GB" dirty="0"/>
          </a:p>
        </p:txBody>
      </p:sp>
      <p:sp>
        <p:nvSpPr>
          <p:cNvPr id="4" name="Footer Placeholder 3"/>
          <p:cNvSpPr>
            <a:spLocks noGrp="1"/>
          </p:cNvSpPr>
          <p:nvPr>
            <p:ph type="ftr" sz="quarter" idx="11"/>
          </p:nvPr>
        </p:nvSpPr>
        <p:spPr/>
        <p:txBody>
          <a:bodyPr/>
          <a:lstStyle/>
          <a:p>
            <a:pPr>
              <a:defRPr/>
            </a:pPr>
            <a:r>
              <a:rPr lang="en-US" smtClean="0">
                <a:solidFill>
                  <a:prstClr val="white"/>
                </a:solidFill>
              </a:rPr>
              <a:t>AMR_Challenges_Opportunities: the English perspective</a:t>
            </a:r>
            <a:endParaRPr lang="en-US" dirty="0">
              <a:solidFill>
                <a:prstClr val="white"/>
              </a:solidFill>
            </a:endParaRPr>
          </a:p>
        </p:txBody>
      </p:sp>
      <p:sp>
        <p:nvSpPr>
          <p:cNvPr id="3" name="Slide Number Placeholder 2"/>
          <p:cNvSpPr>
            <a:spLocks noGrp="1"/>
          </p:cNvSpPr>
          <p:nvPr>
            <p:ph type="sldNum" sz="quarter" idx="12"/>
          </p:nvPr>
        </p:nvSpPr>
        <p:spPr/>
        <p:txBody>
          <a:bodyPr/>
          <a:lstStyle/>
          <a:p>
            <a:pPr marL="531813">
              <a:defRPr/>
            </a:pPr>
            <a:r>
              <a:rPr lang="en-US" smtClean="0">
                <a:solidFill>
                  <a:prstClr val="white"/>
                </a:solidFill>
              </a:rPr>
              <a:t> </a:t>
            </a:r>
            <a:endParaRPr lang="en-US" dirty="0">
              <a:solidFill>
                <a:prstClr val="white"/>
              </a:solidFill>
            </a:endParaRPr>
          </a:p>
        </p:txBody>
      </p:sp>
    </p:spTree>
    <p:extLst>
      <p:ext uri="{BB962C8B-B14F-4D97-AF65-F5344CB8AC3E}">
        <p14:creationId xmlns:p14="http://schemas.microsoft.com/office/powerpoint/2010/main" val="2680571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Regional Variation in Incidence and Burden</a:t>
            </a:r>
            <a:endParaRPr lang="en-GB" dirty="0"/>
          </a:p>
        </p:txBody>
      </p:sp>
      <p:sp>
        <p:nvSpPr>
          <p:cNvPr id="3" name="Footer Placeholder 2"/>
          <p:cNvSpPr>
            <a:spLocks noGrp="1"/>
          </p:cNvSpPr>
          <p:nvPr>
            <p:ph type="ftr" sz="quarter" idx="11"/>
          </p:nvPr>
        </p:nvSpPr>
        <p:spPr/>
        <p:txBody>
          <a:bodyPr/>
          <a:lstStyle/>
          <a:p>
            <a:r>
              <a:rPr lang="en-GB" smtClean="0">
                <a:solidFill>
                  <a:prstClr val="white"/>
                </a:solidFill>
              </a:rPr>
              <a:t>AMR_Challenges_Opportunities: the English perspective</a:t>
            </a:r>
            <a:endParaRPr lang="en-GB">
              <a:solidFill>
                <a:prstClr val="white"/>
              </a:solidFill>
            </a:endParaRPr>
          </a:p>
        </p:txBody>
      </p:sp>
      <p:sp>
        <p:nvSpPr>
          <p:cNvPr id="4" name="Slide Number Placeholder 3"/>
          <p:cNvSpPr>
            <a:spLocks noGrp="1"/>
          </p:cNvSpPr>
          <p:nvPr>
            <p:ph type="sldNum" sz="quarter" idx="12"/>
          </p:nvPr>
        </p:nvSpPr>
        <p:spPr/>
        <p:txBody>
          <a:bodyPr/>
          <a:lstStyle/>
          <a:p>
            <a:r>
              <a:rPr lang="en-GB" smtClean="0">
                <a:solidFill>
                  <a:prstClr val="white"/>
                </a:solidFill>
              </a:rPr>
              <a:t> 	ESPAUR Report 2018</a:t>
            </a:r>
            <a:endParaRPr lang="en-GB" dirty="0">
              <a:solidFill>
                <a:prstClr val="white"/>
              </a:solidFill>
            </a:endParaRPr>
          </a:p>
        </p:txBody>
      </p:sp>
      <p:sp>
        <p:nvSpPr>
          <p:cNvPr id="5" name="TextBox 4"/>
          <p:cNvSpPr txBox="1"/>
          <p:nvPr/>
        </p:nvSpPr>
        <p:spPr>
          <a:xfrm>
            <a:off x="323528" y="1628800"/>
            <a:ext cx="2880320" cy="3785652"/>
          </a:xfrm>
          <a:prstGeom prst="rect">
            <a:avLst/>
          </a:prstGeom>
          <a:noFill/>
        </p:spPr>
        <p:txBody>
          <a:bodyPr wrap="square" rtlCol="0">
            <a:spAutoFit/>
          </a:bodyPr>
          <a:lstStyle/>
          <a:p>
            <a:pPr fontAlgn="base">
              <a:spcBef>
                <a:spcPct val="0"/>
              </a:spcBef>
              <a:spcAft>
                <a:spcPct val="0"/>
              </a:spcAft>
            </a:pPr>
            <a:r>
              <a:rPr lang="en-GB" dirty="0" smtClean="0">
                <a:solidFill>
                  <a:prstClr val="black"/>
                </a:solidFill>
                <a:ea typeface="ヒラギノ角ゴ Pro W3" pitchFamily="84" charset="-128"/>
              </a:rPr>
              <a:t>Substantial regional variation in in both the incidence of bloodstream infections and the burden of resistant BSI across the country.</a:t>
            </a:r>
          </a:p>
          <a:p>
            <a:pPr fontAlgn="base">
              <a:spcBef>
                <a:spcPct val="0"/>
              </a:spcBef>
              <a:spcAft>
                <a:spcPct val="0"/>
              </a:spcAft>
            </a:pPr>
            <a:endParaRPr lang="en-GB" dirty="0" smtClean="0">
              <a:solidFill>
                <a:prstClr val="black"/>
              </a:solidFill>
              <a:ea typeface="ヒラギノ角ゴ Pro W3" pitchFamily="84" charset="-128"/>
            </a:endParaRPr>
          </a:p>
          <a:p>
            <a:pPr fontAlgn="base">
              <a:spcBef>
                <a:spcPct val="0"/>
              </a:spcBef>
              <a:spcAft>
                <a:spcPct val="0"/>
              </a:spcAft>
            </a:pPr>
            <a:r>
              <a:rPr lang="en-GB" dirty="0" smtClean="0">
                <a:solidFill>
                  <a:prstClr val="black"/>
                </a:solidFill>
                <a:ea typeface="ヒラギノ角ゴ Pro W3" pitchFamily="84" charset="-128"/>
              </a:rPr>
              <a:t>Hotspots in urban areas possibly related to high density of complex healthcare delivery is evident.</a:t>
            </a:r>
            <a:endParaRPr lang="en-GB" dirty="0">
              <a:solidFill>
                <a:prstClr val="black"/>
              </a:solidFill>
              <a:ea typeface="ヒラギノ角ゴ Pro W3" pitchFamily="84" charset="-128"/>
            </a:endParaRPr>
          </a:p>
          <a:p>
            <a:pPr fontAlgn="base">
              <a:spcBef>
                <a:spcPct val="0"/>
              </a:spcBef>
              <a:spcAft>
                <a:spcPct val="0"/>
              </a:spcAft>
            </a:pPr>
            <a:endParaRPr lang="en-GB" sz="2400" dirty="0">
              <a:solidFill>
                <a:prstClr val="black"/>
              </a:solidFill>
              <a:ea typeface="ヒラギノ角ゴ Pro W3" pitchFamily="84" charset="-128"/>
            </a:endParaRPr>
          </a:p>
        </p:txBody>
      </p:sp>
      <p:pic>
        <p:nvPicPr>
          <p:cNvPr id="2050" name="Picture 2" descr="C:\Users\susan.hopkins.PHE\AppData\Local\Microsoft\Windows\Temporary Internet Files\Content.Outlook\KSB9LUFU\burden_grouped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91" y="1508627"/>
            <a:ext cx="5482357" cy="3988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400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Regional Variation in Antibiotic Use</a:t>
            </a:r>
            <a:endParaRPr lang="en-GB" dirty="0"/>
          </a:p>
        </p:txBody>
      </p:sp>
      <p:sp>
        <p:nvSpPr>
          <p:cNvPr id="3" name="Footer Placeholder 2"/>
          <p:cNvSpPr>
            <a:spLocks noGrp="1"/>
          </p:cNvSpPr>
          <p:nvPr>
            <p:ph type="ftr" sz="quarter" idx="11"/>
          </p:nvPr>
        </p:nvSpPr>
        <p:spPr/>
        <p:txBody>
          <a:bodyPr/>
          <a:lstStyle/>
          <a:p>
            <a:r>
              <a:rPr lang="en-GB" smtClean="0">
                <a:solidFill>
                  <a:prstClr val="white"/>
                </a:solidFill>
              </a:rPr>
              <a:t>AMR_Challenges_Opportunities: the English perspective</a:t>
            </a:r>
            <a:endParaRPr lang="en-GB">
              <a:solidFill>
                <a:prstClr val="white"/>
              </a:solidFill>
            </a:endParaRPr>
          </a:p>
        </p:txBody>
      </p:sp>
      <p:sp>
        <p:nvSpPr>
          <p:cNvPr id="4" name="Slide Number Placeholder 3"/>
          <p:cNvSpPr>
            <a:spLocks noGrp="1"/>
          </p:cNvSpPr>
          <p:nvPr>
            <p:ph type="sldNum" sz="quarter" idx="12"/>
          </p:nvPr>
        </p:nvSpPr>
        <p:spPr/>
        <p:txBody>
          <a:bodyPr/>
          <a:lstStyle/>
          <a:p>
            <a:r>
              <a:rPr lang="en-GB" smtClean="0">
                <a:solidFill>
                  <a:prstClr val="white"/>
                </a:solidFill>
              </a:rPr>
              <a:t> 	ESPAUR Report 2018</a:t>
            </a:r>
            <a:endParaRPr lang="en-GB" dirty="0">
              <a:solidFill>
                <a:prstClr val="white"/>
              </a:solidFill>
            </a:endParaRPr>
          </a:p>
        </p:txBody>
      </p:sp>
      <p:pic>
        <p:nvPicPr>
          <p:cNvPr id="1026" name="Picture 2" descr="C:\Users\susan.hopkins.PHE\AppData\Local\Microsoft\Windows\Temporary Internet Files\Content.Outlook\KSB9LUFU\graph_prescribing_total_20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6892" y="1497182"/>
            <a:ext cx="3865509" cy="44017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3569" y="1988840"/>
            <a:ext cx="2880320" cy="3508653"/>
          </a:xfrm>
          <a:prstGeom prst="rect">
            <a:avLst/>
          </a:prstGeom>
          <a:noFill/>
        </p:spPr>
        <p:txBody>
          <a:bodyPr wrap="square" rtlCol="0">
            <a:spAutoFit/>
          </a:bodyPr>
          <a:lstStyle/>
          <a:p>
            <a:pPr fontAlgn="base">
              <a:spcBef>
                <a:spcPct val="0"/>
              </a:spcBef>
              <a:spcAft>
                <a:spcPct val="0"/>
              </a:spcAft>
            </a:pPr>
            <a:r>
              <a:rPr lang="en-GB" dirty="0" smtClean="0">
                <a:solidFill>
                  <a:prstClr val="black"/>
                </a:solidFill>
                <a:ea typeface="ヒラギノ角ゴ Pro W3" pitchFamily="84" charset="-128"/>
              </a:rPr>
              <a:t>Substantial regional variation in antibiotic use occurs.</a:t>
            </a:r>
          </a:p>
          <a:p>
            <a:pPr fontAlgn="base">
              <a:spcBef>
                <a:spcPct val="0"/>
              </a:spcBef>
              <a:spcAft>
                <a:spcPct val="0"/>
              </a:spcAft>
            </a:pPr>
            <a:endParaRPr lang="en-GB" dirty="0">
              <a:solidFill>
                <a:prstClr val="black"/>
              </a:solidFill>
              <a:ea typeface="ヒラギノ角ゴ Pro W3" pitchFamily="84" charset="-128"/>
            </a:endParaRPr>
          </a:p>
          <a:p>
            <a:pPr fontAlgn="base">
              <a:spcBef>
                <a:spcPct val="0"/>
              </a:spcBef>
              <a:spcAft>
                <a:spcPct val="0"/>
              </a:spcAft>
            </a:pPr>
            <a:r>
              <a:rPr lang="en-GB" dirty="0" smtClean="0">
                <a:solidFill>
                  <a:prstClr val="black"/>
                </a:solidFill>
                <a:ea typeface="ヒラギノ角ゴ Pro W3" pitchFamily="84" charset="-128"/>
              </a:rPr>
              <a:t>This can be viewed at CCG, GP and Trust level at PHE Fingertips AMR local indicators</a:t>
            </a:r>
          </a:p>
          <a:p>
            <a:pPr fontAlgn="base">
              <a:spcBef>
                <a:spcPct val="0"/>
              </a:spcBef>
              <a:spcAft>
                <a:spcPct val="0"/>
              </a:spcAft>
            </a:pPr>
            <a:r>
              <a:rPr lang="en-GB" dirty="0">
                <a:solidFill>
                  <a:prstClr val="black"/>
                </a:solidFill>
                <a:ea typeface="ヒラギノ角ゴ Pro W3" pitchFamily="84" charset="-128"/>
                <a:hlinkClick r:id="rId4"/>
              </a:rPr>
              <a:t>https://</a:t>
            </a:r>
            <a:r>
              <a:rPr lang="en-GB" dirty="0" smtClean="0">
                <a:solidFill>
                  <a:prstClr val="black"/>
                </a:solidFill>
                <a:ea typeface="ヒラギノ角ゴ Pro W3" pitchFamily="84" charset="-128"/>
                <a:hlinkClick r:id="rId4"/>
              </a:rPr>
              <a:t>fingertips.phe.org.uk/profile/amr-local-indicators</a:t>
            </a:r>
            <a:endParaRPr lang="en-GB" dirty="0" smtClean="0">
              <a:solidFill>
                <a:prstClr val="black"/>
              </a:solidFill>
              <a:ea typeface="ヒラギノ角ゴ Pro W3" pitchFamily="84" charset="-128"/>
            </a:endParaRPr>
          </a:p>
          <a:p>
            <a:pPr fontAlgn="base">
              <a:spcBef>
                <a:spcPct val="0"/>
              </a:spcBef>
              <a:spcAft>
                <a:spcPct val="0"/>
              </a:spcAft>
            </a:pPr>
            <a:endParaRPr lang="en-GB" sz="2400" dirty="0">
              <a:solidFill>
                <a:prstClr val="black"/>
              </a:solidFill>
              <a:ea typeface="ヒラギノ角ゴ Pro W3" pitchFamily="84" charset="-128"/>
            </a:endParaRPr>
          </a:p>
        </p:txBody>
      </p:sp>
    </p:spTree>
    <p:extLst>
      <p:ext uri="{BB962C8B-B14F-4D97-AF65-F5344CB8AC3E}">
        <p14:creationId xmlns:p14="http://schemas.microsoft.com/office/powerpoint/2010/main" val="1229140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Challenges</a:t>
            </a:r>
            <a:endParaRPr lang="en-GB" dirty="0"/>
          </a:p>
        </p:txBody>
      </p:sp>
      <p:sp>
        <p:nvSpPr>
          <p:cNvPr id="6" name="Content Placeholder 5"/>
          <p:cNvSpPr>
            <a:spLocks noGrp="1"/>
          </p:cNvSpPr>
          <p:nvPr>
            <p:ph idx="1"/>
          </p:nvPr>
        </p:nvSpPr>
        <p:spPr/>
        <p:txBody>
          <a:bodyPr/>
          <a:lstStyle/>
          <a:p>
            <a:pPr marL="285750" indent="-285750">
              <a:buFont typeface="Arial" panose="020B0604020202020204" pitchFamily="34" charset="0"/>
              <a:buChar char="•"/>
            </a:pPr>
            <a:r>
              <a:rPr lang="en-GB" dirty="0" smtClean="0"/>
              <a:t>Increase in infections </a:t>
            </a:r>
            <a:r>
              <a:rPr lang="en-GB" dirty="0"/>
              <a:t>occurring in the </a:t>
            </a:r>
            <a:r>
              <a:rPr lang="en-GB" b="1" dirty="0" smtClean="0"/>
              <a:t>community</a:t>
            </a:r>
          </a:p>
          <a:p>
            <a:pPr marL="285750" indent="-285750">
              <a:buFont typeface="Arial" panose="020B0604020202020204" pitchFamily="34" charset="0"/>
              <a:buChar char="•"/>
            </a:pPr>
            <a:r>
              <a:rPr lang="en-GB" dirty="0" smtClean="0"/>
              <a:t>Changes </a:t>
            </a:r>
            <a:r>
              <a:rPr lang="en-GB" dirty="0"/>
              <a:t>to the structure of the provider / commissioning landscape over the last few  years have led to a breakdown in established networks hampering sharing of learning and best practice.</a:t>
            </a:r>
          </a:p>
          <a:p>
            <a:pPr marL="285750" indent="-285750">
              <a:buFont typeface="Arial" panose="020B0604020202020204" pitchFamily="34" charset="0"/>
              <a:buChar char="•"/>
            </a:pPr>
            <a:r>
              <a:rPr lang="en-GB" dirty="0"/>
              <a:t>Move of Public Health into local authorities and the consequent </a:t>
            </a:r>
            <a:r>
              <a:rPr lang="en-GB" b="1" dirty="0"/>
              <a:t>rupture of community IPC structures</a:t>
            </a:r>
            <a:r>
              <a:rPr lang="en-GB" b="1" dirty="0" smtClean="0"/>
              <a:t>.</a:t>
            </a:r>
          </a:p>
          <a:p>
            <a:pPr marL="285750" indent="-285750">
              <a:buFont typeface="Arial" panose="020B0604020202020204" pitchFamily="34" charset="0"/>
              <a:buChar char="•"/>
            </a:pPr>
            <a:endParaRPr lang="en-GB" b="1" dirty="0"/>
          </a:p>
        </p:txBody>
      </p:sp>
      <p:sp>
        <p:nvSpPr>
          <p:cNvPr id="4" name="Slide Number Placeholder 3"/>
          <p:cNvSpPr>
            <a:spLocks noGrp="1"/>
          </p:cNvSpPr>
          <p:nvPr>
            <p:ph type="sldNum" sz="quarter" idx="10"/>
          </p:nvPr>
        </p:nvSpPr>
        <p:spPr/>
        <p:txBody>
          <a:bodyPr/>
          <a:lstStyle/>
          <a:p>
            <a:r>
              <a:rPr lang="en-GB" dirty="0" smtClean="0">
                <a:solidFill>
                  <a:prstClr val="white"/>
                </a:solidFill>
              </a:rPr>
              <a:t> 	</a:t>
            </a:r>
            <a:endParaRPr lang="en-GB" dirty="0">
              <a:solidFill>
                <a:prstClr val="white"/>
              </a:solidFill>
            </a:endParaRPr>
          </a:p>
        </p:txBody>
      </p:sp>
      <p:sp>
        <p:nvSpPr>
          <p:cNvPr id="3" name="Footer Placeholder 2"/>
          <p:cNvSpPr>
            <a:spLocks noGrp="1"/>
          </p:cNvSpPr>
          <p:nvPr>
            <p:ph type="ftr" sz="quarter" idx="11"/>
          </p:nvPr>
        </p:nvSpPr>
        <p:spPr>
          <a:xfrm>
            <a:off x="179513" y="6322240"/>
            <a:ext cx="8064375" cy="549275"/>
          </a:xfrm>
        </p:spPr>
        <p:txBody>
          <a:bodyPr/>
          <a:lstStyle/>
          <a:p>
            <a:r>
              <a:rPr lang="en-GB" dirty="0" err="1" smtClean="0">
                <a:solidFill>
                  <a:prstClr val="white"/>
                </a:solidFill>
              </a:rPr>
              <a:t>AMR_Challenges_Opportunities</a:t>
            </a:r>
            <a:r>
              <a:rPr lang="en-GB" dirty="0" smtClean="0">
                <a:solidFill>
                  <a:prstClr val="white"/>
                </a:solidFill>
              </a:rPr>
              <a:t>: the English perspective</a:t>
            </a:r>
            <a:endParaRPr lang="en-GB" dirty="0">
              <a:solidFill>
                <a:prstClr val="white"/>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3356992"/>
            <a:ext cx="5080992" cy="2605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0559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Challenges (</a:t>
            </a:r>
            <a:r>
              <a:rPr lang="en-GB" dirty="0" err="1" smtClean="0"/>
              <a:t>contd</a:t>
            </a:r>
            <a:r>
              <a:rPr lang="en-GB" dirty="0" smtClean="0"/>
              <a:t>)</a:t>
            </a:r>
            <a:endParaRPr lang="en-GB"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GB" dirty="0"/>
              <a:t>Lack of evidence on effective </a:t>
            </a:r>
            <a:r>
              <a:rPr lang="en-GB" b="1" dirty="0"/>
              <a:t>interventions to effect reduction in E. Coli </a:t>
            </a:r>
            <a:r>
              <a:rPr lang="en-GB" b="1" dirty="0" err="1"/>
              <a:t>bacteraemias</a:t>
            </a:r>
            <a:r>
              <a:rPr lang="en-GB" b="1" dirty="0"/>
              <a:t>.</a:t>
            </a:r>
          </a:p>
          <a:p>
            <a:pPr marL="285750" indent="-285750">
              <a:buFont typeface="Arial" panose="020B0604020202020204" pitchFamily="34" charset="0"/>
              <a:buChar char="•"/>
            </a:pPr>
            <a:r>
              <a:rPr lang="en-GB" dirty="0"/>
              <a:t>NHS - Difficulty recruiting to </a:t>
            </a:r>
            <a:r>
              <a:rPr lang="en-GB" b="1" dirty="0"/>
              <a:t>consultant microbiology posts</a:t>
            </a:r>
            <a:r>
              <a:rPr lang="en-GB" dirty="0"/>
              <a:t> in many of our acute trusts – resulting in limited AMR leadership</a:t>
            </a:r>
          </a:p>
          <a:p>
            <a:pPr marL="285750" indent="-285750">
              <a:buFont typeface="Arial" panose="020B0604020202020204" pitchFamily="34" charset="0"/>
              <a:buChar char="•"/>
            </a:pPr>
            <a:r>
              <a:rPr lang="en-GB" dirty="0"/>
              <a:t>Variation in functionality and expertise in IPC teams in NHS trusts, </a:t>
            </a:r>
            <a:r>
              <a:rPr lang="en-GB" b="1" dirty="0"/>
              <a:t>limited buy-in into national AMR ambitions</a:t>
            </a:r>
          </a:p>
          <a:p>
            <a:pPr marL="285750" indent="-285750">
              <a:buFont typeface="Arial" panose="020B0604020202020204" pitchFamily="34" charset="0"/>
              <a:buChar char="•"/>
            </a:pPr>
            <a:r>
              <a:rPr lang="en-GB" dirty="0"/>
              <a:t>Variation in functionality of microbiology networks at </a:t>
            </a:r>
            <a:r>
              <a:rPr lang="en-GB" dirty="0" smtClean="0"/>
              <a:t>PHE Centre </a:t>
            </a:r>
            <a:r>
              <a:rPr lang="en-GB" dirty="0"/>
              <a:t>level and binding these into centre AMR work</a:t>
            </a:r>
          </a:p>
          <a:p>
            <a:endParaRPr lang="en-GB" dirty="0"/>
          </a:p>
        </p:txBody>
      </p:sp>
      <p:sp>
        <p:nvSpPr>
          <p:cNvPr id="4" name="Slide Number Placeholder 3"/>
          <p:cNvSpPr>
            <a:spLocks noGrp="1"/>
          </p:cNvSpPr>
          <p:nvPr>
            <p:ph type="sldNum" sz="quarter" idx="10"/>
          </p:nvPr>
        </p:nvSpPr>
        <p:spPr/>
        <p:txBody>
          <a:bodyPr/>
          <a:lstStyle/>
          <a:p>
            <a:pPr marL="531813">
              <a:defRPr/>
            </a:pPr>
            <a:r>
              <a:rPr lang="en-US" smtClean="0">
                <a:solidFill>
                  <a:prstClr val="white"/>
                </a:solidFill>
              </a:rPr>
              <a:t>  </a:t>
            </a:r>
            <a:fld id="{2565FA6D-D4C8-4C4C-AC4B-3269734D34D8}" type="slidenum">
              <a:rPr lang="en-US" smtClean="0">
                <a:solidFill>
                  <a:prstClr val="white"/>
                </a:solidFill>
              </a:rPr>
              <a:pPr marL="531813">
                <a:defRPr/>
              </a:pPr>
              <a:t>19</a:t>
            </a:fld>
            <a:endParaRPr lang="en-US" dirty="0">
              <a:solidFill>
                <a:prstClr val="white"/>
              </a:solidFill>
            </a:endParaRPr>
          </a:p>
        </p:txBody>
      </p:sp>
      <p:sp>
        <p:nvSpPr>
          <p:cNvPr id="5" name="Footer Placeholder 4"/>
          <p:cNvSpPr>
            <a:spLocks noGrp="1"/>
          </p:cNvSpPr>
          <p:nvPr>
            <p:ph type="ftr" sz="quarter" idx="11"/>
          </p:nvPr>
        </p:nvSpPr>
        <p:spPr/>
        <p:txBody>
          <a:bodyPr/>
          <a:lstStyle/>
          <a:p>
            <a:pPr>
              <a:defRPr/>
            </a:pPr>
            <a:r>
              <a:rPr lang="en-US" smtClean="0">
                <a:solidFill>
                  <a:prstClr val="white"/>
                </a:solidFill>
              </a:rPr>
              <a:t>AMR_Challenges_Opportunities: the English perspective</a:t>
            </a:r>
            <a:endParaRPr lang="en-US" dirty="0">
              <a:solidFill>
                <a:prstClr val="white"/>
              </a:solidFill>
            </a:endParaRPr>
          </a:p>
        </p:txBody>
      </p:sp>
    </p:spTree>
    <p:extLst>
      <p:ext uri="{BB962C8B-B14F-4D97-AF65-F5344CB8AC3E}">
        <p14:creationId xmlns:p14="http://schemas.microsoft.com/office/powerpoint/2010/main" val="3369032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EF4CB21A-9F97-46B5-A11E-44A34419CF13}"/>
              </a:ext>
            </a:extLst>
          </p:cNvPr>
          <p:cNvSpPr>
            <a:spLocks noGrp="1"/>
          </p:cNvSpPr>
          <p:nvPr>
            <p:ph idx="1"/>
          </p:nvPr>
        </p:nvSpPr>
        <p:spPr>
          <a:xfrm>
            <a:off x="457203" y="1680295"/>
            <a:ext cx="5482949" cy="3950736"/>
          </a:xfrm>
        </p:spPr>
        <p:txBody>
          <a:bodyPr>
            <a:normAutofit fontScale="77500" lnSpcReduction="20000"/>
          </a:bodyPr>
          <a:lstStyle/>
          <a:p>
            <a:pPr marL="0" indent="0">
              <a:lnSpc>
                <a:spcPct val="120000"/>
              </a:lnSpc>
              <a:buNone/>
            </a:pPr>
            <a:r>
              <a:rPr lang="en-GB" sz="2100" b="1" dirty="0">
                <a:solidFill>
                  <a:schemeClr val="tx1"/>
                </a:solidFill>
              </a:rPr>
              <a:t>The 7 Key Areas for Future Action:</a:t>
            </a:r>
          </a:p>
          <a:p>
            <a:pPr>
              <a:lnSpc>
                <a:spcPct val="120000"/>
              </a:lnSpc>
              <a:buFont typeface="+mj-lt"/>
              <a:buAutoNum type="arabicPeriod"/>
            </a:pPr>
            <a:r>
              <a:rPr lang="en-GB" sz="2100" dirty="0">
                <a:solidFill>
                  <a:schemeClr val="tx1"/>
                </a:solidFill>
              </a:rPr>
              <a:t>improving infection prevention and control practices</a:t>
            </a:r>
          </a:p>
          <a:p>
            <a:pPr>
              <a:lnSpc>
                <a:spcPct val="120000"/>
              </a:lnSpc>
              <a:buFont typeface="+mj-lt"/>
              <a:buAutoNum type="arabicPeriod"/>
            </a:pPr>
            <a:r>
              <a:rPr lang="en-GB" sz="2100" dirty="0">
                <a:solidFill>
                  <a:schemeClr val="tx1"/>
                </a:solidFill>
              </a:rPr>
              <a:t>optimising prescribing practice</a:t>
            </a:r>
          </a:p>
          <a:p>
            <a:pPr>
              <a:lnSpc>
                <a:spcPct val="120000"/>
              </a:lnSpc>
              <a:buFont typeface="+mj-lt"/>
              <a:buAutoNum type="arabicPeriod"/>
            </a:pPr>
            <a:r>
              <a:rPr lang="en-GB" sz="2100" dirty="0">
                <a:solidFill>
                  <a:schemeClr val="tx1"/>
                </a:solidFill>
              </a:rPr>
              <a:t>improving professional education, training and public engagement</a:t>
            </a:r>
          </a:p>
          <a:p>
            <a:pPr>
              <a:lnSpc>
                <a:spcPct val="120000"/>
              </a:lnSpc>
              <a:buFont typeface="+mj-lt"/>
              <a:buAutoNum type="arabicPeriod"/>
            </a:pPr>
            <a:r>
              <a:rPr lang="en-GB" sz="2100" dirty="0">
                <a:solidFill>
                  <a:schemeClr val="tx1"/>
                </a:solidFill>
              </a:rPr>
              <a:t>developing new drugs, treatments and diagnostics</a:t>
            </a:r>
          </a:p>
          <a:p>
            <a:pPr>
              <a:lnSpc>
                <a:spcPct val="120000"/>
              </a:lnSpc>
              <a:buFont typeface="+mj-lt"/>
              <a:buAutoNum type="arabicPeriod"/>
            </a:pPr>
            <a:r>
              <a:rPr lang="en-GB" sz="2100" dirty="0">
                <a:solidFill>
                  <a:schemeClr val="tx1"/>
                </a:solidFill>
              </a:rPr>
              <a:t>better access to and use of surveillance data</a:t>
            </a:r>
          </a:p>
          <a:p>
            <a:pPr>
              <a:lnSpc>
                <a:spcPct val="120000"/>
              </a:lnSpc>
              <a:buFont typeface="+mj-lt"/>
              <a:buAutoNum type="arabicPeriod"/>
            </a:pPr>
            <a:r>
              <a:rPr lang="en-GB" sz="2100" dirty="0">
                <a:solidFill>
                  <a:schemeClr val="tx1"/>
                </a:solidFill>
              </a:rPr>
              <a:t>better identification and prioritisation of AMR research needs</a:t>
            </a:r>
          </a:p>
          <a:p>
            <a:pPr>
              <a:lnSpc>
                <a:spcPct val="120000"/>
              </a:lnSpc>
              <a:buFont typeface="+mj-lt"/>
              <a:buAutoNum type="arabicPeriod"/>
            </a:pPr>
            <a:r>
              <a:rPr lang="en-GB" sz="2100" dirty="0">
                <a:solidFill>
                  <a:schemeClr val="tx1"/>
                </a:solidFill>
              </a:rPr>
              <a:t>strengthened international collaboration</a:t>
            </a:r>
          </a:p>
          <a:p>
            <a:endParaRPr lang="en-GB" dirty="0"/>
          </a:p>
          <a:p>
            <a:endParaRPr lang="en-GB" dirty="0"/>
          </a:p>
        </p:txBody>
      </p:sp>
      <p:sp>
        <p:nvSpPr>
          <p:cNvPr id="3" name="Title 2">
            <a:extLst>
              <a:ext uri="{FF2B5EF4-FFF2-40B4-BE49-F238E27FC236}">
                <a16:creationId xmlns:a16="http://schemas.microsoft.com/office/drawing/2014/main" xmlns="" id="{086FC1E7-C45E-43A0-88AE-907276471F99}"/>
              </a:ext>
            </a:extLst>
          </p:cNvPr>
          <p:cNvSpPr>
            <a:spLocks noGrp="1"/>
          </p:cNvSpPr>
          <p:nvPr>
            <p:ph type="title"/>
          </p:nvPr>
        </p:nvSpPr>
        <p:spPr/>
        <p:txBody>
          <a:bodyPr>
            <a:normAutofit/>
          </a:bodyPr>
          <a:lstStyle/>
          <a:p>
            <a:r>
              <a:rPr lang="en-GB" dirty="0"/>
              <a:t>UK 5-year AMR Strategy 2013-18</a:t>
            </a:r>
          </a:p>
        </p:txBody>
      </p:sp>
      <p:sp>
        <p:nvSpPr>
          <p:cNvPr id="4" name="Slide Number Placeholder 3">
            <a:extLst>
              <a:ext uri="{FF2B5EF4-FFF2-40B4-BE49-F238E27FC236}">
                <a16:creationId xmlns:a16="http://schemas.microsoft.com/office/drawing/2014/main" xmlns="" id="{EF8C7825-1489-4BFF-B667-B2F4C38FFD48}"/>
              </a:ext>
            </a:extLst>
          </p:cNvPr>
          <p:cNvSpPr>
            <a:spLocks noGrp="1"/>
          </p:cNvSpPr>
          <p:nvPr>
            <p:ph type="sldNum" sz="quarter" idx="10"/>
          </p:nvPr>
        </p:nvSpPr>
        <p:spPr/>
        <p:txBody>
          <a:bodyPr/>
          <a:lstStyle/>
          <a:p>
            <a:fld id="{61E112CC-F5C7-5E43-8EAA-F554FEB5E453}" type="slidenum">
              <a:rPr lang="en-US" smtClean="0"/>
              <a:pPr/>
              <a:t>2</a:t>
            </a:fld>
            <a:endParaRPr lang="en-US" dirty="0"/>
          </a:p>
        </p:txBody>
      </p:sp>
      <p:pic>
        <p:nvPicPr>
          <p:cNvPr id="8" name="Picture 7" descr="A screenshot of a cell phone&#10;&#10;Description generated with very high confidence">
            <a:extLst>
              <a:ext uri="{FF2B5EF4-FFF2-40B4-BE49-F238E27FC236}">
                <a16:creationId xmlns:a16="http://schemas.microsoft.com/office/drawing/2014/main" xmlns="" id="{382ADAC3-1C2F-4641-8FD3-62F0847DEB8F}"/>
              </a:ext>
            </a:extLst>
          </p:cNvPr>
          <p:cNvPicPr>
            <a:picLocks noChangeAspect="1"/>
          </p:cNvPicPr>
          <p:nvPr/>
        </p:nvPicPr>
        <p:blipFill rotWithShape="1">
          <a:blip r:embed="rId2"/>
          <a:srcRect l="28836" t="7937" r="29828" b="45013"/>
          <a:stretch/>
        </p:blipFill>
        <p:spPr>
          <a:xfrm>
            <a:off x="6228184" y="1815687"/>
            <a:ext cx="2677648" cy="329194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73716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8002E"/>
        </a:solidFill>
        <a:effectLst/>
      </p:bgPr>
    </p:bg>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GB" dirty="0" smtClean="0">
                <a:solidFill>
                  <a:schemeClr val="bg1"/>
                </a:solidFill>
              </a:rPr>
              <a:t>opportunities</a:t>
            </a:r>
            <a:endParaRPr lang="en-GB" dirty="0">
              <a:solidFill>
                <a:schemeClr val="bg1"/>
              </a:solidFill>
            </a:endParaRPr>
          </a:p>
        </p:txBody>
      </p:sp>
      <p:sp>
        <p:nvSpPr>
          <p:cNvPr id="15" name="Text Placeholder 14"/>
          <p:cNvSpPr>
            <a:spLocks noGrp="1"/>
          </p:cNvSpPr>
          <p:nvPr>
            <p:ph type="body" idx="1"/>
          </p:nvPr>
        </p:nvSpPr>
        <p:spPr/>
        <p:txBody>
          <a:bodyPr/>
          <a:lstStyle/>
          <a:p>
            <a:endParaRPr lang="en-GB" dirty="0"/>
          </a:p>
        </p:txBody>
      </p:sp>
      <p:sp>
        <p:nvSpPr>
          <p:cNvPr id="4" name="Footer Placeholder 3"/>
          <p:cNvSpPr>
            <a:spLocks noGrp="1"/>
          </p:cNvSpPr>
          <p:nvPr>
            <p:ph type="ftr" sz="quarter" idx="11"/>
          </p:nvPr>
        </p:nvSpPr>
        <p:spPr/>
        <p:txBody>
          <a:bodyPr/>
          <a:lstStyle/>
          <a:p>
            <a:pPr>
              <a:defRPr/>
            </a:pPr>
            <a:r>
              <a:rPr lang="en-US" smtClean="0">
                <a:solidFill>
                  <a:prstClr val="white"/>
                </a:solidFill>
              </a:rPr>
              <a:t>AMR_Challenges_Opportunities: the English perspective</a:t>
            </a:r>
            <a:endParaRPr lang="en-US" dirty="0">
              <a:solidFill>
                <a:prstClr val="white"/>
              </a:solidFill>
            </a:endParaRPr>
          </a:p>
        </p:txBody>
      </p:sp>
      <p:sp>
        <p:nvSpPr>
          <p:cNvPr id="3" name="Slide Number Placeholder 2"/>
          <p:cNvSpPr>
            <a:spLocks noGrp="1"/>
          </p:cNvSpPr>
          <p:nvPr>
            <p:ph type="sldNum" sz="quarter" idx="12"/>
          </p:nvPr>
        </p:nvSpPr>
        <p:spPr/>
        <p:txBody>
          <a:bodyPr/>
          <a:lstStyle/>
          <a:p>
            <a:pPr marL="531813">
              <a:defRPr/>
            </a:pPr>
            <a:r>
              <a:rPr lang="en-US" smtClean="0">
                <a:solidFill>
                  <a:prstClr val="white"/>
                </a:solidFill>
              </a:rPr>
              <a:t> </a:t>
            </a:r>
            <a:endParaRPr lang="en-US" dirty="0">
              <a:solidFill>
                <a:prstClr val="white"/>
              </a:solidFill>
            </a:endParaRPr>
          </a:p>
        </p:txBody>
      </p:sp>
    </p:spTree>
    <p:extLst>
      <p:ext uri="{BB962C8B-B14F-4D97-AF65-F5344CB8AC3E}">
        <p14:creationId xmlns:p14="http://schemas.microsoft.com/office/powerpoint/2010/main" val="2582251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dirty="0" smtClean="0">
                <a:solidFill>
                  <a:prstClr val="white"/>
                </a:solidFill>
              </a:rPr>
              <a:t>AMR Local Indicator</a:t>
            </a:r>
            <a:endParaRPr lang="en-US" dirty="0">
              <a:solidFill>
                <a:prstClr val="white"/>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758818301"/>
              </p:ext>
            </p:extLst>
          </p:nvPr>
        </p:nvGraphicFramePr>
        <p:xfrm>
          <a:off x="582266" y="1700803"/>
          <a:ext cx="8084809" cy="4709698"/>
        </p:xfrm>
        <a:graphic>
          <a:graphicData uri="http://schemas.openxmlformats.org/drawingml/2006/table">
            <a:tbl>
              <a:tblPr/>
              <a:tblGrid>
                <a:gridCol w="2848015"/>
                <a:gridCol w="290933"/>
                <a:gridCol w="290933"/>
                <a:gridCol w="290933"/>
                <a:gridCol w="290933"/>
                <a:gridCol w="290933"/>
                <a:gridCol w="290933"/>
                <a:gridCol w="290933"/>
                <a:gridCol w="290933"/>
                <a:gridCol w="290933"/>
                <a:gridCol w="290933"/>
                <a:gridCol w="290933"/>
                <a:gridCol w="290933"/>
                <a:gridCol w="290933"/>
                <a:gridCol w="290933"/>
                <a:gridCol w="290933"/>
                <a:gridCol w="290933"/>
                <a:gridCol w="290933"/>
                <a:gridCol w="290933"/>
              </a:tblGrid>
              <a:tr h="432053">
                <a:tc>
                  <a:txBody>
                    <a:bodyPr/>
                    <a:lstStyle/>
                    <a:p>
                      <a:pPr algn="l" fontAlgn="b"/>
                      <a:r>
                        <a:rPr lang="en-GB" sz="1200" b="0" i="0" u="none" strike="noStrike" dirty="0">
                          <a:solidFill>
                            <a:schemeClr val="tx1"/>
                          </a:solidFill>
                          <a:effectLst/>
                          <a:latin typeface="+mn-lt"/>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50" b="1" i="0" u="none" strike="noStrike" dirty="0">
                          <a:solidFill>
                            <a:schemeClr val="tx1"/>
                          </a:solidFill>
                          <a:effectLst/>
                          <a:latin typeface="Calibri"/>
                        </a:rPr>
                        <a:t>2001</a:t>
                      </a:r>
                    </a:p>
                  </a:txBody>
                  <a:tcPr marL="3732" marR="3732" marT="373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50" b="1" i="0" u="none" strike="noStrike" dirty="0">
                          <a:solidFill>
                            <a:schemeClr val="tx1"/>
                          </a:solidFill>
                          <a:effectLst/>
                          <a:latin typeface="Calibri"/>
                        </a:rPr>
                        <a:t>2002</a:t>
                      </a:r>
                    </a:p>
                  </a:txBody>
                  <a:tcPr marL="3732" marR="3732" marT="373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50" b="1" i="0" u="none" strike="noStrike" dirty="0">
                          <a:solidFill>
                            <a:schemeClr val="tx1"/>
                          </a:solidFill>
                          <a:effectLst/>
                          <a:latin typeface="Calibri"/>
                        </a:rPr>
                        <a:t>2003</a:t>
                      </a:r>
                    </a:p>
                  </a:txBody>
                  <a:tcPr marL="3732" marR="3732" marT="373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50" b="1" i="0" u="none" strike="noStrike" dirty="0">
                          <a:solidFill>
                            <a:schemeClr val="tx1"/>
                          </a:solidFill>
                          <a:effectLst/>
                          <a:latin typeface="Calibri"/>
                        </a:rPr>
                        <a:t>2004</a:t>
                      </a:r>
                    </a:p>
                  </a:txBody>
                  <a:tcPr marL="3732" marR="3732" marT="373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50" b="1" i="0" u="none" strike="noStrike" dirty="0">
                          <a:solidFill>
                            <a:schemeClr val="tx1"/>
                          </a:solidFill>
                          <a:effectLst/>
                          <a:latin typeface="Calibri"/>
                        </a:rPr>
                        <a:t>2005</a:t>
                      </a:r>
                    </a:p>
                  </a:txBody>
                  <a:tcPr marL="3732" marR="3732" marT="373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50" b="1" i="0" u="none" strike="noStrike" dirty="0">
                          <a:solidFill>
                            <a:schemeClr val="tx1"/>
                          </a:solidFill>
                          <a:effectLst/>
                          <a:latin typeface="Calibri"/>
                        </a:rPr>
                        <a:t>2006</a:t>
                      </a:r>
                    </a:p>
                  </a:txBody>
                  <a:tcPr marL="3732" marR="3732" marT="373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50" b="1" i="0" u="none" strike="noStrike" dirty="0">
                          <a:solidFill>
                            <a:schemeClr val="tx1"/>
                          </a:solidFill>
                          <a:effectLst/>
                          <a:latin typeface="Calibri"/>
                        </a:rPr>
                        <a:t>2007</a:t>
                      </a:r>
                    </a:p>
                  </a:txBody>
                  <a:tcPr marL="3732" marR="3732" marT="373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50" b="1" i="0" u="none" strike="noStrike" dirty="0">
                          <a:solidFill>
                            <a:schemeClr val="tx1"/>
                          </a:solidFill>
                          <a:effectLst/>
                          <a:latin typeface="Calibri"/>
                        </a:rPr>
                        <a:t>2008</a:t>
                      </a:r>
                    </a:p>
                  </a:txBody>
                  <a:tcPr marL="3732" marR="3732" marT="373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50" b="1" i="0" u="none" strike="noStrike">
                          <a:solidFill>
                            <a:schemeClr val="tx1"/>
                          </a:solidFill>
                          <a:effectLst/>
                          <a:latin typeface="Calibri"/>
                        </a:rPr>
                        <a:t>2009</a:t>
                      </a:r>
                    </a:p>
                  </a:txBody>
                  <a:tcPr marL="3732" marR="3732" marT="373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50" b="1" i="0" u="none" strike="noStrike" dirty="0">
                          <a:solidFill>
                            <a:schemeClr val="tx1"/>
                          </a:solidFill>
                          <a:effectLst/>
                          <a:latin typeface="Calibri"/>
                        </a:rPr>
                        <a:t>2010</a:t>
                      </a:r>
                    </a:p>
                  </a:txBody>
                  <a:tcPr marL="3732" marR="3732" marT="373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50" b="1" i="0" u="none" strike="noStrike" dirty="0">
                          <a:solidFill>
                            <a:schemeClr val="tx1"/>
                          </a:solidFill>
                          <a:effectLst/>
                          <a:latin typeface="Calibri"/>
                        </a:rPr>
                        <a:t>2011</a:t>
                      </a:r>
                    </a:p>
                  </a:txBody>
                  <a:tcPr marL="3732" marR="3732" marT="373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50" b="1" i="0" u="none" strike="noStrike" dirty="0">
                          <a:solidFill>
                            <a:schemeClr val="tx1"/>
                          </a:solidFill>
                          <a:effectLst/>
                          <a:latin typeface="Calibri"/>
                        </a:rPr>
                        <a:t>2012</a:t>
                      </a:r>
                    </a:p>
                  </a:txBody>
                  <a:tcPr marL="3732" marR="3732" marT="373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50" b="1" i="0" u="none" strike="noStrike" dirty="0">
                          <a:solidFill>
                            <a:schemeClr val="tx1"/>
                          </a:solidFill>
                          <a:effectLst/>
                          <a:latin typeface="Calibri"/>
                        </a:rPr>
                        <a:t>2013</a:t>
                      </a:r>
                    </a:p>
                  </a:txBody>
                  <a:tcPr marL="3732" marR="3732" marT="373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50" b="1" i="0" u="none" strike="noStrike" dirty="0">
                          <a:solidFill>
                            <a:schemeClr val="tx1"/>
                          </a:solidFill>
                          <a:effectLst/>
                          <a:latin typeface="Calibri"/>
                        </a:rPr>
                        <a:t>2014</a:t>
                      </a:r>
                    </a:p>
                  </a:txBody>
                  <a:tcPr marL="3732" marR="3732" marT="373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50" b="1" i="0" u="none" strike="noStrike" dirty="0">
                          <a:solidFill>
                            <a:schemeClr val="tx1"/>
                          </a:solidFill>
                          <a:effectLst/>
                          <a:latin typeface="Calibri"/>
                        </a:rPr>
                        <a:t>2015</a:t>
                      </a:r>
                    </a:p>
                  </a:txBody>
                  <a:tcPr marL="3732" marR="3732" marT="373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50" b="1" i="0" u="none" strike="noStrike" dirty="0">
                          <a:solidFill>
                            <a:schemeClr val="tx1"/>
                          </a:solidFill>
                          <a:effectLst/>
                          <a:latin typeface="Calibri"/>
                        </a:rPr>
                        <a:t>2016</a:t>
                      </a:r>
                    </a:p>
                  </a:txBody>
                  <a:tcPr marL="3732" marR="3732" marT="373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50" b="1" i="0" u="none" strike="noStrike" dirty="0">
                          <a:solidFill>
                            <a:schemeClr val="tx1"/>
                          </a:solidFill>
                          <a:effectLst/>
                          <a:latin typeface="Calibri"/>
                        </a:rPr>
                        <a:t>2017</a:t>
                      </a:r>
                    </a:p>
                  </a:txBody>
                  <a:tcPr marL="3732" marR="3732" marT="373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50" b="1" i="0" u="none" strike="noStrike" dirty="0" smtClean="0">
                          <a:solidFill>
                            <a:schemeClr val="tx1"/>
                          </a:solidFill>
                          <a:effectLst/>
                          <a:latin typeface="Calibri"/>
                        </a:rPr>
                        <a:t>2018</a:t>
                      </a:r>
                      <a:endParaRPr lang="en-GB" sz="1050" b="1" i="0" u="none" strike="noStrike" dirty="0">
                        <a:solidFill>
                          <a:schemeClr val="tx1"/>
                        </a:solidFill>
                        <a:effectLst/>
                        <a:latin typeface="Calibri"/>
                      </a:endParaRPr>
                    </a:p>
                  </a:txBody>
                  <a:tcPr marL="3732" marR="3732" marT="373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18701">
                <a:tc>
                  <a:txBody>
                    <a:bodyPr/>
                    <a:lstStyle/>
                    <a:p>
                      <a:pPr algn="l" fontAlgn="b"/>
                      <a:r>
                        <a:rPr lang="en-GB" sz="1200" b="1" i="1" u="none" strike="noStrike" dirty="0">
                          <a:solidFill>
                            <a:schemeClr val="tx1"/>
                          </a:solidFill>
                          <a:effectLst/>
                          <a:latin typeface="+mn-lt"/>
                        </a:rPr>
                        <a:t>S. aureus</a:t>
                      </a:r>
                      <a:r>
                        <a:rPr lang="en-GB" sz="1200" b="1" i="0" u="none" strike="noStrike" dirty="0">
                          <a:solidFill>
                            <a:schemeClr val="tx1"/>
                          </a:solidFill>
                          <a:effectLst/>
                          <a:latin typeface="+mn-lt"/>
                        </a:rPr>
                        <a:t> bacteraemia </a:t>
                      </a:r>
                      <a:endParaRPr lang="en-GB" sz="1200" b="1" i="0" u="none" strike="noStrike" dirty="0" smtClean="0">
                        <a:solidFill>
                          <a:schemeClr val="tx1"/>
                        </a:solidFill>
                        <a:effectLst/>
                        <a:latin typeface="+mn-lt"/>
                      </a:endParaRPr>
                    </a:p>
                    <a:p>
                      <a:pPr algn="l" fontAlgn="b"/>
                      <a:r>
                        <a:rPr lang="en-GB" sz="1200" b="0" i="0" u="none" strike="noStrike" dirty="0" smtClean="0">
                          <a:solidFill>
                            <a:schemeClr val="tx1"/>
                          </a:solidFill>
                          <a:effectLst/>
                          <a:latin typeface="+mn-lt"/>
                        </a:rPr>
                        <a:t>(</a:t>
                      </a:r>
                      <a:r>
                        <a:rPr lang="en-GB" sz="1200" b="0" i="0" u="none" strike="noStrike" dirty="0">
                          <a:solidFill>
                            <a:schemeClr val="tx1"/>
                          </a:solidFill>
                          <a:effectLst/>
                          <a:latin typeface="+mn-lt"/>
                        </a:rPr>
                        <a:t>aggregate counts)</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endParaRPr lang="en-GB" sz="1000" b="0" i="0" u="none" strike="noStrike" dirty="0">
                        <a:solidFill>
                          <a:schemeClr val="tx1"/>
                        </a:solidFill>
                        <a:effectLst/>
                        <a:latin typeface="Calibri"/>
                      </a:endParaRP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418701">
                <a:tc>
                  <a:txBody>
                    <a:bodyPr/>
                    <a:lstStyle/>
                    <a:p>
                      <a:pPr algn="l" fontAlgn="b"/>
                      <a:r>
                        <a:rPr lang="en-GB" sz="1200" b="1" i="0" u="none" strike="noStrike" dirty="0">
                          <a:solidFill>
                            <a:schemeClr val="tx1"/>
                          </a:solidFill>
                          <a:effectLst/>
                          <a:latin typeface="+mn-lt"/>
                        </a:rPr>
                        <a:t>MRSA bacteraemia </a:t>
                      </a:r>
                      <a:endParaRPr lang="en-GB" sz="1200" b="1" i="0" u="none" strike="noStrike" dirty="0" smtClean="0">
                        <a:solidFill>
                          <a:schemeClr val="tx1"/>
                        </a:solidFill>
                        <a:effectLst/>
                        <a:latin typeface="+mn-lt"/>
                      </a:endParaRPr>
                    </a:p>
                    <a:p>
                      <a:pPr algn="l" fontAlgn="b"/>
                      <a:r>
                        <a:rPr lang="en-GB" sz="1200" b="0" i="0" u="none" strike="noStrike" dirty="0" smtClean="0">
                          <a:solidFill>
                            <a:schemeClr val="tx1"/>
                          </a:solidFill>
                          <a:effectLst/>
                          <a:latin typeface="+mn-lt"/>
                        </a:rPr>
                        <a:t>(</a:t>
                      </a:r>
                      <a:r>
                        <a:rPr lang="en-GB" sz="1200" b="0" i="0" u="none" strike="noStrike" dirty="0">
                          <a:solidFill>
                            <a:schemeClr val="tx1"/>
                          </a:solidFill>
                          <a:effectLst/>
                          <a:latin typeface="+mn-lt"/>
                        </a:rPr>
                        <a:t>enhanced, real-time)</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000" b="0" i="0" u="none" strike="noStrike">
                        <a:solidFill>
                          <a:schemeClr val="tx1"/>
                        </a:solidFill>
                        <a:effectLst/>
                        <a:latin typeface="Calibri"/>
                      </a:endParaRP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18701">
                <a:tc>
                  <a:txBody>
                    <a:bodyPr/>
                    <a:lstStyle/>
                    <a:p>
                      <a:pPr algn="l" fontAlgn="b"/>
                      <a:r>
                        <a:rPr lang="en-GB" sz="1200" b="1" i="1" u="none" strike="noStrike" dirty="0">
                          <a:solidFill>
                            <a:schemeClr val="tx1"/>
                          </a:solidFill>
                          <a:effectLst/>
                          <a:latin typeface="+mn-lt"/>
                        </a:rPr>
                        <a:t>S. aureus</a:t>
                      </a:r>
                      <a:r>
                        <a:rPr lang="en-GB" sz="1200" b="1" i="0" u="none" strike="noStrike" dirty="0">
                          <a:solidFill>
                            <a:schemeClr val="tx1"/>
                          </a:solidFill>
                          <a:effectLst/>
                          <a:latin typeface="+mn-lt"/>
                        </a:rPr>
                        <a:t> bacteraemia </a:t>
                      </a:r>
                      <a:endParaRPr lang="en-GB" sz="1200" b="1" i="0" u="none" strike="noStrike" dirty="0" smtClean="0">
                        <a:solidFill>
                          <a:schemeClr val="tx1"/>
                        </a:solidFill>
                        <a:effectLst/>
                        <a:latin typeface="+mn-lt"/>
                      </a:endParaRPr>
                    </a:p>
                    <a:p>
                      <a:pPr algn="l" fontAlgn="b"/>
                      <a:r>
                        <a:rPr lang="en-GB" sz="1200" b="0" i="0" u="none" strike="noStrike" dirty="0" smtClean="0">
                          <a:solidFill>
                            <a:schemeClr val="tx1"/>
                          </a:solidFill>
                          <a:effectLst/>
                          <a:latin typeface="+mn-lt"/>
                        </a:rPr>
                        <a:t>(</a:t>
                      </a:r>
                      <a:r>
                        <a:rPr lang="en-GB" sz="1200" b="0" i="0" u="none" strike="noStrike" dirty="0">
                          <a:solidFill>
                            <a:schemeClr val="tx1"/>
                          </a:solidFill>
                          <a:effectLst/>
                          <a:latin typeface="+mn-lt"/>
                        </a:rPr>
                        <a:t>enhanced, real-time)</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endParaRPr lang="en-GB" sz="1000" b="0" i="0" u="none" strike="noStrike" dirty="0">
                        <a:solidFill>
                          <a:schemeClr val="tx1"/>
                        </a:solidFill>
                        <a:effectLst/>
                        <a:latin typeface="Calibri"/>
                      </a:endParaRP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418701">
                <a:tc>
                  <a:txBody>
                    <a:bodyPr/>
                    <a:lstStyle/>
                    <a:p>
                      <a:pPr algn="l" fontAlgn="b"/>
                      <a:r>
                        <a:rPr lang="en-GB" sz="1200" b="1" i="0" u="none" strike="noStrike" dirty="0">
                          <a:solidFill>
                            <a:schemeClr val="tx1"/>
                          </a:solidFill>
                          <a:effectLst/>
                          <a:latin typeface="+mn-lt"/>
                        </a:rPr>
                        <a:t>Post Infection Review (PIR) for MRSA bacteraemia</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endParaRPr lang="en-GB" sz="1000" b="0" i="0" u="none" strike="noStrike" dirty="0">
                        <a:solidFill>
                          <a:schemeClr val="tx1"/>
                        </a:solidFill>
                        <a:effectLst/>
                        <a:latin typeface="Calibri"/>
                      </a:endParaRP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418701">
                <a:tc>
                  <a:txBody>
                    <a:bodyPr/>
                    <a:lstStyle/>
                    <a:p>
                      <a:pPr algn="l" fontAlgn="b"/>
                      <a:r>
                        <a:rPr lang="en-GB" sz="1200" b="1" i="1" u="none" strike="noStrike" dirty="0">
                          <a:solidFill>
                            <a:schemeClr val="tx1"/>
                          </a:solidFill>
                          <a:effectLst/>
                          <a:latin typeface="+mn-lt"/>
                        </a:rPr>
                        <a:t>C. difficile</a:t>
                      </a:r>
                      <a:r>
                        <a:rPr lang="en-GB" sz="1200" b="1" i="0" u="none" strike="noStrike" dirty="0">
                          <a:solidFill>
                            <a:schemeClr val="tx1"/>
                          </a:solidFill>
                          <a:effectLst/>
                          <a:latin typeface="+mn-lt"/>
                        </a:rPr>
                        <a:t> infection over 65s </a:t>
                      </a:r>
                      <a:r>
                        <a:rPr lang="en-GB" sz="1200" b="0" i="0" u="none" strike="noStrike" dirty="0">
                          <a:solidFill>
                            <a:schemeClr val="tx1"/>
                          </a:solidFill>
                          <a:effectLst/>
                          <a:latin typeface="+mn-lt"/>
                        </a:rPr>
                        <a:t>(quarterly aggregate)</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endParaRPr lang="en-GB" sz="1000" b="0" i="0" u="none" strike="noStrike" dirty="0">
                        <a:solidFill>
                          <a:schemeClr val="tx1"/>
                        </a:solidFill>
                        <a:effectLst/>
                        <a:latin typeface="Calibri"/>
                      </a:endParaRP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418701">
                <a:tc>
                  <a:txBody>
                    <a:bodyPr/>
                    <a:lstStyle/>
                    <a:p>
                      <a:pPr algn="l" fontAlgn="b"/>
                      <a:r>
                        <a:rPr lang="en-GB" sz="1200" b="1" i="1" u="none" strike="noStrike" dirty="0">
                          <a:solidFill>
                            <a:schemeClr val="tx1"/>
                          </a:solidFill>
                          <a:effectLst/>
                          <a:latin typeface="+mn-lt"/>
                        </a:rPr>
                        <a:t>C. difficile</a:t>
                      </a:r>
                      <a:r>
                        <a:rPr lang="en-GB" sz="1200" b="1" i="0" u="none" strike="noStrike" dirty="0">
                          <a:solidFill>
                            <a:schemeClr val="tx1"/>
                          </a:solidFill>
                          <a:effectLst/>
                          <a:latin typeface="+mn-lt"/>
                        </a:rPr>
                        <a:t> infection over 2s </a:t>
                      </a:r>
                      <a:r>
                        <a:rPr lang="en-GB" sz="1200" b="0" i="0" u="none" strike="noStrike" dirty="0">
                          <a:solidFill>
                            <a:schemeClr val="tx1"/>
                          </a:solidFill>
                          <a:effectLst/>
                          <a:latin typeface="+mn-lt"/>
                        </a:rPr>
                        <a:t>(enhanced, real-time)</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000" b="0" i="0" u="none" strike="noStrike">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000" b="0" i="0" u="none" strike="noStrike">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endParaRPr lang="en-GB" sz="1000" b="0" i="0" u="none" strike="noStrike" dirty="0">
                        <a:solidFill>
                          <a:schemeClr val="tx1"/>
                        </a:solidFill>
                        <a:effectLst/>
                        <a:latin typeface="Calibri"/>
                      </a:endParaRP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418701">
                <a:tc>
                  <a:txBody>
                    <a:bodyPr/>
                    <a:lstStyle/>
                    <a:p>
                      <a:pPr algn="l" fontAlgn="b"/>
                      <a:r>
                        <a:rPr lang="en-GB" sz="1200" b="1" i="0" u="none" strike="noStrike" dirty="0" smtClean="0">
                          <a:solidFill>
                            <a:schemeClr val="tx1"/>
                          </a:solidFill>
                          <a:effectLst/>
                          <a:latin typeface="+mn-lt"/>
                        </a:rPr>
                        <a:t>GRE bacteraemia </a:t>
                      </a:r>
                    </a:p>
                    <a:p>
                      <a:pPr algn="l" fontAlgn="b"/>
                      <a:r>
                        <a:rPr lang="en-GB" sz="1200" b="0" i="0" u="none" strike="noStrike" dirty="0" smtClean="0">
                          <a:solidFill>
                            <a:schemeClr val="tx1"/>
                          </a:solidFill>
                          <a:effectLst/>
                          <a:latin typeface="+mn-lt"/>
                        </a:rPr>
                        <a:t>(quarterly aggregate counts)</a:t>
                      </a:r>
                      <a:endParaRPr lang="en-GB" sz="1200" b="0" i="0" u="none" strike="noStrike" dirty="0">
                        <a:solidFill>
                          <a:schemeClr val="tx1"/>
                        </a:solidFill>
                        <a:effectLst/>
                        <a:latin typeface="+mn-lt"/>
                      </a:endParaRP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000" b="0" i="0" u="none" strike="noStrike" dirty="0">
                        <a:solidFill>
                          <a:schemeClr val="tx1"/>
                        </a:solidFill>
                        <a:effectLst/>
                        <a:latin typeface="Calibri"/>
                      </a:endParaRP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7871">
                <a:tc>
                  <a:txBody>
                    <a:bodyPr/>
                    <a:lstStyle/>
                    <a:p>
                      <a:pPr algn="l" fontAlgn="b"/>
                      <a:r>
                        <a:rPr lang="en-GB" sz="1200" b="1" i="0" u="none" strike="noStrike" dirty="0">
                          <a:solidFill>
                            <a:schemeClr val="tx1"/>
                          </a:solidFill>
                          <a:effectLst/>
                          <a:latin typeface="+mn-lt"/>
                        </a:rPr>
                        <a:t>Surgical site infection (</a:t>
                      </a:r>
                      <a:r>
                        <a:rPr lang="en-GB" sz="1200" b="0" i="0" u="none" strike="noStrike" dirty="0">
                          <a:solidFill>
                            <a:schemeClr val="tx1"/>
                          </a:solidFill>
                          <a:effectLst/>
                          <a:latin typeface="+mn-lt"/>
                        </a:rPr>
                        <a:t>orthopaedics)</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endParaRPr lang="en-GB" sz="1000" b="0" i="0" u="none" strike="noStrike" dirty="0">
                        <a:solidFill>
                          <a:schemeClr val="tx1"/>
                        </a:solidFill>
                        <a:effectLst/>
                        <a:latin typeface="Calibri"/>
                      </a:endParaRP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418701">
                <a:tc>
                  <a:txBody>
                    <a:bodyPr/>
                    <a:lstStyle/>
                    <a:p>
                      <a:pPr algn="l" fontAlgn="b"/>
                      <a:r>
                        <a:rPr lang="en-GB" sz="1200" b="1" i="1" u="none" strike="noStrike" dirty="0">
                          <a:solidFill>
                            <a:schemeClr val="tx1"/>
                          </a:solidFill>
                          <a:effectLst/>
                          <a:latin typeface="+mn-lt"/>
                        </a:rPr>
                        <a:t>E. coli</a:t>
                      </a:r>
                      <a:r>
                        <a:rPr lang="en-GB" sz="1200" b="1" i="0" u="none" strike="noStrike" dirty="0">
                          <a:solidFill>
                            <a:schemeClr val="tx1"/>
                          </a:solidFill>
                          <a:effectLst/>
                          <a:latin typeface="+mn-lt"/>
                        </a:rPr>
                        <a:t> bacteraemia (enhanced, real-time)</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endParaRPr lang="en-GB" sz="1000" b="0" i="0" u="none" strike="noStrike" dirty="0">
                        <a:solidFill>
                          <a:schemeClr val="tx1"/>
                        </a:solidFill>
                        <a:effectLst/>
                        <a:latin typeface="Calibri"/>
                      </a:endParaRP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418701">
                <a:tc>
                  <a:txBody>
                    <a:bodyPr/>
                    <a:lstStyle/>
                    <a:p>
                      <a:pPr algn="l" fontAlgn="b"/>
                      <a:r>
                        <a:rPr lang="en-GB" sz="1200" b="1" i="1" u="none" strike="noStrike" dirty="0">
                          <a:solidFill>
                            <a:schemeClr val="tx1"/>
                          </a:solidFill>
                          <a:effectLst/>
                          <a:latin typeface="+mn-lt"/>
                        </a:rPr>
                        <a:t>Klebsiella</a:t>
                      </a:r>
                      <a:r>
                        <a:rPr lang="en-GB" sz="1200" b="1" i="0" u="none" strike="noStrike" dirty="0">
                          <a:solidFill>
                            <a:schemeClr val="tx1"/>
                          </a:solidFill>
                          <a:effectLst/>
                          <a:latin typeface="+mn-lt"/>
                        </a:rPr>
                        <a:t> and </a:t>
                      </a:r>
                      <a:r>
                        <a:rPr lang="en-GB" sz="1200" b="1" i="1" u="none" strike="noStrike" dirty="0">
                          <a:solidFill>
                            <a:schemeClr val="tx1"/>
                          </a:solidFill>
                          <a:effectLst/>
                          <a:latin typeface="+mn-lt"/>
                        </a:rPr>
                        <a:t>Pseudomonas aeruginosa</a:t>
                      </a:r>
                      <a:r>
                        <a:rPr lang="en-GB" sz="1200" b="1" i="0" u="none" strike="noStrike" dirty="0">
                          <a:solidFill>
                            <a:schemeClr val="tx1"/>
                          </a:solidFill>
                          <a:effectLst/>
                          <a:latin typeface="+mn-lt"/>
                        </a:rPr>
                        <a:t> bacteraemia</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00" b="0" i="0" u="none" strike="noStrike">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000" b="0" i="0" u="none" strike="noStrike" dirty="0">
                          <a:solidFill>
                            <a:schemeClr val="tx1"/>
                          </a:solidFill>
                          <a:effectLst/>
                          <a:latin typeface="Calibri"/>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endParaRPr lang="en-GB" sz="1000" b="0" i="0" u="none" strike="noStrike" dirty="0">
                        <a:solidFill>
                          <a:schemeClr val="tx1"/>
                        </a:solidFill>
                        <a:effectLst/>
                        <a:latin typeface="Calibri"/>
                      </a:endParaRP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11465">
                <a:tc>
                  <a:txBody>
                    <a:bodyPr/>
                    <a:lstStyle/>
                    <a:p>
                      <a:pPr algn="l" fontAlgn="b"/>
                      <a:r>
                        <a:rPr lang="en-GB" sz="1200" b="0" i="0" u="none" strike="noStrike" dirty="0">
                          <a:solidFill>
                            <a:schemeClr val="tx1"/>
                          </a:solidFill>
                          <a:effectLst/>
                          <a:latin typeface="+mn-lt"/>
                        </a:rPr>
                        <a:t> </a:t>
                      </a:r>
                    </a:p>
                  </a:txBody>
                  <a:tcPr marL="3732" marR="3732" marT="3732"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50" b="1" i="0" u="none" strike="noStrike" dirty="0">
                          <a:solidFill>
                            <a:schemeClr val="tx1"/>
                          </a:solidFill>
                          <a:effectLst/>
                          <a:latin typeface="Calibri"/>
                        </a:rPr>
                        <a:t>2001</a:t>
                      </a:r>
                    </a:p>
                  </a:txBody>
                  <a:tcPr marL="3732" marR="3732" marT="373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50" b="1" i="0" u="none" strike="noStrike" dirty="0">
                          <a:solidFill>
                            <a:schemeClr val="tx1"/>
                          </a:solidFill>
                          <a:effectLst/>
                          <a:latin typeface="Calibri"/>
                        </a:rPr>
                        <a:t>2002</a:t>
                      </a:r>
                    </a:p>
                  </a:txBody>
                  <a:tcPr marL="3732" marR="3732" marT="373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50" b="1" i="0" u="none" strike="noStrike" dirty="0">
                          <a:solidFill>
                            <a:schemeClr val="tx1"/>
                          </a:solidFill>
                          <a:effectLst/>
                          <a:latin typeface="Calibri"/>
                        </a:rPr>
                        <a:t>2003</a:t>
                      </a:r>
                    </a:p>
                  </a:txBody>
                  <a:tcPr marL="3732" marR="3732" marT="373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50" b="1" i="0" u="none" strike="noStrike" dirty="0">
                          <a:solidFill>
                            <a:schemeClr val="tx1"/>
                          </a:solidFill>
                          <a:effectLst/>
                          <a:latin typeface="Calibri"/>
                        </a:rPr>
                        <a:t>2004</a:t>
                      </a:r>
                    </a:p>
                  </a:txBody>
                  <a:tcPr marL="3732" marR="3732" marT="373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50" b="1" i="0" u="none" strike="noStrike" dirty="0">
                          <a:solidFill>
                            <a:schemeClr val="tx1"/>
                          </a:solidFill>
                          <a:effectLst/>
                          <a:latin typeface="Calibri"/>
                        </a:rPr>
                        <a:t>2005</a:t>
                      </a:r>
                    </a:p>
                  </a:txBody>
                  <a:tcPr marL="3732" marR="3732" marT="373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50" b="1" i="0" u="none" strike="noStrike" dirty="0">
                          <a:solidFill>
                            <a:schemeClr val="tx1"/>
                          </a:solidFill>
                          <a:effectLst/>
                          <a:latin typeface="Calibri"/>
                        </a:rPr>
                        <a:t>2006</a:t>
                      </a:r>
                    </a:p>
                  </a:txBody>
                  <a:tcPr marL="3732" marR="3732" marT="373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50" b="1" i="0" u="none" strike="noStrike" dirty="0">
                          <a:solidFill>
                            <a:schemeClr val="tx1"/>
                          </a:solidFill>
                          <a:effectLst/>
                          <a:latin typeface="Calibri"/>
                        </a:rPr>
                        <a:t>2007</a:t>
                      </a:r>
                    </a:p>
                  </a:txBody>
                  <a:tcPr marL="3732" marR="3732" marT="373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50" b="1" i="0" u="none" strike="noStrike" dirty="0">
                          <a:solidFill>
                            <a:schemeClr val="tx1"/>
                          </a:solidFill>
                          <a:effectLst/>
                          <a:latin typeface="Calibri"/>
                        </a:rPr>
                        <a:t>2008</a:t>
                      </a:r>
                    </a:p>
                  </a:txBody>
                  <a:tcPr marL="3732" marR="3732" marT="373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50" b="1" i="0" u="none" strike="noStrike" dirty="0">
                          <a:solidFill>
                            <a:schemeClr val="tx1"/>
                          </a:solidFill>
                          <a:effectLst/>
                          <a:latin typeface="Calibri"/>
                        </a:rPr>
                        <a:t>2009</a:t>
                      </a:r>
                    </a:p>
                  </a:txBody>
                  <a:tcPr marL="3732" marR="3732" marT="373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50" b="1" i="0" u="none" strike="noStrike" dirty="0">
                          <a:solidFill>
                            <a:schemeClr val="tx1"/>
                          </a:solidFill>
                          <a:effectLst/>
                          <a:latin typeface="Calibri"/>
                        </a:rPr>
                        <a:t>2010</a:t>
                      </a:r>
                    </a:p>
                  </a:txBody>
                  <a:tcPr marL="3732" marR="3732" marT="373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50" b="1" i="0" u="none" strike="noStrike" dirty="0">
                          <a:solidFill>
                            <a:schemeClr val="tx1"/>
                          </a:solidFill>
                          <a:effectLst/>
                          <a:latin typeface="Calibri"/>
                        </a:rPr>
                        <a:t>2011</a:t>
                      </a:r>
                    </a:p>
                  </a:txBody>
                  <a:tcPr marL="3732" marR="3732" marT="373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50" b="1" i="0" u="none" strike="noStrike" dirty="0">
                          <a:solidFill>
                            <a:schemeClr val="tx1"/>
                          </a:solidFill>
                          <a:effectLst/>
                          <a:latin typeface="Calibri"/>
                        </a:rPr>
                        <a:t>2012</a:t>
                      </a:r>
                    </a:p>
                  </a:txBody>
                  <a:tcPr marL="3732" marR="3732" marT="373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50" b="1" i="0" u="none" strike="noStrike" dirty="0">
                          <a:solidFill>
                            <a:schemeClr val="tx1"/>
                          </a:solidFill>
                          <a:effectLst/>
                          <a:latin typeface="Calibri"/>
                        </a:rPr>
                        <a:t>2013</a:t>
                      </a:r>
                    </a:p>
                  </a:txBody>
                  <a:tcPr marL="3732" marR="3732" marT="373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50" b="1" i="0" u="none" strike="noStrike" dirty="0">
                          <a:solidFill>
                            <a:schemeClr val="tx1"/>
                          </a:solidFill>
                          <a:effectLst/>
                          <a:latin typeface="Calibri"/>
                        </a:rPr>
                        <a:t>2014</a:t>
                      </a:r>
                    </a:p>
                  </a:txBody>
                  <a:tcPr marL="3732" marR="3732" marT="373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50" b="1" i="0" u="none" strike="noStrike" dirty="0">
                          <a:solidFill>
                            <a:schemeClr val="tx1"/>
                          </a:solidFill>
                          <a:effectLst/>
                          <a:latin typeface="Calibri"/>
                        </a:rPr>
                        <a:t>2015</a:t>
                      </a:r>
                    </a:p>
                  </a:txBody>
                  <a:tcPr marL="3732" marR="3732" marT="373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50" b="1" i="0" u="none" strike="noStrike" dirty="0">
                          <a:solidFill>
                            <a:schemeClr val="tx1"/>
                          </a:solidFill>
                          <a:effectLst/>
                          <a:latin typeface="Calibri"/>
                        </a:rPr>
                        <a:t>2016</a:t>
                      </a:r>
                    </a:p>
                  </a:txBody>
                  <a:tcPr marL="3732" marR="3732" marT="373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50" b="1" i="0" u="none" strike="noStrike" dirty="0">
                          <a:solidFill>
                            <a:schemeClr val="tx1"/>
                          </a:solidFill>
                          <a:effectLst/>
                          <a:latin typeface="Calibri"/>
                        </a:rPr>
                        <a:t>2017</a:t>
                      </a:r>
                    </a:p>
                  </a:txBody>
                  <a:tcPr marL="3732" marR="3732" marT="373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1050" b="1" i="0" u="none" strike="noStrike" dirty="0" smtClean="0">
                          <a:solidFill>
                            <a:schemeClr val="tx1"/>
                          </a:solidFill>
                          <a:effectLst/>
                          <a:latin typeface="Calibri"/>
                        </a:rPr>
                        <a:t>2018</a:t>
                      </a:r>
                      <a:endParaRPr lang="en-GB" sz="1050" b="1" i="0" u="none" strike="noStrike" dirty="0">
                        <a:solidFill>
                          <a:schemeClr val="tx1"/>
                        </a:solidFill>
                        <a:effectLst/>
                        <a:latin typeface="Calibri"/>
                      </a:endParaRPr>
                    </a:p>
                  </a:txBody>
                  <a:tcPr marL="3732" marR="3732" marT="373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TextBox 4"/>
          <p:cNvSpPr txBox="1"/>
          <p:nvPr/>
        </p:nvSpPr>
        <p:spPr>
          <a:xfrm>
            <a:off x="1763687" y="340044"/>
            <a:ext cx="7200801" cy="1077218"/>
          </a:xfrm>
          <a:prstGeom prst="rect">
            <a:avLst/>
          </a:prstGeom>
          <a:noFill/>
        </p:spPr>
        <p:txBody>
          <a:bodyPr wrap="square" rtlCol="0">
            <a:spAutoFit/>
          </a:bodyPr>
          <a:lstStyle/>
          <a:p>
            <a:pPr algn="ctr" fontAlgn="base">
              <a:spcBef>
                <a:spcPct val="0"/>
              </a:spcBef>
              <a:spcAft>
                <a:spcPct val="0"/>
              </a:spcAft>
            </a:pPr>
            <a:r>
              <a:rPr lang="en-GB" sz="3200" b="1" dirty="0">
                <a:solidFill>
                  <a:srgbClr val="00AE9E"/>
                </a:solidFill>
                <a:ea typeface="ヒラギノ角ゴ Pro W3" pitchFamily="84" charset="-128"/>
              </a:rPr>
              <a:t>Mandatory HCAI </a:t>
            </a:r>
            <a:r>
              <a:rPr lang="en-GB" sz="3200" b="1" dirty="0" smtClean="0">
                <a:solidFill>
                  <a:srgbClr val="00AE9E"/>
                </a:solidFill>
                <a:ea typeface="ヒラギノ角ゴ Pro W3" pitchFamily="84" charset="-128"/>
              </a:rPr>
              <a:t>Surveillance:</a:t>
            </a:r>
            <a:r>
              <a:rPr lang="en-GB" sz="3200" b="1" dirty="0">
                <a:solidFill>
                  <a:srgbClr val="00AE9E"/>
                </a:solidFill>
                <a:ea typeface="ヒラギノ角ゴ Pro W3" pitchFamily="84" charset="-128"/>
              </a:rPr>
              <a:t/>
            </a:r>
            <a:br>
              <a:rPr lang="en-GB" sz="3200" b="1" dirty="0">
                <a:solidFill>
                  <a:srgbClr val="00AE9E"/>
                </a:solidFill>
                <a:ea typeface="ヒラギノ角ゴ Pro W3" pitchFamily="84" charset="-128"/>
              </a:rPr>
            </a:br>
            <a:r>
              <a:rPr lang="en-GB" sz="3200" b="1" dirty="0" smtClean="0">
                <a:solidFill>
                  <a:srgbClr val="00AE9E"/>
                </a:solidFill>
                <a:ea typeface="ヒラギノ角ゴ Pro W3" pitchFamily="84" charset="-128"/>
              </a:rPr>
              <a:t>Timeline</a:t>
            </a:r>
            <a:endParaRPr lang="en-US" sz="3200" b="1" dirty="0">
              <a:solidFill>
                <a:srgbClr val="00AE9E"/>
              </a:solidFill>
              <a:ea typeface="ヒラギノ角ゴ Pro W3" pitchFamily="84" charset="-128"/>
            </a:endParaRPr>
          </a:p>
        </p:txBody>
      </p:sp>
      <p:pic>
        <p:nvPicPr>
          <p:cNvPr id="6" name="Picture 9" descr="PHE_3268_SML_AW.png"/>
          <p:cNvPicPr>
            <a:picLocks noChangeAspect="1"/>
          </p:cNvPicPr>
          <p:nvPr/>
        </p:nvPicPr>
        <p:blipFill>
          <a:blip r:embed="rId3" cstate="print"/>
          <a:srcRect/>
          <a:stretch>
            <a:fillRect/>
          </a:stretch>
        </p:blipFill>
        <p:spPr bwMode="auto">
          <a:xfrm>
            <a:off x="437483" y="373063"/>
            <a:ext cx="1260475" cy="782638"/>
          </a:xfrm>
          <a:prstGeom prst="rect">
            <a:avLst/>
          </a:prstGeom>
          <a:noFill/>
          <a:ln w="9525">
            <a:noFill/>
            <a:miter lim="800000"/>
            <a:headEnd/>
            <a:tailEnd/>
          </a:ln>
        </p:spPr>
      </p:pic>
    </p:spTree>
    <p:extLst>
      <p:ext uri="{BB962C8B-B14F-4D97-AF65-F5344CB8AC3E}">
        <p14:creationId xmlns:p14="http://schemas.microsoft.com/office/powerpoint/2010/main" val="34247643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p:cNvGraphicFramePr>
            <a:graphicFrameLocks/>
          </p:cNvGraphicFramePr>
          <p:nvPr>
            <p:extLst>
              <p:ext uri="{D42A27DB-BD31-4B8C-83A1-F6EECF244321}">
                <p14:modId xmlns:p14="http://schemas.microsoft.com/office/powerpoint/2010/main" val="1756811406"/>
              </p:ext>
            </p:extLst>
          </p:nvPr>
        </p:nvGraphicFramePr>
        <p:xfrm>
          <a:off x="454069" y="1884369"/>
          <a:ext cx="8379879" cy="452763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387536" y="116632"/>
            <a:ext cx="7724294" cy="1077218"/>
          </a:xfrm>
          <a:prstGeom prst="rect">
            <a:avLst/>
          </a:prstGeom>
          <a:noFill/>
        </p:spPr>
        <p:txBody>
          <a:bodyPr wrap="square" rtlCol="0">
            <a:spAutoFit/>
          </a:bodyPr>
          <a:lstStyle/>
          <a:p>
            <a:pPr algn="ctr" fontAlgn="base">
              <a:spcBef>
                <a:spcPct val="0"/>
              </a:spcBef>
              <a:spcAft>
                <a:spcPct val="0"/>
              </a:spcAft>
            </a:pPr>
            <a:r>
              <a:rPr lang="en-GB" sz="3200" b="1" i="1" dirty="0" smtClean="0">
                <a:solidFill>
                  <a:srgbClr val="00AE9E"/>
                </a:solidFill>
                <a:ea typeface="ヒラギノ角ゴ Pro W3" pitchFamily="84" charset="-128"/>
              </a:rPr>
              <a:t>S. </a:t>
            </a:r>
            <a:r>
              <a:rPr lang="en-GB" sz="3200" b="1" i="1" dirty="0">
                <a:solidFill>
                  <a:srgbClr val="00AE9E"/>
                </a:solidFill>
                <a:ea typeface="ヒラギノ角ゴ Pro W3" pitchFamily="84" charset="-128"/>
              </a:rPr>
              <a:t>a</a:t>
            </a:r>
            <a:r>
              <a:rPr lang="en-GB" sz="3200" b="1" i="1" dirty="0" smtClean="0">
                <a:solidFill>
                  <a:srgbClr val="00AE9E"/>
                </a:solidFill>
                <a:ea typeface="ヒラギノ角ゴ Pro W3" pitchFamily="84" charset="-128"/>
              </a:rPr>
              <a:t>ureus </a:t>
            </a:r>
          </a:p>
          <a:p>
            <a:pPr algn="ctr" fontAlgn="base">
              <a:spcBef>
                <a:spcPct val="0"/>
              </a:spcBef>
              <a:spcAft>
                <a:spcPct val="0"/>
              </a:spcAft>
            </a:pPr>
            <a:r>
              <a:rPr lang="en-GB" sz="3200" b="1" dirty="0" smtClean="0">
                <a:solidFill>
                  <a:srgbClr val="00AE9E"/>
                </a:solidFill>
                <a:ea typeface="ヒラギノ角ゴ Pro W3" pitchFamily="84" charset="-128"/>
              </a:rPr>
              <a:t>Surveillance, Targets &amp; </a:t>
            </a:r>
            <a:r>
              <a:rPr lang="en-GB" sz="3200" b="1" dirty="0" smtClean="0">
                <a:solidFill>
                  <a:srgbClr val="00AE9E"/>
                </a:solidFill>
                <a:ea typeface="ヒラギノ角ゴ Pro W3" pitchFamily="84" charset="-128"/>
              </a:rPr>
              <a:t>Interventions</a:t>
            </a:r>
            <a:endParaRPr lang="en-GB" sz="3200" b="1" dirty="0">
              <a:solidFill>
                <a:srgbClr val="00AE9E"/>
              </a:solidFill>
              <a:ea typeface="ヒラギノ角ゴ Pro W3" pitchFamily="84" charset="-128"/>
            </a:endParaRPr>
          </a:p>
        </p:txBody>
      </p:sp>
      <p:sp>
        <p:nvSpPr>
          <p:cNvPr id="25" name="TextBox 24"/>
          <p:cNvSpPr txBox="1"/>
          <p:nvPr/>
        </p:nvSpPr>
        <p:spPr>
          <a:xfrm>
            <a:off x="1422777" y="2361411"/>
            <a:ext cx="1633662" cy="369332"/>
          </a:xfrm>
          <a:prstGeom prst="rect">
            <a:avLst/>
          </a:prstGeom>
          <a:noFill/>
        </p:spPr>
        <p:txBody>
          <a:bodyPr wrap="square" rtlCol="0">
            <a:spAutoFit/>
          </a:bodyPr>
          <a:lstStyle/>
          <a:p>
            <a:pPr algn="ctr" fontAlgn="base">
              <a:spcBef>
                <a:spcPct val="0"/>
              </a:spcBef>
              <a:spcAft>
                <a:spcPct val="0"/>
              </a:spcAft>
            </a:pPr>
            <a:r>
              <a:rPr lang="en-GB" sz="900" dirty="0" smtClean="0">
                <a:solidFill>
                  <a:prstClr val="black"/>
                </a:solidFill>
                <a:ea typeface="ヒラギノ角ゴ Pro W3" pitchFamily="84" charset="-128"/>
                <a:cs typeface="Arial" pitchFamily="34" charset="0"/>
              </a:rPr>
              <a:t>Introduction of care for </a:t>
            </a:r>
          </a:p>
          <a:p>
            <a:pPr algn="ctr" fontAlgn="base">
              <a:spcBef>
                <a:spcPct val="0"/>
              </a:spcBef>
              <a:spcAft>
                <a:spcPct val="0"/>
              </a:spcAft>
            </a:pPr>
            <a:r>
              <a:rPr lang="en-GB" sz="900" dirty="0" smtClean="0">
                <a:solidFill>
                  <a:prstClr val="black"/>
                </a:solidFill>
                <a:ea typeface="ヒラギノ角ゴ Pro W3" pitchFamily="84" charset="-128"/>
                <a:cs typeface="Arial" pitchFamily="34" charset="0"/>
              </a:rPr>
              <a:t>catheters, </a:t>
            </a:r>
            <a:r>
              <a:rPr lang="en-GB" sz="900" dirty="0" err="1" smtClean="0">
                <a:solidFill>
                  <a:prstClr val="black"/>
                </a:solidFill>
                <a:ea typeface="ヒラギノ角ゴ Pro W3" pitchFamily="84" charset="-128"/>
                <a:cs typeface="Arial" pitchFamily="34" charset="0"/>
              </a:rPr>
              <a:t>cannulae</a:t>
            </a:r>
            <a:r>
              <a:rPr lang="en-GB" sz="900" dirty="0" smtClean="0">
                <a:solidFill>
                  <a:prstClr val="black"/>
                </a:solidFill>
                <a:ea typeface="ヒラギノ角ゴ Pro W3" pitchFamily="84" charset="-128"/>
                <a:cs typeface="Arial" pitchFamily="34" charset="0"/>
              </a:rPr>
              <a:t> &amp; tubes</a:t>
            </a:r>
            <a:endParaRPr lang="en-GB" sz="900" dirty="0">
              <a:solidFill>
                <a:prstClr val="black"/>
              </a:solidFill>
              <a:ea typeface="ヒラギノ角ゴ Pro W3" pitchFamily="84" charset="-128"/>
              <a:cs typeface="Arial" pitchFamily="34" charset="0"/>
            </a:endParaRPr>
          </a:p>
        </p:txBody>
      </p:sp>
      <p:sp>
        <p:nvSpPr>
          <p:cNvPr id="26" name="TextBox 25"/>
          <p:cNvSpPr txBox="1"/>
          <p:nvPr/>
        </p:nvSpPr>
        <p:spPr>
          <a:xfrm>
            <a:off x="3275888" y="4310764"/>
            <a:ext cx="1512169" cy="461665"/>
          </a:xfrm>
          <a:prstGeom prst="rect">
            <a:avLst/>
          </a:prstGeom>
          <a:noFill/>
        </p:spPr>
        <p:txBody>
          <a:bodyPr wrap="square" rtlCol="0">
            <a:spAutoFit/>
          </a:bodyPr>
          <a:lstStyle/>
          <a:p>
            <a:pPr algn="ctr" fontAlgn="base">
              <a:spcBef>
                <a:spcPct val="0"/>
              </a:spcBef>
              <a:spcAft>
                <a:spcPct val="0"/>
              </a:spcAft>
            </a:pPr>
            <a:r>
              <a:rPr lang="en-GB" sz="800" dirty="0" smtClean="0">
                <a:solidFill>
                  <a:srgbClr val="009966"/>
                </a:solidFill>
                <a:ea typeface="ヒラギノ角ゴ Pro W3" pitchFamily="84" charset="-128"/>
                <a:cs typeface="Arial" pitchFamily="34" charset="0"/>
              </a:rPr>
              <a:t>Screening of high risk and certain elective pre-operative patients for MRSA </a:t>
            </a:r>
          </a:p>
        </p:txBody>
      </p:sp>
      <p:sp>
        <p:nvSpPr>
          <p:cNvPr id="27" name="TextBox 26"/>
          <p:cNvSpPr txBox="1"/>
          <p:nvPr/>
        </p:nvSpPr>
        <p:spPr>
          <a:xfrm>
            <a:off x="4644008" y="4581160"/>
            <a:ext cx="1656184" cy="461665"/>
          </a:xfrm>
          <a:prstGeom prst="rect">
            <a:avLst/>
          </a:prstGeom>
          <a:noFill/>
        </p:spPr>
        <p:txBody>
          <a:bodyPr wrap="square" rtlCol="0">
            <a:spAutoFit/>
          </a:bodyPr>
          <a:lstStyle/>
          <a:p>
            <a:pPr algn="ctr" fontAlgn="base">
              <a:spcBef>
                <a:spcPct val="0"/>
              </a:spcBef>
              <a:spcAft>
                <a:spcPct val="0"/>
              </a:spcAft>
            </a:pPr>
            <a:r>
              <a:rPr lang="en-GB" sz="800" dirty="0" smtClean="0">
                <a:solidFill>
                  <a:srgbClr val="009966"/>
                </a:solidFill>
                <a:ea typeface="ヒラギノ角ゴ Pro W3" pitchFamily="84" charset="-128"/>
                <a:cs typeface="Arial" pitchFamily="34" charset="0"/>
              </a:rPr>
              <a:t>Screening of high risk, all elective </a:t>
            </a:r>
            <a:r>
              <a:rPr lang="en-GB" sz="800" dirty="0">
                <a:solidFill>
                  <a:srgbClr val="009966"/>
                </a:solidFill>
                <a:ea typeface="ヒラギノ角ゴ Pro W3" pitchFamily="84" charset="-128"/>
                <a:cs typeface="Arial" pitchFamily="34" charset="0"/>
              </a:rPr>
              <a:t>&amp;</a:t>
            </a:r>
            <a:r>
              <a:rPr lang="en-GB" sz="800" dirty="0" smtClean="0">
                <a:solidFill>
                  <a:srgbClr val="009966"/>
                </a:solidFill>
                <a:ea typeface="ヒラギノ角ゴ Pro W3" pitchFamily="84" charset="-128"/>
                <a:cs typeface="Arial" pitchFamily="34" charset="0"/>
              </a:rPr>
              <a:t> emergency admissions patients for MRSA</a:t>
            </a:r>
          </a:p>
        </p:txBody>
      </p:sp>
      <p:sp>
        <p:nvSpPr>
          <p:cNvPr id="28" name="TextBox 27"/>
          <p:cNvSpPr txBox="1"/>
          <p:nvPr/>
        </p:nvSpPr>
        <p:spPr>
          <a:xfrm>
            <a:off x="1547664" y="3133449"/>
            <a:ext cx="1728192" cy="461665"/>
          </a:xfrm>
          <a:prstGeom prst="rect">
            <a:avLst/>
          </a:prstGeom>
          <a:noFill/>
        </p:spPr>
        <p:txBody>
          <a:bodyPr wrap="square" rtlCol="0">
            <a:spAutoFit/>
          </a:bodyPr>
          <a:lstStyle/>
          <a:p>
            <a:pPr marL="171450" indent="-171450" fontAlgn="base">
              <a:spcBef>
                <a:spcPct val="0"/>
              </a:spcBef>
              <a:spcAft>
                <a:spcPct val="0"/>
              </a:spcAft>
              <a:buFont typeface="Arial" panose="020B0604020202020204" pitchFamily="34" charset="0"/>
              <a:buChar char="•"/>
            </a:pPr>
            <a:r>
              <a:rPr lang="en-GB" sz="800" dirty="0" smtClean="0">
                <a:solidFill>
                  <a:prstClr val="black"/>
                </a:solidFill>
                <a:ea typeface="ヒラギノ角ゴ Pro W3" pitchFamily="84" charset="-128"/>
                <a:cs typeface="Arial" pitchFamily="34" charset="0"/>
              </a:rPr>
              <a:t>Clean your hands campaign</a:t>
            </a:r>
          </a:p>
          <a:p>
            <a:pPr marL="171450" indent="-171450" fontAlgn="base">
              <a:spcBef>
                <a:spcPct val="0"/>
              </a:spcBef>
              <a:spcAft>
                <a:spcPct val="0"/>
              </a:spcAft>
              <a:buFont typeface="Arial" panose="020B0604020202020204" pitchFamily="34" charset="0"/>
              <a:buChar char="•"/>
            </a:pPr>
            <a:r>
              <a:rPr lang="en-GB" sz="800" dirty="0" smtClean="0">
                <a:solidFill>
                  <a:prstClr val="black"/>
                </a:solidFill>
                <a:ea typeface="ヒラギノ角ゴ Pro W3" pitchFamily="84" charset="-128"/>
                <a:cs typeface="Arial" pitchFamily="34" charset="0"/>
              </a:rPr>
              <a:t>Towards cleaner hospitals campaign</a:t>
            </a:r>
            <a:endParaRPr lang="en-GB" sz="800" dirty="0">
              <a:solidFill>
                <a:prstClr val="black"/>
              </a:solidFill>
              <a:ea typeface="ヒラギノ角ゴ Pro W3" pitchFamily="84" charset="-128"/>
              <a:cs typeface="Arial" pitchFamily="34" charset="0"/>
            </a:endParaRPr>
          </a:p>
        </p:txBody>
      </p:sp>
      <p:sp>
        <p:nvSpPr>
          <p:cNvPr id="29" name="TextBox 28"/>
          <p:cNvSpPr txBox="1"/>
          <p:nvPr/>
        </p:nvSpPr>
        <p:spPr>
          <a:xfrm>
            <a:off x="6012160" y="4977171"/>
            <a:ext cx="1152128" cy="400110"/>
          </a:xfrm>
          <a:prstGeom prst="rect">
            <a:avLst/>
          </a:prstGeom>
          <a:noFill/>
        </p:spPr>
        <p:txBody>
          <a:bodyPr wrap="square" rtlCol="0">
            <a:spAutoFit/>
          </a:bodyPr>
          <a:lstStyle/>
          <a:p>
            <a:pPr algn="ctr" fontAlgn="base">
              <a:spcBef>
                <a:spcPct val="0"/>
              </a:spcBef>
              <a:spcAft>
                <a:spcPct val="0"/>
              </a:spcAft>
            </a:pPr>
            <a:r>
              <a:rPr lang="en-GB" sz="1000" dirty="0" smtClean="0">
                <a:solidFill>
                  <a:srgbClr val="009966"/>
                </a:solidFill>
                <a:ea typeface="ヒラギノ角ゴ Pro W3" pitchFamily="84" charset="-128"/>
                <a:cs typeface="Arial" pitchFamily="34" charset="0"/>
              </a:rPr>
              <a:t>Post Infection Review initiated</a:t>
            </a:r>
          </a:p>
        </p:txBody>
      </p:sp>
      <p:sp>
        <p:nvSpPr>
          <p:cNvPr id="30" name="Isosceles Triangle 29"/>
          <p:cNvSpPr/>
          <p:nvPr/>
        </p:nvSpPr>
        <p:spPr>
          <a:xfrm rot="10800000">
            <a:off x="3908211" y="4833155"/>
            <a:ext cx="216024" cy="108012"/>
          </a:xfrm>
          <a:prstGeom prst="triangle">
            <a:avLst/>
          </a:prstGeom>
          <a:solidFill>
            <a:schemeClr val="tx2"/>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400">
              <a:solidFill>
                <a:srgbClr val="C00000"/>
              </a:solidFill>
            </a:endParaRPr>
          </a:p>
        </p:txBody>
      </p:sp>
      <p:sp>
        <p:nvSpPr>
          <p:cNvPr id="31" name="Isosceles Triangle 30"/>
          <p:cNvSpPr/>
          <p:nvPr/>
        </p:nvSpPr>
        <p:spPr>
          <a:xfrm rot="10800000">
            <a:off x="5390565" y="5265203"/>
            <a:ext cx="216024" cy="108012"/>
          </a:xfrm>
          <a:prstGeom prst="triangle">
            <a:avLst/>
          </a:prstGeom>
          <a:solidFill>
            <a:schemeClr val="tx2"/>
          </a:solidFill>
          <a:ln w="12700">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400">
              <a:solidFill>
                <a:prstClr val="white"/>
              </a:solidFill>
            </a:endParaRPr>
          </a:p>
        </p:txBody>
      </p:sp>
      <p:sp>
        <p:nvSpPr>
          <p:cNvPr id="32" name="Isosceles Triangle 31"/>
          <p:cNvSpPr/>
          <p:nvPr/>
        </p:nvSpPr>
        <p:spPr>
          <a:xfrm rot="10800000">
            <a:off x="2139466" y="2730743"/>
            <a:ext cx="200286" cy="108012"/>
          </a:xfrm>
          <a:prstGeom prst="triangl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400">
              <a:solidFill>
                <a:prstClr val="white"/>
              </a:solidFill>
            </a:endParaRPr>
          </a:p>
        </p:txBody>
      </p:sp>
      <p:sp>
        <p:nvSpPr>
          <p:cNvPr id="33" name="Isosceles Triangle 32"/>
          <p:cNvSpPr/>
          <p:nvPr/>
        </p:nvSpPr>
        <p:spPr>
          <a:xfrm rot="10800000" flipV="1">
            <a:off x="2411761" y="2974948"/>
            <a:ext cx="216024" cy="126013"/>
          </a:xfrm>
          <a:prstGeom prst="triangl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400">
              <a:solidFill>
                <a:prstClr val="white"/>
              </a:solidFill>
            </a:endParaRPr>
          </a:p>
        </p:txBody>
      </p:sp>
      <p:sp>
        <p:nvSpPr>
          <p:cNvPr id="34" name="Isosceles Triangle 33"/>
          <p:cNvSpPr/>
          <p:nvPr/>
        </p:nvSpPr>
        <p:spPr>
          <a:xfrm rot="10800000">
            <a:off x="6480212" y="5337211"/>
            <a:ext cx="216024" cy="108012"/>
          </a:xfrm>
          <a:prstGeom prst="triangle">
            <a:avLst/>
          </a:prstGeom>
          <a:solidFill>
            <a:schemeClr val="tx2"/>
          </a:solidFill>
          <a:ln w="12700">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400">
              <a:solidFill>
                <a:prstClr val="white"/>
              </a:solidFill>
            </a:endParaRPr>
          </a:p>
        </p:txBody>
      </p:sp>
      <p:sp>
        <p:nvSpPr>
          <p:cNvPr id="35" name="TextBox 34"/>
          <p:cNvSpPr txBox="1"/>
          <p:nvPr/>
        </p:nvSpPr>
        <p:spPr>
          <a:xfrm>
            <a:off x="5481633" y="3595082"/>
            <a:ext cx="1106597" cy="553998"/>
          </a:xfrm>
          <a:prstGeom prst="rect">
            <a:avLst/>
          </a:prstGeom>
          <a:noFill/>
        </p:spPr>
        <p:txBody>
          <a:bodyPr wrap="square" rtlCol="0">
            <a:spAutoFit/>
          </a:bodyPr>
          <a:lstStyle/>
          <a:p>
            <a:pPr algn="ctr" fontAlgn="base">
              <a:spcBef>
                <a:spcPct val="0"/>
              </a:spcBef>
              <a:spcAft>
                <a:spcPct val="0"/>
              </a:spcAft>
            </a:pPr>
            <a:r>
              <a:rPr lang="en-GB" sz="1000" dirty="0" smtClean="0">
                <a:solidFill>
                  <a:srgbClr val="98002E"/>
                </a:solidFill>
                <a:ea typeface="ヒラギノ角ゴ Pro W3" pitchFamily="84" charset="-128"/>
                <a:cs typeface="Arial" pitchFamily="34" charset="0"/>
              </a:rPr>
              <a:t>Enhanced MSSA surveillance</a:t>
            </a:r>
          </a:p>
        </p:txBody>
      </p:sp>
      <p:sp>
        <p:nvSpPr>
          <p:cNvPr id="36" name="Isosceles Triangle 35"/>
          <p:cNvSpPr/>
          <p:nvPr/>
        </p:nvSpPr>
        <p:spPr>
          <a:xfrm rot="10800000">
            <a:off x="5940152" y="4271610"/>
            <a:ext cx="216024" cy="108012"/>
          </a:xfrm>
          <a:prstGeom prst="triangle">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400">
              <a:solidFill>
                <a:srgbClr val="98002E"/>
              </a:solidFill>
            </a:endParaRPr>
          </a:p>
        </p:txBody>
      </p:sp>
      <p:sp>
        <p:nvSpPr>
          <p:cNvPr id="37" name="TextBox 36"/>
          <p:cNvSpPr txBox="1"/>
          <p:nvPr/>
        </p:nvSpPr>
        <p:spPr>
          <a:xfrm>
            <a:off x="1872391" y="4086944"/>
            <a:ext cx="1368152" cy="369332"/>
          </a:xfrm>
          <a:prstGeom prst="rect">
            <a:avLst/>
          </a:prstGeom>
          <a:noFill/>
        </p:spPr>
        <p:txBody>
          <a:bodyPr wrap="square" rtlCol="0">
            <a:spAutoFit/>
          </a:bodyPr>
          <a:lstStyle/>
          <a:p>
            <a:pPr algn="ctr" fontAlgn="base">
              <a:spcBef>
                <a:spcPct val="0"/>
              </a:spcBef>
              <a:spcAft>
                <a:spcPct val="0"/>
              </a:spcAft>
            </a:pPr>
            <a:r>
              <a:rPr lang="en-GB" sz="900" dirty="0" smtClean="0">
                <a:solidFill>
                  <a:srgbClr val="009966"/>
                </a:solidFill>
                <a:ea typeface="ヒラギノ角ゴ Pro W3" pitchFamily="84" charset="-128"/>
                <a:cs typeface="Arial" pitchFamily="34" charset="0"/>
              </a:rPr>
              <a:t>Enhanced MRSA surveillance</a:t>
            </a:r>
          </a:p>
        </p:txBody>
      </p:sp>
      <p:sp>
        <p:nvSpPr>
          <p:cNvPr id="38" name="Isosceles Triangle 37"/>
          <p:cNvSpPr/>
          <p:nvPr/>
        </p:nvSpPr>
        <p:spPr>
          <a:xfrm rot="10800000">
            <a:off x="2474931" y="4451050"/>
            <a:ext cx="216024" cy="108012"/>
          </a:xfrm>
          <a:prstGeom prst="triangle">
            <a:avLst/>
          </a:prstGeom>
          <a:solidFill>
            <a:schemeClr val="tx2"/>
          </a:solidFill>
          <a:ln w="12700">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400">
              <a:solidFill>
                <a:srgbClr val="009966"/>
              </a:solidFill>
            </a:endParaRPr>
          </a:p>
        </p:txBody>
      </p:sp>
      <p:cxnSp>
        <p:nvCxnSpPr>
          <p:cNvPr id="3" name="Straight Arrow Connector 2"/>
          <p:cNvCxnSpPr/>
          <p:nvPr/>
        </p:nvCxnSpPr>
        <p:spPr>
          <a:xfrm flipV="1">
            <a:off x="2987824" y="4653200"/>
            <a:ext cx="0" cy="100811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720968" y="5137365"/>
            <a:ext cx="1270618" cy="507831"/>
          </a:xfrm>
          <a:prstGeom prst="rect">
            <a:avLst/>
          </a:prstGeom>
          <a:noFill/>
          <a:ln w="19050">
            <a:solidFill>
              <a:schemeClr val="tx1"/>
            </a:solidFill>
          </a:ln>
        </p:spPr>
        <p:txBody>
          <a:bodyPr wrap="square" rtlCol="0">
            <a:spAutoFit/>
          </a:bodyPr>
          <a:lstStyle/>
          <a:p>
            <a:pPr fontAlgn="base">
              <a:spcBef>
                <a:spcPct val="0"/>
              </a:spcBef>
              <a:spcAft>
                <a:spcPct val="0"/>
              </a:spcAft>
            </a:pPr>
            <a:r>
              <a:rPr lang="en-GB" sz="900" b="1" dirty="0" smtClean="0">
                <a:solidFill>
                  <a:prstClr val="black"/>
                </a:solidFill>
                <a:ea typeface="ヒラギノ角ゴ Pro W3" pitchFamily="84" charset="-128"/>
              </a:rPr>
              <a:t>National MRSA BSI target reduce by 50% ( over 3 years)</a:t>
            </a:r>
            <a:endParaRPr lang="en-GB" sz="900" b="1" dirty="0">
              <a:solidFill>
                <a:prstClr val="black"/>
              </a:solidFill>
              <a:ea typeface="ヒラギノ角ゴ Pro W3" pitchFamily="84" charset="-128"/>
            </a:endParaRPr>
          </a:p>
        </p:txBody>
      </p:sp>
      <p:cxnSp>
        <p:nvCxnSpPr>
          <p:cNvPr id="5" name="Straight Arrow Connector 4"/>
          <p:cNvCxnSpPr/>
          <p:nvPr/>
        </p:nvCxnSpPr>
        <p:spPr>
          <a:xfrm>
            <a:off x="3347864" y="2207537"/>
            <a:ext cx="0" cy="3453717"/>
          </a:xfrm>
          <a:prstGeom prst="straightConnector1">
            <a:avLst/>
          </a:prstGeom>
          <a:ln w="5715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347864" y="2207507"/>
            <a:ext cx="1728192" cy="707886"/>
          </a:xfrm>
          <a:prstGeom prst="rect">
            <a:avLst/>
          </a:prstGeom>
          <a:noFill/>
          <a:ln w="28575">
            <a:solidFill>
              <a:srgbClr val="00B0F0"/>
            </a:solidFill>
          </a:ln>
        </p:spPr>
        <p:txBody>
          <a:bodyPr wrap="square" rtlCol="0">
            <a:spAutoFit/>
          </a:bodyPr>
          <a:lstStyle/>
          <a:p>
            <a:pPr fontAlgn="base">
              <a:spcBef>
                <a:spcPct val="0"/>
              </a:spcBef>
              <a:spcAft>
                <a:spcPct val="0"/>
              </a:spcAft>
            </a:pPr>
            <a:r>
              <a:rPr lang="en-GB" sz="1000" b="1" dirty="0" smtClean="0">
                <a:solidFill>
                  <a:prstClr val="black"/>
                </a:solidFill>
                <a:ea typeface="ヒラギノ角ゴ Pro W3" pitchFamily="84" charset="-128"/>
              </a:rPr>
              <a:t>Introduction of national legislation for Infection Prevention and Control – Code of Practice. </a:t>
            </a:r>
            <a:endParaRPr lang="en-GB" sz="1000" b="1" dirty="0">
              <a:solidFill>
                <a:prstClr val="black"/>
              </a:solidFill>
              <a:ea typeface="ヒラギノ角ゴ Pro W3" pitchFamily="84" charset="-128"/>
            </a:endParaRPr>
          </a:p>
        </p:txBody>
      </p:sp>
      <p:sp>
        <p:nvSpPr>
          <p:cNvPr id="15" name="TextBox 14"/>
          <p:cNvSpPr txBox="1"/>
          <p:nvPr/>
        </p:nvSpPr>
        <p:spPr>
          <a:xfrm>
            <a:off x="3908241" y="5319209"/>
            <a:ext cx="879815" cy="369332"/>
          </a:xfrm>
          <a:prstGeom prst="rect">
            <a:avLst/>
          </a:prstGeom>
          <a:noFill/>
        </p:spPr>
        <p:txBody>
          <a:bodyPr wrap="square" rtlCol="0">
            <a:spAutoFit/>
          </a:bodyPr>
          <a:lstStyle/>
          <a:p>
            <a:pPr fontAlgn="base">
              <a:spcBef>
                <a:spcPct val="0"/>
              </a:spcBef>
              <a:spcAft>
                <a:spcPct val="0"/>
              </a:spcAft>
            </a:pPr>
            <a:r>
              <a:rPr lang="en-GB" sz="900" dirty="0" smtClean="0">
                <a:solidFill>
                  <a:prstClr val="black"/>
                </a:solidFill>
                <a:ea typeface="ヒラギノ角ゴ Pro W3" pitchFamily="84" charset="-128"/>
              </a:rPr>
              <a:t>CQC inspections</a:t>
            </a:r>
            <a:endParaRPr lang="en-GB" sz="900" dirty="0">
              <a:solidFill>
                <a:prstClr val="black"/>
              </a:solidFill>
              <a:ea typeface="ヒラギノ角ゴ Pro W3" pitchFamily="84" charset="-128"/>
            </a:endParaRPr>
          </a:p>
        </p:txBody>
      </p:sp>
      <p:cxnSp>
        <p:nvCxnSpPr>
          <p:cNvPr id="17" name="Straight Arrow Connector 16"/>
          <p:cNvCxnSpPr/>
          <p:nvPr/>
        </p:nvCxnSpPr>
        <p:spPr>
          <a:xfrm flipH="1" flipV="1">
            <a:off x="3908241" y="5042793"/>
            <a:ext cx="1" cy="64574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370857" y="2730743"/>
            <a:ext cx="1923929" cy="400110"/>
          </a:xfrm>
          <a:prstGeom prst="rect">
            <a:avLst/>
          </a:prstGeom>
          <a:noFill/>
        </p:spPr>
        <p:txBody>
          <a:bodyPr wrap="square" rtlCol="0">
            <a:spAutoFit/>
          </a:bodyPr>
          <a:lstStyle/>
          <a:p>
            <a:pPr marL="171450" indent="-171450" fontAlgn="base">
              <a:spcBef>
                <a:spcPct val="0"/>
              </a:spcBef>
              <a:spcAft>
                <a:spcPct val="0"/>
              </a:spcAft>
              <a:buFont typeface="Arial" panose="020B0604020202020204" pitchFamily="34" charset="0"/>
              <a:buChar char="•"/>
            </a:pPr>
            <a:endParaRPr lang="en-GB" sz="1000" dirty="0" smtClean="0">
              <a:solidFill>
                <a:prstClr val="black"/>
              </a:solidFill>
              <a:ea typeface="ヒラギノ角ゴ Pro W3" pitchFamily="84" charset="-128"/>
            </a:endParaRPr>
          </a:p>
          <a:p>
            <a:pPr marL="171450" indent="-171450" fontAlgn="base">
              <a:spcBef>
                <a:spcPct val="0"/>
              </a:spcBef>
              <a:spcAft>
                <a:spcPct val="0"/>
              </a:spcAft>
              <a:buFont typeface="Arial" panose="020B0604020202020204" pitchFamily="34" charset="0"/>
              <a:buChar char="•"/>
            </a:pPr>
            <a:r>
              <a:rPr lang="en-GB" sz="1000" dirty="0" smtClean="0">
                <a:solidFill>
                  <a:prstClr val="black"/>
                </a:solidFill>
                <a:ea typeface="ヒラギノ角ゴ Pro W3" pitchFamily="84" charset="-128"/>
              </a:rPr>
              <a:t>Saving </a:t>
            </a:r>
            <a:r>
              <a:rPr lang="en-GB" sz="900" dirty="0" smtClean="0">
                <a:solidFill>
                  <a:prstClr val="black"/>
                </a:solidFill>
                <a:ea typeface="ヒラギノ角ゴ Pro W3" pitchFamily="84" charset="-128"/>
              </a:rPr>
              <a:t>Lives</a:t>
            </a:r>
            <a:r>
              <a:rPr lang="en-GB" sz="1000" dirty="0" smtClean="0">
                <a:solidFill>
                  <a:prstClr val="black"/>
                </a:solidFill>
                <a:ea typeface="ヒラギノ角ゴ Pro W3" pitchFamily="84" charset="-128"/>
              </a:rPr>
              <a:t> bundles</a:t>
            </a:r>
            <a:endParaRPr lang="en-GB" sz="1000" dirty="0">
              <a:solidFill>
                <a:prstClr val="black"/>
              </a:solidFill>
              <a:ea typeface="ヒラギノ角ゴ Pro W3" pitchFamily="84" charset="-128"/>
            </a:endParaRPr>
          </a:p>
        </p:txBody>
      </p:sp>
      <p:sp>
        <p:nvSpPr>
          <p:cNvPr id="7" name="TextBox 6"/>
          <p:cNvSpPr txBox="1"/>
          <p:nvPr/>
        </p:nvSpPr>
        <p:spPr>
          <a:xfrm>
            <a:off x="7164320" y="6493986"/>
            <a:ext cx="3147995" cy="261610"/>
          </a:xfrm>
          <a:prstGeom prst="rect">
            <a:avLst/>
          </a:prstGeom>
          <a:noFill/>
        </p:spPr>
        <p:txBody>
          <a:bodyPr wrap="square" rtlCol="0">
            <a:spAutoFit/>
          </a:bodyPr>
          <a:lstStyle/>
          <a:p>
            <a:r>
              <a:rPr lang="en-GB" sz="1050" dirty="0" smtClean="0">
                <a:solidFill>
                  <a:schemeClr val="bg1"/>
                </a:solidFill>
              </a:rPr>
              <a:t>Karen Shaw. PHE</a:t>
            </a:r>
            <a:endParaRPr lang="en-GB" sz="1050" dirty="0">
              <a:solidFill>
                <a:schemeClr val="bg1"/>
              </a:solidFill>
            </a:endParaRPr>
          </a:p>
        </p:txBody>
      </p:sp>
    </p:spTree>
    <p:extLst>
      <p:ext uri="{BB962C8B-B14F-4D97-AF65-F5344CB8AC3E}">
        <p14:creationId xmlns:p14="http://schemas.microsoft.com/office/powerpoint/2010/main" val="9990174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OLHPAFIL004.HPA.org.uk\Colindale_Data\HQ Group and LARS\Group Data\Bacteraemia\Simon\long_term_trends\outputs\cdi_2000_01_to_2018_19_tx_pv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84" y="1259932"/>
            <a:ext cx="8165980" cy="47390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835696" y="188640"/>
            <a:ext cx="7092280" cy="648072"/>
          </a:xfrm>
        </p:spPr>
        <p:txBody>
          <a:bodyPr>
            <a:noAutofit/>
          </a:bodyPr>
          <a:lstStyle/>
          <a:p>
            <a:pPr algn="ctr"/>
            <a:r>
              <a:rPr lang="en-GB" sz="3200" b="1" dirty="0" smtClean="0"/>
              <a:t>CDI </a:t>
            </a:r>
            <a:br>
              <a:rPr lang="en-GB" sz="3200" b="1" dirty="0" smtClean="0"/>
            </a:br>
            <a:r>
              <a:rPr lang="en-GB" sz="3200" b="1" dirty="0" smtClean="0"/>
              <a:t>Surveillance, Target </a:t>
            </a:r>
            <a:r>
              <a:rPr lang="en-GB" sz="3200" b="1" dirty="0" smtClean="0"/>
              <a:t>and Interventions</a:t>
            </a:r>
            <a:endParaRPr lang="en-US" sz="3200" b="1" dirty="0"/>
          </a:p>
        </p:txBody>
      </p:sp>
      <p:sp>
        <p:nvSpPr>
          <p:cNvPr id="4" name="Slide Number Placeholder 3"/>
          <p:cNvSpPr>
            <a:spLocks noGrp="1"/>
          </p:cNvSpPr>
          <p:nvPr>
            <p:ph type="sldNum" sz="quarter" idx="10"/>
          </p:nvPr>
        </p:nvSpPr>
        <p:spPr/>
        <p:txBody>
          <a:bodyPr/>
          <a:lstStyle/>
          <a:p>
            <a:pPr marL="531813">
              <a:defRPr/>
            </a:pPr>
            <a:r>
              <a:rPr lang="en-US">
                <a:solidFill>
                  <a:prstClr val="white"/>
                </a:solidFill>
              </a:rPr>
              <a:t>  </a:t>
            </a:r>
            <a:fld id="{2565FA6D-D4C8-4C4C-AC4B-3269734D34D8}" type="slidenum">
              <a:rPr lang="en-US" smtClean="0">
                <a:solidFill>
                  <a:prstClr val="white"/>
                </a:solidFill>
              </a:rPr>
              <a:pPr marL="531813">
                <a:defRPr/>
              </a:pPr>
              <a:t>23</a:t>
            </a:fld>
            <a:endParaRPr lang="en-US" dirty="0">
              <a:solidFill>
                <a:prstClr val="white"/>
              </a:solidFill>
            </a:endParaRPr>
          </a:p>
        </p:txBody>
      </p:sp>
      <p:sp>
        <p:nvSpPr>
          <p:cNvPr id="5" name="Footer Placeholder 4"/>
          <p:cNvSpPr>
            <a:spLocks noGrp="1"/>
          </p:cNvSpPr>
          <p:nvPr>
            <p:ph type="ftr" sz="quarter" idx="11"/>
          </p:nvPr>
        </p:nvSpPr>
        <p:spPr/>
        <p:txBody>
          <a:bodyPr/>
          <a:lstStyle/>
          <a:p>
            <a:pPr>
              <a:defRPr/>
            </a:pPr>
            <a:endParaRPr lang="en-US" dirty="0">
              <a:solidFill>
                <a:prstClr val="white"/>
              </a:solidFill>
            </a:endParaRPr>
          </a:p>
        </p:txBody>
      </p:sp>
      <p:sp>
        <p:nvSpPr>
          <p:cNvPr id="8" name="TextBox 7"/>
          <p:cNvSpPr txBox="1"/>
          <p:nvPr/>
        </p:nvSpPr>
        <p:spPr>
          <a:xfrm>
            <a:off x="85403" y="1196752"/>
            <a:ext cx="8496943" cy="1938992"/>
          </a:xfrm>
          <a:prstGeom prst="rect">
            <a:avLst/>
          </a:prstGeom>
          <a:noFill/>
        </p:spPr>
        <p:txBody>
          <a:bodyPr wrap="square" rtlCol="0">
            <a:spAutoFit/>
          </a:bodyPr>
          <a:lstStyle/>
          <a:p>
            <a:pPr marL="354013" indent="-354013" fontAlgn="base">
              <a:spcBef>
                <a:spcPct val="0"/>
              </a:spcBef>
              <a:spcAft>
                <a:spcPct val="0"/>
              </a:spcAft>
              <a:buFont typeface="Arial" pitchFamily="34" charset="0"/>
              <a:buChar char="•"/>
            </a:pPr>
            <a:endParaRPr lang="en-GB" sz="2000" dirty="0">
              <a:solidFill>
                <a:prstClr val="white"/>
              </a:solidFill>
              <a:ea typeface="ヒラギノ角ゴ Pro W3" pitchFamily="84" charset="-128"/>
            </a:endParaRPr>
          </a:p>
          <a:p>
            <a:pPr marL="1257300" indent="-180975" fontAlgn="base">
              <a:spcBef>
                <a:spcPct val="0"/>
              </a:spcBef>
              <a:spcAft>
                <a:spcPct val="0"/>
              </a:spcAft>
              <a:buFont typeface="Arial" pitchFamily="34" charset="0"/>
              <a:buChar char="•"/>
            </a:pPr>
            <a:endParaRPr lang="en-US" sz="2000" dirty="0">
              <a:solidFill>
                <a:prstClr val="white"/>
              </a:solidFill>
              <a:ea typeface="ヒラギノ角ゴ Pro W3" pitchFamily="84" charset="-128"/>
            </a:endParaRPr>
          </a:p>
          <a:p>
            <a:pPr fontAlgn="base">
              <a:spcBef>
                <a:spcPct val="0"/>
              </a:spcBef>
              <a:spcAft>
                <a:spcPct val="0"/>
              </a:spcAft>
            </a:pPr>
            <a:endParaRPr lang="en-GB" sz="2000" dirty="0">
              <a:solidFill>
                <a:prstClr val="white"/>
              </a:solidFill>
              <a:ea typeface="ヒラギノ角ゴ Pro W3" pitchFamily="84" charset="-128"/>
            </a:endParaRPr>
          </a:p>
          <a:p>
            <a:pPr fontAlgn="base">
              <a:spcBef>
                <a:spcPct val="0"/>
              </a:spcBef>
              <a:spcAft>
                <a:spcPct val="0"/>
              </a:spcAft>
            </a:pPr>
            <a:endParaRPr lang="en-GB" sz="2000" dirty="0">
              <a:solidFill>
                <a:prstClr val="white"/>
              </a:solidFill>
              <a:ea typeface="ヒラギノ角ゴ Pro W3" pitchFamily="84" charset="-128"/>
            </a:endParaRPr>
          </a:p>
          <a:p>
            <a:pPr fontAlgn="base">
              <a:spcBef>
                <a:spcPct val="0"/>
              </a:spcBef>
              <a:spcAft>
                <a:spcPct val="0"/>
              </a:spcAft>
            </a:pPr>
            <a:endParaRPr lang="en-GB" sz="2000" dirty="0">
              <a:solidFill>
                <a:prstClr val="black"/>
              </a:solidFill>
              <a:ea typeface="ヒラギノ角ゴ Pro W3" pitchFamily="84" charset="-128"/>
            </a:endParaRPr>
          </a:p>
          <a:p>
            <a:pPr fontAlgn="base">
              <a:spcBef>
                <a:spcPct val="0"/>
              </a:spcBef>
              <a:spcAft>
                <a:spcPct val="0"/>
              </a:spcAft>
            </a:pPr>
            <a:endParaRPr lang="en-US" sz="2000" dirty="0">
              <a:solidFill>
                <a:prstClr val="black"/>
              </a:solidFill>
              <a:ea typeface="ヒラギノ角ゴ Pro W3" pitchFamily="84" charset="-128"/>
            </a:endParaRPr>
          </a:p>
        </p:txBody>
      </p:sp>
      <p:cxnSp>
        <p:nvCxnSpPr>
          <p:cNvPr id="18" name="Straight Arrow Connector 17"/>
          <p:cNvCxnSpPr/>
          <p:nvPr/>
        </p:nvCxnSpPr>
        <p:spPr>
          <a:xfrm flipV="1">
            <a:off x="3635896" y="2420888"/>
            <a:ext cx="0" cy="223224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195736" y="2166312"/>
            <a:ext cx="1296144" cy="646331"/>
          </a:xfrm>
          <a:prstGeom prst="rect">
            <a:avLst/>
          </a:prstGeom>
          <a:noFill/>
          <a:ln w="19050">
            <a:solidFill>
              <a:schemeClr val="tx1"/>
            </a:solidFill>
          </a:ln>
        </p:spPr>
        <p:txBody>
          <a:bodyPr wrap="square" rtlCol="0">
            <a:spAutoFit/>
          </a:bodyPr>
          <a:lstStyle/>
          <a:p>
            <a:pPr fontAlgn="base">
              <a:spcBef>
                <a:spcPct val="0"/>
              </a:spcBef>
              <a:spcAft>
                <a:spcPct val="0"/>
              </a:spcAft>
            </a:pPr>
            <a:r>
              <a:rPr lang="en-GB" sz="900" dirty="0" smtClean="0">
                <a:solidFill>
                  <a:prstClr val="black"/>
                </a:solidFill>
                <a:ea typeface="ヒラギノ角ゴ Pro W3" pitchFamily="84" charset="-128"/>
              </a:rPr>
              <a:t>National target to reduce CDI by at least 30% by March 2011</a:t>
            </a:r>
            <a:endParaRPr lang="en-GB" sz="900" dirty="0">
              <a:solidFill>
                <a:prstClr val="black"/>
              </a:solidFill>
              <a:ea typeface="ヒラギノ角ゴ Pro W3" pitchFamily="84" charset="-128"/>
            </a:endParaRPr>
          </a:p>
        </p:txBody>
      </p:sp>
      <p:cxnSp>
        <p:nvCxnSpPr>
          <p:cNvPr id="21" name="Straight Connector 20"/>
          <p:cNvCxnSpPr/>
          <p:nvPr/>
        </p:nvCxnSpPr>
        <p:spPr>
          <a:xfrm>
            <a:off x="3491880" y="2420888"/>
            <a:ext cx="1440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3139480" y="4373878"/>
            <a:ext cx="0" cy="329843"/>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105845" y="3789039"/>
            <a:ext cx="1152128" cy="584775"/>
          </a:xfrm>
          <a:prstGeom prst="rect">
            <a:avLst/>
          </a:prstGeom>
          <a:noFill/>
          <a:ln w="28575">
            <a:solidFill>
              <a:srgbClr val="00B0F0"/>
            </a:solidFill>
          </a:ln>
        </p:spPr>
        <p:txBody>
          <a:bodyPr wrap="square" rtlCol="0">
            <a:spAutoFit/>
          </a:bodyPr>
          <a:lstStyle/>
          <a:p>
            <a:pPr fontAlgn="base">
              <a:spcBef>
                <a:spcPct val="0"/>
              </a:spcBef>
              <a:spcAft>
                <a:spcPct val="0"/>
              </a:spcAft>
            </a:pPr>
            <a:r>
              <a:rPr lang="en-GB" sz="800" b="1" dirty="0" smtClean="0">
                <a:solidFill>
                  <a:prstClr val="black"/>
                </a:solidFill>
                <a:ea typeface="ヒラギノ角ゴ Pro W3" pitchFamily="84" charset="-128"/>
              </a:rPr>
              <a:t>Introduction of national IPC legislation (Code of practice)</a:t>
            </a:r>
            <a:endParaRPr lang="en-GB" sz="800" b="1" dirty="0">
              <a:solidFill>
                <a:prstClr val="black"/>
              </a:solidFill>
              <a:ea typeface="ヒラギノ角ゴ Pro W3" pitchFamily="84" charset="-128"/>
            </a:endParaRPr>
          </a:p>
        </p:txBody>
      </p:sp>
      <p:sp>
        <p:nvSpPr>
          <p:cNvPr id="9" name="TextBox 8"/>
          <p:cNvSpPr txBox="1"/>
          <p:nvPr/>
        </p:nvSpPr>
        <p:spPr>
          <a:xfrm>
            <a:off x="3851920" y="2276904"/>
            <a:ext cx="1368152" cy="400110"/>
          </a:xfrm>
          <a:prstGeom prst="rect">
            <a:avLst/>
          </a:prstGeom>
          <a:noFill/>
          <a:ln w="19050">
            <a:solidFill>
              <a:schemeClr val="tx1"/>
            </a:solidFill>
          </a:ln>
        </p:spPr>
        <p:txBody>
          <a:bodyPr wrap="square" rtlCol="0">
            <a:spAutoFit/>
          </a:bodyPr>
          <a:lstStyle/>
          <a:p>
            <a:pPr fontAlgn="base">
              <a:spcBef>
                <a:spcPct val="0"/>
              </a:spcBef>
              <a:spcAft>
                <a:spcPct val="0"/>
              </a:spcAft>
            </a:pPr>
            <a:r>
              <a:rPr lang="en-GB" sz="1000" dirty="0" smtClean="0">
                <a:solidFill>
                  <a:prstClr val="black"/>
                </a:solidFill>
                <a:ea typeface="ヒラギノ角ゴ Pro W3" pitchFamily="84" charset="-128"/>
              </a:rPr>
              <a:t>CDI guidance updated</a:t>
            </a:r>
            <a:endParaRPr lang="en-GB" sz="1000" dirty="0">
              <a:solidFill>
                <a:prstClr val="black"/>
              </a:solidFill>
              <a:ea typeface="ヒラギノ角ゴ Pro W3" pitchFamily="84" charset="-128"/>
            </a:endParaRPr>
          </a:p>
        </p:txBody>
      </p:sp>
      <p:cxnSp>
        <p:nvCxnSpPr>
          <p:cNvPr id="11" name="Straight Connector 10"/>
          <p:cNvCxnSpPr/>
          <p:nvPr/>
        </p:nvCxnSpPr>
        <p:spPr>
          <a:xfrm>
            <a:off x="3677817" y="2420888"/>
            <a:ext cx="1440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347864" y="3629456"/>
            <a:ext cx="0" cy="1023684"/>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681908" y="3277335"/>
            <a:ext cx="953988" cy="369332"/>
          </a:xfrm>
          <a:prstGeom prst="rect">
            <a:avLst/>
          </a:prstGeom>
          <a:noFill/>
        </p:spPr>
        <p:txBody>
          <a:bodyPr wrap="square" rtlCol="0">
            <a:spAutoFit/>
          </a:bodyPr>
          <a:lstStyle/>
          <a:p>
            <a:pPr fontAlgn="base">
              <a:spcBef>
                <a:spcPct val="0"/>
              </a:spcBef>
              <a:spcAft>
                <a:spcPct val="0"/>
              </a:spcAft>
            </a:pPr>
            <a:r>
              <a:rPr lang="en-GB" sz="900" dirty="0" smtClean="0">
                <a:solidFill>
                  <a:prstClr val="black"/>
                </a:solidFill>
                <a:ea typeface="ヒラギノ角ゴ Pro W3" pitchFamily="84" charset="-128"/>
              </a:rPr>
              <a:t>CDRN established</a:t>
            </a:r>
            <a:endParaRPr lang="en-GB" sz="900" dirty="0">
              <a:solidFill>
                <a:prstClr val="black"/>
              </a:solidFill>
              <a:ea typeface="ヒラギノ角ゴ Pro W3" pitchFamily="84" charset="-128"/>
            </a:endParaRPr>
          </a:p>
        </p:txBody>
      </p:sp>
      <p:sp>
        <p:nvSpPr>
          <p:cNvPr id="16" name="TextBox 15"/>
          <p:cNvSpPr txBox="1"/>
          <p:nvPr/>
        </p:nvSpPr>
        <p:spPr>
          <a:xfrm>
            <a:off x="7164320" y="6493986"/>
            <a:ext cx="3147995" cy="261610"/>
          </a:xfrm>
          <a:prstGeom prst="rect">
            <a:avLst/>
          </a:prstGeom>
          <a:noFill/>
        </p:spPr>
        <p:txBody>
          <a:bodyPr wrap="square" rtlCol="0">
            <a:spAutoFit/>
          </a:bodyPr>
          <a:lstStyle/>
          <a:p>
            <a:r>
              <a:rPr lang="en-GB" sz="1050" dirty="0" smtClean="0">
                <a:solidFill>
                  <a:schemeClr val="bg1"/>
                </a:solidFill>
              </a:rPr>
              <a:t>Karen Shaw. PHE</a:t>
            </a:r>
            <a:endParaRPr lang="en-GB" sz="1050" dirty="0">
              <a:solidFill>
                <a:schemeClr val="bg1"/>
              </a:solidFill>
            </a:endParaRPr>
          </a:p>
        </p:txBody>
      </p:sp>
    </p:spTree>
    <p:extLst>
      <p:ext uri="{BB962C8B-B14F-4D97-AF65-F5344CB8AC3E}">
        <p14:creationId xmlns:p14="http://schemas.microsoft.com/office/powerpoint/2010/main" val="37364709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solidFill>
                  <a:prstClr val="white"/>
                </a:solidFill>
              </a:rPr>
              <a:t>AMR Local Indicator</a:t>
            </a:r>
            <a:endParaRPr lang="en-US" dirty="0">
              <a:solidFill>
                <a:prstClr val="white"/>
              </a:solidFill>
            </a:endParaRP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970" y="1277871"/>
            <a:ext cx="7440064" cy="5382377"/>
          </a:xfrm>
          <a:prstGeom prst="rect">
            <a:avLst/>
          </a:prstGeom>
        </p:spPr>
      </p:pic>
      <p:cxnSp>
        <p:nvCxnSpPr>
          <p:cNvPr id="5" name="Straight Arrow Connector 4"/>
          <p:cNvCxnSpPr/>
          <p:nvPr/>
        </p:nvCxnSpPr>
        <p:spPr>
          <a:xfrm flipV="1">
            <a:off x="6310182" y="2996952"/>
            <a:ext cx="36004" cy="295232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346188" y="3429004"/>
            <a:ext cx="1565920" cy="830997"/>
          </a:xfrm>
          <a:prstGeom prst="rect">
            <a:avLst/>
          </a:prstGeom>
          <a:ln w="19050">
            <a:solidFill>
              <a:schemeClr val="tx1"/>
            </a:solidFill>
          </a:ln>
        </p:spPr>
        <p:txBody>
          <a:bodyPr wrap="square">
            <a:spAutoFit/>
          </a:bodyPr>
          <a:lstStyle/>
          <a:p>
            <a:pPr fontAlgn="base">
              <a:spcBef>
                <a:spcPct val="0"/>
              </a:spcBef>
              <a:spcAft>
                <a:spcPct val="0"/>
              </a:spcAft>
            </a:pPr>
            <a:r>
              <a:rPr lang="en-GB" sz="1200" b="1" dirty="0">
                <a:solidFill>
                  <a:prstClr val="black"/>
                </a:solidFill>
                <a:ea typeface="ヒラギノ角ゴ Pro W3" pitchFamily="84" charset="-128"/>
              </a:rPr>
              <a:t>Ambition to reduce </a:t>
            </a:r>
            <a:r>
              <a:rPr lang="en-GB" sz="1200" b="1" dirty="0" smtClean="0">
                <a:solidFill>
                  <a:prstClr val="black"/>
                </a:solidFill>
                <a:ea typeface="ヒラギノ角ゴ Pro W3" pitchFamily="84" charset="-128"/>
              </a:rPr>
              <a:t>HCAI</a:t>
            </a:r>
          </a:p>
          <a:p>
            <a:pPr fontAlgn="base">
              <a:spcBef>
                <a:spcPct val="0"/>
              </a:spcBef>
              <a:spcAft>
                <a:spcPct val="0"/>
              </a:spcAft>
            </a:pPr>
            <a:r>
              <a:rPr lang="en-GB" sz="1200" b="1" dirty="0" smtClean="0">
                <a:solidFill>
                  <a:prstClr val="black"/>
                </a:solidFill>
                <a:ea typeface="ヒラギノ角ゴ Pro W3" pitchFamily="84" charset="-128"/>
              </a:rPr>
              <a:t>E.coli </a:t>
            </a:r>
            <a:r>
              <a:rPr lang="en-GB" sz="1200" b="1" dirty="0">
                <a:solidFill>
                  <a:prstClr val="black"/>
                </a:solidFill>
                <a:ea typeface="ヒラギノ角ゴ Pro W3" pitchFamily="84" charset="-128"/>
              </a:rPr>
              <a:t>BSI by 50% by 2020/21</a:t>
            </a:r>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827" y="217719"/>
            <a:ext cx="8326250" cy="6649284"/>
          </a:xfrm>
          <a:prstGeom prst="rect">
            <a:avLst/>
          </a:prstGeom>
        </p:spPr>
      </p:pic>
      <p:cxnSp>
        <p:nvCxnSpPr>
          <p:cNvPr id="7" name="Straight Arrow Connector 6"/>
          <p:cNvCxnSpPr/>
          <p:nvPr/>
        </p:nvCxnSpPr>
        <p:spPr>
          <a:xfrm flipV="1">
            <a:off x="6660232" y="1700808"/>
            <a:ext cx="0" cy="43924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TextBox 1"/>
          <p:cNvSpPr txBox="1"/>
          <p:nvPr/>
        </p:nvSpPr>
        <p:spPr>
          <a:xfrm>
            <a:off x="6660264" y="2781010"/>
            <a:ext cx="1368217" cy="648053"/>
          </a:xfrm>
          <a:prstGeom prst="rect">
            <a:avLst/>
          </a:prstGeom>
          <a:ln w="28575">
            <a:solidFill>
              <a:schemeClr val="tx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r>
              <a:rPr lang="en-GB" sz="900" b="1" dirty="0" smtClean="0">
                <a:solidFill>
                  <a:prstClr val="black"/>
                </a:solidFill>
              </a:rPr>
              <a:t>Ambition to reduce E.coli BSI by 50% by 2020/21</a:t>
            </a:r>
            <a:endParaRPr lang="en-GB" sz="900" b="1" dirty="0">
              <a:solidFill>
                <a:prstClr val="black"/>
              </a:solidFill>
            </a:endParaRPr>
          </a:p>
        </p:txBody>
      </p:sp>
      <p:cxnSp>
        <p:nvCxnSpPr>
          <p:cNvPr id="10" name="Straight Arrow Connector 9"/>
          <p:cNvCxnSpPr/>
          <p:nvPr/>
        </p:nvCxnSpPr>
        <p:spPr>
          <a:xfrm flipV="1">
            <a:off x="1979712" y="2420888"/>
            <a:ext cx="0" cy="37084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979712" y="5013240"/>
            <a:ext cx="1296144" cy="646331"/>
          </a:xfrm>
          <a:prstGeom prst="rect">
            <a:avLst/>
          </a:prstGeom>
          <a:noFill/>
          <a:ln w="19050">
            <a:solidFill>
              <a:schemeClr val="tx1"/>
            </a:solidFill>
          </a:ln>
        </p:spPr>
        <p:txBody>
          <a:bodyPr wrap="square" rtlCol="0">
            <a:spAutoFit/>
          </a:bodyPr>
          <a:lstStyle/>
          <a:p>
            <a:pPr fontAlgn="base">
              <a:spcBef>
                <a:spcPct val="0"/>
              </a:spcBef>
              <a:spcAft>
                <a:spcPct val="0"/>
              </a:spcAft>
            </a:pPr>
            <a:r>
              <a:rPr lang="en-GB" sz="900" dirty="0" smtClean="0">
                <a:solidFill>
                  <a:prstClr val="black"/>
                </a:solidFill>
                <a:ea typeface="ヒラギノ角ゴ Pro W3" pitchFamily="84" charset="-128"/>
              </a:rPr>
              <a:t>National target to reduce CDI by at least 30% by March 2011</a:t>
            </a:r>
            <a:endParaRPr lang="en-GB" sz="900" dirty="0">
              <a:solidFill>
                <a:prstClr val="black"/>
              </a:solidFill>
              <a:ea typeface="ヒラギノ角ゴ Pro W3" pitchFamily="84" charset="-128"/>
            </a:endParaRPr>
          </a:p>
        </p:txBody>
      </p:sp>
      <p:cxnSp>
        <p:nvCxnSpPr>
          <p:cNvPr id="15" name="Straight Arrow Connector 14"/>
          <p:cNvCxnSpPr/>
          <p:nvPr/>
        </p:nvCxnSpPr>
        <p:spPr>
          <a:xfrm flipV="1">
            <a:off x="1547664" y="1569569"/>
            <a:ext cx="0" cy="100811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547664" y="1772820"/>
            <a:ext cx="1270618" cy="507831"/>
          </a:xfrm>
          <a:prstGeom prst="rect">
            <a:avLst/>
          </a:prstGeom>
          <a:noFill/>
          <a:ln w="19050">
            <a:solidFill>
              <a:schemeClr val="tx1"/>
            </a:solidFill>
          </a:ln>
        </p:spPr>
        <p:txBody>
          <a:bodyPr wrap="square" rtlCol="0">
            <a:spAutoFit/>
          </a:bodyPr>
          <a:lstStyle/>
          <a:p>
            <a:pPr fontAlgn="base">
              <a:spcBef>
                <a:spcPct val="0"/>
              </a:spcBef>
              <a:spcAft>
                <a:spcPct val="0"/>
              </a:spcAft>
            </a:pPr>
            <a:r>
              <a:rPr lang="en-GB" sz="900" b="1" dirty="0" smtClean="0">
                <a:solidFill>
                  <a:prstClr val="black"/>
                </a:solidFill>
                <a:ea typeface="ヒラギノ角ゴ Pro W3" pitchFamily="84" charset="-128"/>
              </a:rPr>
              <a:t>National MRSA BSI target reduce by 50% ( over 3 years)</a:t>
            </a:r>
            <a:endParaRPr lang="en-GB" sz="900" b="1" dirty="0">
              <a:solidFill>
                <a:prstClr val="black"/>
              </a:solidFill>
              <a:ea typeface="ヒラギノ角ゴ Pro W3" pitchFamily="84" charset="-128"/>
            </a:endParaRPr>
          </a:p>
        </p:txBody>
      </p:sp>
      <p:sp>
        <p:nvSpPr>
          <p:cNvPr id="11" name="TextBox 10"/>
          <p:cNvSpPr txBox="1"/>
          <p:nvPr/>
        </p:nvSpPr>
        <p:spPr>
          <a:xfrm>
            <a:off x="1187625" y="2577742"/>
            <a:ext cx="576064" cy="276999"/>
          </a:xfrm>
          <a:prstGeom prst="rect">
            <a:avLst/>
          </a:prstGeom>
          <a:noFill/>
        </p:spPr>
        <p:txBody>
          <a:bodyPr wrap="square" rtlCol="0">
            <a:spAutoFit/>
          </a:bodyPr>
          <a:lstStyle/>
          <a:p>
            <a:pPr fontAlgn="base">
              <a:spcBef>
                <a:spcPct val="0"/>
              </a:spcBef>
              <a:spcAft>
                <a:spcPct val="0"/>
              </a:spcAft>
            </a:pPr>
            <a:r>
              <a:rPr lang="en-GB" sz="1200" dirty="0" smtClean="0">
                <a:solidFill>
                  <a:prstClr val="black"/>
                </a:solidFill>
                <a:ea typeface="ヒラギノ角ゴ Pro W3" pitchFamily="84" charset="-128"/>
              </a:rPr>
              <a:t>2005</a:t>
            </a:r>
            <a:endParaRPr lang="en-GB" sz="1200" dirty="0">
              <a:solidFill>
                <a:prstClr val="black"/>
              </a:solidFill>
              <a:ea typeface="ヒラギノ角ゴ Pro W3" pitchFamily="84" charset="-128"/>
            </a:endParaRPr>
          </a:p>
        </p:txBody>
      </p:sp>
    </p:spTree>
    <p:extLst>
      <p:ext uri="{BB962C8B-B14F-4D97-AF65-F5344CB8AC3E}">
        <p14:creationId xmlns:p14="http://schemas.microsoft.com/office/powerpoint/2010/main" val="22651356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4" y="188640"/>
            <a:ext cx="8928496" cy="1066800"/>
          </a:xfrm>
        </p:spPr>
        <p:txBody>
          <a:bodyPr>
            <a:normAutofit/>
          </a:bodyPr>
          <a:lstStyle/>
          <a:p>
            <a:pPr>
              <a:defRPr/>
            </a:pPr>
            <a:r>
              <a:rPr lang="en-GB" sz="3200" dirty="0" smtClean="0">
                <a:solidFill>
                  <a:srgbClr val="009999"/>
                </a:solidFill>
                <a:latin typeface="Arial" panose="020B0604020202020204" pitchFamily="34" charset="0"/>
                <a:cs typeface="Arial" panose="020B0604020202020204" pitchFamily="34" charset="0"/>
              </a:rPr>
              <a:t>Surveillance Outputs</a:t>
            </a:r>
            <a:endParaRPr lang="en-GB" sz="3200" dirty="0">
              <a:solidFill>
                <a:srgbClr val="009999"/>
              </a:solidFill>
              <a:latin typeface="Arial" panose="020B0604020202020204" pitchFamily="34" charset="0"/>
              <a:cs typeface="Arial" panose="020B0604020202020204" pitchFamily="34" charset="0"/>
            </a:endParaRPr>
          </a:p>
        </p:txBody>
      </p:sp>
      <p:pic>
        <p:nvPicPr>
          <p:cNvPr id="1434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4516" y="1355882"/>
            <a:ext cx="2573525" cy="2254572"/>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9" y="1355882"/>
            <a:ext cx="3490159" cy="273896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9580" y="4182776"/>
            <a:ext cx="3984420" cy="1924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17646" y="1929847"/>
            <a:ext cx="1671276" cy="2252933"/>
          </a:xfrm>
          <a:prstGeom prst="rect">
            <a:avLst/>
          </a:prstGeom>
          <a:noFill/>
          <a:ln w="9525">
            <a:solidFill>
              <a:schemeClr val="tx1"/>
            </a:solidFill>
            <a:miter lim="800000"/>
            <a:headEnd/>
            <a:tailEnd/>
          </a:ln>
          <a:effectLst>
            <a:glow rad="63500">
              <a:schemeClr val="accent1">
                <a:satMod val="175000"/>
                <a:alpha val="40000"/>
              </a:schemeClr>
            </a:glow>
          </a:effectLst>
          <a:extLst>
            <a:ext uri="{909E8E84-426E-40DD-AFC4-6F175D3DCCD1}">
              <a14:hiddenFill xmlns:a14="http://schemas.microsoft.com/office/drawing/2010/main">
                <a:solidFill>
                  <a:schemeClr val="accent1"/>
                </a:solidFill>
              </a14:hiddenFill>
            </a:ext>
          </a:extLst>
        </p:spPr>
      </p:pic>
      <p:pic>
        <p:nvPicPr>
          <p:cNvPr id="1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66" y="4293610"/>
            <a:ext cx="4889511" cy="2317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13208" y="1521044"/>
            <a:ext cx="1740275" cy="2418762"/>
          </a:xfrm>
          <a:prstGeom prst="rect">
            <a:avLst/>
          </a:prstGeom>
          <a:noFill/>
          <a:ln w="9525">
            <a:solidFill>
              <a:schemeClr val="tx1"/>
            </a:solidFill>
            <a:miter lim="800000"/>
            <a:headEnd/>
            <a:tailEnd/>
          </a:ln>
          <a:effectLst>
            <a:glow rad="63500">
              <a:schemeClr val="accent1">
                <a:satMod val="175000"/>
                <a:alpha val="40000"/>
              </a:schemeClr>
            </a:glow>
          </a:effectLst>
          <a:extLst>
            <a:ext uri="{909E8E84-426E-40DD-AFC4-6F175D3DCCD1}">
              <a14:hiddenFill xmlns:a14="http://schemas.microsoft.com/office/drawing/2010/main">
                <a:solidFill>
                  <a:schemeClr val="accent1"/>
                </a:solidFill>
              </a14:hiddenFill>
            </a:ext>
          </a:extLst>
        </p:spPr>
      </p:pic>
      <p:sp>
        <p:nvSpPr>
          <p:cNvPr id="3" name="Footer Placeholder 2"/>
          <p:cNvSpPr>
            <a:spLocks noGrp="1"/>
          </p:cNvSpPr>
          <p:nvPr>
            <p:ph type="ftr" sz="quarter" idx="11"/>
          </p:nvPr>
        </p:nvSpPr>
        <p:spPr/>
        <p:txBody>
          <a:bodyPr/>
          <a:lstStyle/>
          <a:p>
            <a:r>
              <a:rPr lang="en-GB" smtClean="0"/>
              <a:t>AMR_Challenges_Opportunities: the English perspective</a:t>
            </a:r>
            <a:endParaRPr lang="en-GB"/>
          </a:p>
        </p:txBody>
      </p:sp>
      <p:sp>
        <p:nvSpPr>
          <p:cNvPr id="4" name="Slide Number Placeholder 3"/>
          <p:cNvSpPr>
            <a:spLocks noGrp="1"/>
          </p:cNvSpPr>
          <p:nvPr>
            <p:ph type="sldNum" sz="quarter" idx="12"/>
          </p:nvPr>
        </p:nvSpPr>
        <p:spPr/>
        <p:txBody>
          <a:bodyPr/>
          <a:lstStyle/>
          <a:p>
            <a:fld id="{DBB8FA37-6190-442E-BE14-989A1B440DB4}" type="slidenum">
              <a:rPr lang="en-GB" smtClean="0"/>
              <a:t>25</a:t>
            </a:fld>
            <a:endParaRPr lang="en-GB"/>
          </a:p>
        </p:txBody>
      </p:sp>
    </p:spTree>
    <p:extLst>
      <p:ext uri="{BB962C8B-B14F-4D97-AF65-F5344CB8AC3E}">
        <p14:creationId xmlns:p14="http://schemas.microsoft.com/office/powerpoint/2010/main" val="40992020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028000" cy="648072"/>
          </a:xfrm>
        </p:spPr>
        <p:txBody>
          <a:bodyPr>
            <a:normAutofit fontScale="90000"/>
          </a:bodyPr>
          <a:lstStyle/>
          <a:p>
            <a:r>
              <a:rPr lang="en-GB" dirty="0" smtClean="0"/>
              <a:t>Open access data: AMR local indicators</a:t>
            </a:r>
            <a:endParaRPr lang="en-GB" dirty="0"/>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0"/>
          </p:nvPr>
        </p:nvSpPr>
        <p:spPr/>
        <p:txBody>
          <a:bodyPr/>
          <a:lstStyle/>
          <a:p>
            <a:pPr marL="531813">
              <a:defRPr/>
            </a:pPr>
            <a:r>
              <a:rPr lang="en-US">
                <a:solidFill>
                  <a:prstClr val="white"/>
                </a:solidFill>
              </a:rPr>
              <a:t>  </a:t>
            </a:r>
            <a:fld id="{2565FA6D-D4C8-4C4C-AC4B-3269734D34D8}" type="slidenum">
              <a:rPr lang="en-US" smtClean="0">
                <a:solidFill>
                  <a:prstClr val="white"/>
                </a:solidFill>
              </a:rPr>
              <a:pPr marL="531813">
                <a:defRPr/>
              </a:pPr>
              <a:t>26</a:t>
            </a:fld>
            <a:endParaRPr lang="en-US" dirty="0">
              <a:solidFill>
                <a:prstClr val="white"/>
              </a:solidFill>
            </a:endParaRPr>
          </a:p>
        </p:txBody>
      </p:sp>
      <p:sp>
        <p:nvSpPr>
          <p:cNvPr id="5" name="Footer Placeholder 4"/>
          <p:cNvSpPr>
            <a:spLocks noGrp="1"/>
          </p:cNvSpPr>
          <p:nvPr>
            <p:ph type="ftr" sz="quarter" idx="11"/>
          </p:nvPr>
        </p:nvSpPr>
        <p:spPr/>
        <p:txBody>
          <a:bodyPr/>
          <a:lstStyle/>
          <a:p>
            <a:pPr>
              <a:defRPr/>
            </a:pPr>
            <a:r>
              <a:rPr lang="en-GB" dirty="0">
                <a:solidFill>
                  <a:prstClr val="white"/>
                </a:solidFill>
              </a:rPr>
              <a:t>Information for action: Using PHE Fingertips</a:t>
            </a:r>
            <a:endParaRPr lang="en-US" dirty="0">
              <a:solidFill>
                <a:prstClr val="white"/>
              </a:solidFill>
            </a:endParaRPr>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1360452"/>
            <a:ext cx="6264696" cy="4438282"/>
          </a:xfrm>
          <a:prstGeom prst="rect">
            <a:avLst/>
          </a:prstGeom>
        </p:spPr>
      </p:pic>
      <p:sp>
        <p:nvSpPr>
          <p:cNvPr id="8" name="TextBox 7"/>
          <p:cNvSpPr txBox="1"/>
          <p:nvPr/>
        </p:nvSpPr>
        <p:spPr>
          <a:xfrm>
            <a:off x="372889" y="5797424"/>
            <a:ext cx="8568951" cy="369332"/>
          </a:xfrm>
          <a:prstGeom prst="rect">
            <a:avLst/>
          </a:prstGeom>
          <a:noFill/>
        </p:spPr>
        <p:txBody>
          <a:bodyPr wrap="square" rtlCol="0">
            <a:spAutoFit/>
          </a:bodyPr>
          <a:lstStyle/>
          <a:p>
            <a:pPr algn="ctr" fontAlgn="base">
              <a:spcBef>
                <a:spcPct val="0"/>
              </a:spcBef>
              <a:spcAft>
                <a:spcPct val="0"/>
              </a:spcAft>
            </a:pPr>
            <a:r>
              <a:rPr lang="en-GB" b="1" dirty="0">
                <a:solidFill>
                  <a:prstClr val="black"/>
                </a:solidFill>
                <a:ea typeface="ヒラギノ角ゴ Pro W3" pitchFamily="84" charset="-128"/>
              </a:rPr>
              <a:t>PHE uses fingertips to display data on a number of different health topics. </a:t>
            </a:r>
          </a:p>
        </p:txBody>
      </p:sp>
    </p:spTree>
    <p:extLst>
      <p:ext uri="{BB962C8B-B14F-4D97-AF65-F5344CB8AC3E}">
        <p14:creationId xmlns:p14="http://schemas.microsoft.com/office/powerpoint/2010/main" val="25232191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Since April 2016 </a:t>
            </a:r>
            <a:r>
              <a:rPr lang="en-US" b="1" dirty="0"/>
              <a:t>146</a:t>
            </a:r>
            <a:r>
              <a:rPr lang="en-US" dirty="0"/>
              <a:t> indicators have been launched across six domains</a:t>
            </a:r>
            <a:r>
              <a:rPr lang="en-US" baseline="30000" dirty="0"/>
              <a:t>1</a:t>
            </a:r>
            <a:r>
              <a:rPr lang="en-US" dirty="0"/>
              <a:t>:</a:t>
            </a:r>
          </a:p>
          <a:p>
            <a:pPr marL="285750" lvl="0" indent="-285750">
              <a:buFont typeface="Arial" panose="020B0604020202020204" pitchFamily="34" charset="0"/>
              <a:buChar char="•"/>
            </a:pPr>
            <a:r>
              <a:rPr lang="en-US" dirty="0"/>
              <a:t>Supporting NHS England Initiatives</a:t>
            </a:r>
          </a:p>
          <a:p>
            <a:pPr marL="285750" lvl="0" indent="-285750">
              <a:buFont typeface="Arial" panose="020B0604020202020204" pitchFamily="34" charset="0"/>
              <a:buChar char="•"/>
            </a:pPr>
            <a:r>
              <a:rPr lang="en-US" dirty="0"/>
              <a:t>Antimicrobial Resistance (AMR)</a:t>
            </a:r>
          </a:p>
          <a:p>
            <a:pPr marL="285750" lvl="0" indent="-285750">
              <a:buFont typeface="Arial" panose="020B0604020202020204" pitchFamily="34" charset="0"/>
              <a:buChar char="•"/>
            </a:pPr>
            <a:r>
              <a:rPr lang="en-US" dirty="0"/>
              <a:t>Antibiotic Prescribing</a:t>
            </a:r>
          </a:p>
          <a:p>
            <a:pPr marL="285750" lvl="0" indent="-285750">
              <a:buFont typeface="Arial" panose="020B0604020202020204" pitchFamily="34" charset="0"/>
              <a:buChar char="•"/>
            </a:pPr>
            <a:r>
              <a:rPr lang="en-US" dirty="0"/>
              <a:t>Healthcare-Associated Infections (HCAI)</a:t>
            </a:r>
          </a:p>
          <a:p>
            <a:pPr marL="285750" lvl="0" indent="-285750">
              <a:buFont typeface="Arial" panose="020B0604020202020204" pitchFamily="34" charset="0"/>
              <a:buChar char="•"/>
            </a:pPr>
            <a:r>
              <a:rPr lang="en-US" dirty="0"/>
              <a:t>Infection Prevention and Control (IPC)</a:t>
            </a:r>
          </a:p>
          <a:p>
            <a:pPr marL="285750" lvl="0" indent="-285750">
              <a:buFont typeface="Arial" panose="020B0604020202020204" pitchFamily="34" charset="0"/>
              <a:buChar char="•"/>
            </a:pPr>
            <a:r>
              <a:rPr lang="en-US" dirty="0"/>
              <a:t>Antimicrobial stewardship (AMS)</a:t>
            </a:r>
          </a:p>
          <a:p>
            <a:pPr marL="285750" lvl="0" indent="-285750">
              <a:buFont typeface="Arial" panose="020B0604020202020204" pitchFamily="34" charset="0"/>
              <a:buChar char="•"/>
            </a:pPr>
            <a:endParaRPr lang="en-US" dirty="0"/>
          </a:p>
          <a:p>
            <a:pPr marL="0" lvl="0" indent="0"/>
            <a:r>
              <a:rPr lang="en-US" dirty="0"/>
              <a:t>And four geographies:</a:t>
            </a:r>
          </a:p>
          <a:p>
            <a:pPr marL="285750" lvl="0" indent="-285750">
              <a:buFont typeface="Arial" panose="020B0604020202020204" pitchFamily="34" charset="0"/>
              <a:buChar char="•"/>
            </a:pPr>
            <a:r>
              <a:rPr lang="en-US" dirty="0"/>
              <a:t>NHS acute Trust</a:t>
            </a:r>
          </a:p>
          <a:p>
            <a:pPr marL="285750" lvl="0" indent="-285750">
              <a:buFont typeface="Arial" panose="020B0604020202020204" pitchFamily="34" charset="0"/>
              <a:buChar char="•"/>
            </a:pPr>
            <a:r>
              <a:rPr lang="en-US" dirty="0"/>
              <a:t>Clinical Commissioning Group</a:t>
            </a:r>
          </a:p>
          <a:p>
            <a:pPr marL="285750" lvl="0" indent="-285750">
              <a:buFont typeface="Arial" panose="020B0604020202020204" pitchFamily="34" charset="0"/>
              <a:buChar char="•"/>
            </a:pPr>
            <a:r>
              <a:rPr lang="en-US" dirty="0"/>
              <a:t>General Practice</a:t>
            </a:r>
          </a:p>
          <a:p>
            <a:pPr marL="285750" lvl="0" indent="-285750">
              <a:buFont typeface="Arial" panose="020B0604020202020204" pitchFamily="34" charset="0"/>
              <a:buChar char="•"/>
            </a:pPr>
            <a:r>
              <a:rPr lang="en-US" dirty="0"/>
              <a:t>Laboratory</a:t>
            </a:r>
          </a:p>
          <a:p>
            <a:endParaRPr lang="en-GB" dirty="0"/>
          </a:p>
        </p:txBody>
      </p:sp>
      <p:sp>
        <p:nvSpPr>
          <p:cNvPr id="4" name="Slide Number Placeholder 3"/>
          <p:cNvSpPr>
            <a:spLocks noGrp="1"/>
          </p:cNvSpPr>
          <p:nvPr>
            <p:ph type="sldNum" sz="quarter" idx="10"/>
          </p:nvPr>
        </p:nvSpPr>
        <p:spPr/>
        <p:txBody>
          <a:bodyPr/>
          <a:lstStyle/>
          <a:p>
            <a:pPr marL="531813">
              <a:defRPr/>
            </a:pPr>
            <a:r>
              <a:rPr lang="en-US">
                <a:solidFill>
                  <a:prstClr val="white"/>
                </a:solidFill>
              </a:rPr>
              <a:t>  </a:t>
            </a:r>
            <a:fld id="{2565FA6D-D4C8-4C4C-AC4B-3269734D34D8}" type="slidenum">
              <a:rPr lang="en-US" smtClean="0">
                <a:solidFill>
                  <a:prstClr val="white"/>
                </a:solidFill>
              </a:rPr>
              <a:pPr marL="531813">
                <a:defRPr/>
              </a:pPr>
              <a:t>27</a:t>
            </a:fld>
            <a:endParaRPr lang="en-US" dirty="0">
              <a:solidFill>
                <a:prstClr val="white"/>
              </a:solidFill>
            </a:endParaRPr>
          </a:p>
        </p:txBody>
      </p:sp>
      <p:sp>
        <p:nvSpPr>
          <p:cNvPr id="5" name="Footer Placeholder 4"/>
          <p:cNvSpPr>
            <a:spLocks noGrp="1"/>
          </p:cNvSpPr>
          <p:nvPr>
            <p:ph type="ftr" sz="quarter" idx="11"/>
          </p:nvPr>
        </p:nvSpPr>
        <p:spPr/>
        <p:txBody>
          <a:bodyPr/>
          <a:lstStyle/>
          <a:p>
            <a:pPr>
              <a:defRPr/>
            </a:pPr>
            <a:r>
              <a:rPr lang="en-GB">
                <a:solidFill>
                  <a:prstClr val="white"/>
                </a:solidFill>
              </a:rPr>
              <a:t>Information for action: Using PHE Fingertips</a:t>
            </a:r>
            <a:endParaRPr lang="en-US" dirty="0">
              <a:solidFill>
                <a:prstClr val="white"/>
              </a:solidFill>
            </a:endParaRPr>
          </a:p>
        </p:txBody>
      </p:sp>
      <p:pic>
        <p:nvPicPr>
          <p:cNvPr id="819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8695" t="7080" r="-8695" b="742"/>
          <a:stretch/>
        </p:blipFill>
        <p:spPr bwMode="auto">
          <a:xfrm>
            <a:off x="5208836" y="1844826"/>
            <a:ext cx="3552825" cy="3915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726088" y="5904671"/>
            <a:ext cx="3240360" cy="369332"/>
          </a:xfrm>
          <a:prstGeom prst="rect">
            <a:avLst/>
          </a:prstGeom>
          <a:noFill/>
        </p:spPr>
        <p:txBody>
          <a:bodyPr wrap="square" rtlCol="0">
            <a:spAutoFit/>
          </a:bodyPr>
          <a:lstStyle/>
          <a:p>
            <a:pPr fontAlgn="base">
              <a:spcBef>
                <a:spcPct val="0"/>
              </a:spcBef>
              <a:spcAft>
                <a:spcPct val="0"/>
              </a:spcAft>
            </a:pPr>
            <a:r>
              <a:rPr lang="en-GB" baseline="30000" dirty="0">
                <a:solidFill>
                  <a:prstClr val="black"/>
                </a:solidFill>
                <a:ea typeface="ヒラギノ角ゴ Pro W3" pitchFamily="84" charset="-128"/>
              </a:rPr>
              <a:t>1</a:t>
            </a:r>
            <a:r>
              <a:rPr lang="en-GB" dirty="0">
                <a:solidFill>
                  <a:prstClr val="black"/>
                </a:solidFill>
                <a:ea typeface="ヒラギノ角ゴ Pro W3" pitchFamily="84" charset="-128"/>
              </a:rPr>
              <a:t> Johnson AP </a:t>
            </a:r>
            <a:r>
              <a:rPr lang="en-GB" i="1" dirty="0">
                <a:solidFill>
                  <a:prstClr val="black"/>
                </a:solidFill>
                <a:ea typeface="ヒラギノ角ゴ Pro W3" pitchFamily="84" charset="-128"/>
              </a:rPr>
              <a:t>et al</a:t>
            </a:r>
            <a:r>
              <a:rPr lang="en-GB" dirty="0">
                <a:solidFill>
                  <a:prstClr val="black"/>
                </a:solidFill>
                <a:ea typeface="ヒラギノ角ゴ Pro W3" pitchFamily="84" charset="-128"/>
              </a:rPr>
              <a:t>. 2017. JAC</a:t>
            </a:r>
          </a:p>
        </p:txBody>
      </p:sp>
      <p:sp>
        <p:nvSpPr>
          <p:cNvPr id="7" name="Title 6"/>
          <p:cNvSpPr>
            <a:spLocks noGrp="1"/>
          </p:cNvSpPr>
          <p:nvPr>
            <p:ph type="title"/>
          </p:nvPr>
        </p:nvSpPr>
        <p:spPr/>
        <p:txBody>
          <a:bodyPr/>
          <a:lstStyle/>
          <a:p>
            <a:r>
              <a:rPr lang="en-GB" dirty="0" smtClean="0"/>
              <a:t>AMR Local Indicators</a:t>
            </a:r>
            <a:endParaRPr lang="en-GB" dirty="0"/>
          </a:p>
        </p:txBody>
      </p:sp>
    </p:spTree>
    <p:extLst>
      <p:ext uri="{BB962C8B-B14F-4D97-AF65-F5344CB8AC3E}">
        <p14:creationId xmlns:p14="http://schemas.microsoft.com/office/powerpoint/2010/main" val="14225888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531813">
              <a:defRPr/>
            </a:pPr>
            <a:r>
              <a:rPr lang="en-US">
                <a:solidFill>
                  <a:prstClr val="white"/>
                </a:solidFill>
              </a:rPr>
              <a:t>  </a:t>
            </a:r>
            <a:fld id="{2565FA6D-D4C8-4C4C-AC4B-3269734D34D8}" type="slidenum">
              <a:rPr lang="en-US" smtClean="0">
                <a:solidFill>
                  <a:prstClr val="white"/>
                </a:solidFill>
              </a:rPr>
              <a:pPr marL="531813">
                <a:defRPr/>
              </a:pPr>
              <a:t>28</a:t>
            </a:fld>
            <a:endParaRPr lang="en-US" dirty="0">
              <a:solidFill>
                <a:prstClr val="white"/>
              </a:solidFill>
            </a:endParaRPr>
          </a:p>
        </p:txBody>
      </p:sp>
      <p:sp>
        <p:nvSpPr>
          <p:cNvPr id="5" name="Footer Placeholder 4"/>
          <p:cNvSpPr>
            <a:spLocks noGrp="1"/>
          </p:cNvSpPr>
          <p:nvPr>
            <p:ph type="ftr" sz="quarter" idx="11"/>
          </p:nvPr>
        </p:nvSpPr>
        <p:spPr/>
        <p:txBody>
          <a:bodyPr/>
          <a:lstStyle/>
          <a:p>
            <a:pPr>
              <a:defRPr/>
            </a:pPr>
            <a:r>
              <a:rPr lang="en-GB">
                <a:solidFill>
                  <a:prstClr val="white"/>
                </a:solidFill>
              </a:rPr>
              <a:t>Information for action: Using PHE Fingertips</a:t>
            </a:r>
            <a:endParaRPr lang="en-US" dirty="0">
              <a:solidFill>
                <a:prstClr val="white"/>
              </a:solidFill>
            </a:endParaRP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3" y="14139"/>
            <a:ext cx="8314912" cy="6238235"/>
          </a:xfrm>
          <a:prstGeom prst="rect">
            <a:avLst/>
          </a:prstGeom>
        </p:spPr>
      </p:pic>
    </p:spTree>
    <p:extLst>
      <p:ext uri="{BB962C8B-B14F-4D97-AF65-F5344CB8AC3E}">
        <p14:creationId xmlns:p14="http://schemas.microsoft.com/office/powerpoint/2010/main" val="39925652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36317"/>
          </a:xfrm>
          <a:prstGeom prst="rect">
            <a:avLst/>
          </a:prstGeom>
        </p:spPr>
      </p:pic>
      <p:sp>
        <p:nvSpPr>
          <p:cNvPr id="4" name="Slide Number Placeholder 3"/>
          <p:cNvSpPr>
            <a:spLocks noGrp="1"/>
          </p:cNvSpPr>
          <p:nvPr>
            <p:ph type="sldNum" sz="quarter" idx="10"/>
          </p:nvPr>
        </p:nvSpPr>
        <p:spPr/>
        <p:txBody>
          <a:bodyPr/>
          <a:lstStyle/>
          <a:p>
            <a:pPr marL="531813">
              <a:defRPr/>
            </a:pPr>
            <a:r>
              <a:rPr lang="en-US">
                <a:solidFill>
                  <a:prstClr val="white"/>
                </a:solidFill>
              </a:rPr>
              <a:t>  </a:t>
            </a:r>
            <a:fld id="{2565FA6D-D4C8-4C4C-AC4B-3269734D34D8}" type="slidenum">
              <a:rPr lang="en-US" smtClean="0">
                <a:solidFill>
                  <a:prstClr val="white"/>
                </a:solidFill>
              </a:rPr>
              <a:pPr marL="531813">
                <a:defRPr/>
              </a:pPr>
              <a:t>29</a:t>
            </a:fld>
            <a:endParaRPr lang="en-US" dirty="0">
              <a:solidFill>
                <a:prstClr val="white"/>
              </a:solidFill>
            </a:endParaRPr>
          </a:p>
        </p:txBody>
      </p:sp>
      <p:sp>
        <p:nvSpPr>
          <p:cNvPr id="5" name="Footer Placeholder 4"/>
          <p:cNvSpPr>
            <a:spLocks noGrp="1"/>
          </p:cNvSpPr>
          <p:nvPr>
            <p:ph type="ftr" sz="quarter" idx="11"/>
          </p:nvPr>
        </p:nvSpPr>
        <p:spPr/>
        <p:txBody>
          <a:bodyPr/>
          <a:lstStyle/>
          <a:p>
            <a:pPr>
              <a:defRPr/>
            </a:pPr>
            <a:r>
              <a:rPr lang="en-GB">
                <a:solidFill>
                  <a:prstClr val="white"/>
                </a:solidFill>
              </a:rPr>
              <a:t>Information for action: Using PHE Fingertips</a:t>
            </a:r>
            <a:endParaRPr lang="en-US" dirty="0">
              <a:solidFill>
                <a:prstClr val="white"/>
              </a:solidFill>
            </a:endParaRPr>
          </a:p>
        </p:txBody>
      </p:sp>
      <p:sp>
        <p:nvSpPr>
          <p:cNvPr id="6" name="Rectangle 5"/>
          <p:cNvSpPr/>
          <p:nvPr/>
        </p:nvSpPr>
        <p:spPr>
          <a:xfrm>
            <a:off x="72009" y="0"/>
            <a:ext cx="9036496" cy="548680"/>
          </a:xfrm>
          <a:prstGeom prst="rect">
            <a:avLst/>
          </a:prstGeom>
          <a:noFill/>
          <a:ln w="508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400">
              <a:solidFill>
                <a:prstClr val="white"/>
              </a:solidFill>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59" y="628650"/>
            <a:ext cx="9083675" cy="53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09" y="1129413"/>
            <a:ext cx="9083675" cy="787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2636912"/>
            <a:ext cx="9131084"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flipH="1">
            <a:off x="35496" y="105538"/>
            <a:ext cx="1255428" cy="369332"/>
          </a:xfrm>
          <a:prstGeom prst="rect">
            <a:avLst/>
          </a:prstGeom>
          <a:noFill/>
        </p:spPr>
        <p:txBody>
          <a:bodyPr wrap="square" rtlCol="0">
            <a:spAutoFit/>
          </a:bodyPr>
          <a:lstStyle/>
          <a:p>
            <a:pPr fontAlgn="base">
              <a:spcBef>
                <a:spcPct val="0"/>
              </a:spcBef>
              <a:spcAft>
                <a:spcPct val="0"/>
              </a:spcAft>
            </a:pPr>
            <a:r>
              <a:rPr lang="en-GB" dirty="0">
                <a:solidFill>
                  <a:srgbClr val="98002E"/>
                </a:solidFill>
                <a:ea typeface="ヒラギノ角ゴ Pro W3" pitchFamily="84" charset="-128"/>
              </a:rPr>
              <a:t>DOMAINS</a:t>
            </a:r>
          </a:p>
        </p:txBody>
      </p:sp>
      <p:sp>
        <p:nvSpPr>
          <p:cNvPr id="11" name="TextBox 10"/>
          <p:cNvSpPr txBox="1"/>
          <p:nvPr/>
        </p:nvSpPr>
        <p:spPr>
          <a:xfrm flipH="1">
            <a:off x="35496" y="702221"/>
            <a:ext cx="1255428" cy="369332"/>
          </a:xfrm>
          <a:prstGeom prst="rect">
            <a:avLst/>
          </a:prstGeom>
          <a:noFill/>
        </p:spPr>
        <p:txBody>
          <a:bodyPr wrap="square" rtlCol="0">
            <a:spAutoFit/>
          </a:bodyPr>
          <a:lstStyle/>
          <a:p>
            <a:pPr fontAlgn="base">
              <a:spcBef>
                <a:spcPct val="0"/>
              </a:spcBef>
              <a:spcAft>
                <a:spcPct val="0"/>
              </a:spcAft>
            </a:pPr>
            <a:r>
              <a:rPr lang="en-GB" dirty="0">
                <a:solidFill>
                  <a:srgbClr val="98002E"/>
                </a:solidFill>
                <a:ea typeface="ヒラギノ角ゴ Pro W3" pitchFamily="84" charset="-128"/>
              </a:rPr>
              <a:t>VIEWS</a:t>
            </a:r>
          </a:p>
        </p:txBody>
      </p:sp>
      <p:sp>
        <p:nvSpPr>
          <p:cNvPr id="12" name="TextBox 11"/>
          <p:cNvSpPr txBox="1"/>
          <p:nvPr/>
        </p:nvSpPr>
        <p:spPr>
          <a:xfrm flipH="1">
            <a:off x="35496" y="1340768"/>
            <a:ext cx="1471452" cy="369332"/>
          </a:xfrm>
          <a:prstGeom prst="rect">
            <a:avLst/>
          </a:prstGeom>
          <a:noFill/>
        </p:spPr>
        <p:txBody>
          <a:bodyPr wrap="square" rtlCol="0">
            <a:spAutoFit/>
          </a:bodyPr>
          <a:lstStyle/>
          <a:p>
            <a:pPr fontAlgn="base">
              <a:spcBef>
                <a:spcPct val="0"/>
              </a:spcBef>
              <a:spcAft>
                <a:spcPct val="0"/>
              </a:spcAft>
            </a:pPr>
            <a:r>
              <a:rPr lang="en-GB" dirty="0">
                <a:solidFill>
                  <a:srgbClr val="98002E"/>
                </a:solidFill>
                <a:ea typeface="ヒラギノ角ゴ Pro W3" pitchFamily="84" charset="-128"/>
              </a:rPr>
              <a:t>AREA TYPE</a:t>
            </a:r>
          </a:p>
        </p:txBody>
      </p:sp>
      <p:sp>
        <p:nvSpPr>
          <p:cNvPr id="13" name="TextBox 12"/>
          <p:cNvSpPr txBox="1"/>
          <p:nvPr/>
        </p:nvSpPr>
        <p:spPr>
          <a:xfrm flipH="1">
            <a:off x="35496" y="3347700"/>
            <a:ext cx="1656184" cy="646331"/>
          </a:xfrm>
          <a:prstGeom prst="rect">
            <a:avLst/>
          </a:prstGeom>
          <a:noFill/>
        </p:spPr>
        <p:txBody>
          <a:bodyPr wrap="square" rtlCol="0">
            <a:spAutoFit/>
          </a:bodyPr>
          <a:lstStyle/>
          <a:p>
            <a:pPr fontAlgn="base">
              <a:spcBef>
                <a:spcPct val="0"/>
              </a:spcBef>
              <a:spcAft>
                <a:spcPct val="0"/>
              </a:spcAft>
            </a:pPr>
            <a:r>
              <a:rPr lang="en-GB" dirty="0">
                <a:solidFill>
                  <a:srgbClr val="98002E"/>
                </a:solidFill>
                <a:ea typeface="ヒラギノ角ゴ Pro W3" pitchFamily="84" charset="-128"/>
              </a:rPr>
              <a:t>DATA DISPLAY</a:t>
            </a:r>
          </a:p>
        </p:txBody>
      </p:sp>
    </p:spTree>
    <p:extLst>
      <p:ext uri="{BB962C8B-B14F-4D97-AF65-F5344CB8AC3E}">
        <p14:creationId xmlns:p14="http://schemas.microsoft.com/office/powerpoint/2010/main" val="1914551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205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2" grpId="0"/>
      <p:bldP spid="11"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r>
              <a:rPr lang="en-GB" altLang="en-US" sz="2800" dirty="0" smtClean="0"/>
              <a:t>UK AMR strategy - ESPAUR</a:t>
            </a:r>
            <a:r>
              <a:rPr lang="en-GB" altLang="en-US" sz="2800" dirty="0" smtClean="0"/>
              <a:t>: Introduction of a National Dataset</a:t>
            </a:r>
          </a:p>
        </p:txBody>
      </p:sp>
      <p:sp>
        <p:nvSpPr>
          <p:cNvPr id="6149" name="Content Placeholder 1"/>
          <p:cNvSpPr>
            <a:spLocks noGrp="1"/>
          </p:cNvSpPr>
          <p:nvPr>
            <p:ph idx="1"/>
          </p:nvPr>
        </p:nvSpPr>
        <p:spPr>
          <a:xfrm>
            <a:off x="3858947" y="4593977"/>
            <a:ext cx="4923324" cy="4739679"/>
          </a:xfrm>
        </p:spPr>
        <p:txBody>
          <a:bodyPr/>
          <a:lstStyle/>
          <a:p>
            <a:r>
              <a:rPr lang="en-GB" altLang="en-US" sz="1800" dirty="0" smtClean="0"/>
              <a:t>ESPAUR reports published for the first time in 2014 analysed data from across England, and across healthcare settings on </a:t>
            </a:r>
            <a:r>
              <a:rPr lang="en-GB" altLang="en-US" sz="1800" dirty="0" smtClean="0"/>
              <a:t>antimicrobial consumption, resistance and stewardship</a:t>
            </a:r>
          </a:p>
          <a:p>
            <a:r>
              <a:rPr lang="en-GB" altLang="en-US" dirty="0" smtClean="0"/>
              <a:t> </a:t>
            </a:r>
            <a:r>
              <a:rPr lang="en-GB" altLang="en-US" sz="1800" dirty="0" smtClean="0"/>
              <a:t>As </a:t>
            </a:r>
            <a:r>
              <a:rPr lang="en-GB" altLang="en-US" sz="1800" dirty="0" smtClean="0"/>
              <a:t>well as total consumption data, the reports detail trends in use in specific antibiotics and regional variation across England. </a:t>
            </a:r>
          </a:p>
        </p:txBody>
      </p:sp>
      <p:pic>
        <p:nvPicPr>
          <p:cNvPr id="61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163" y="1258230"/>
            <a:ext cx="2509837" cy="35369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14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5691" y="908720"/>
            <a:ext cx="2509837" cy="355758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251520" y="4978042"/>
            <a:ext cx="3456384" cy="646331"/>
          </a:xfrm>
          <a:prstGeom prst="rect">
            <a:avLst/>
          </a:prstGeom>
          <a:noFill/>
        </p:spPr>
        <p:txBody>
          <a:bodyPr wrap="square" rtlCol="0">
            <a:spAutoFit/>
          </a:bodyPr>
          <a:lstStyle/>
          <a:p>
            <a:r>
              <a:rPr lang="en-GB" dirty="0" smtClean="0"/>
              <a:t>Better access to and use of surveillance data</a:t>
            </a:r>
            <a:endParaRPr lang="en-GB" dirty="0"/>
          </a:p>
        </p:txBody>
      </p:sp>
    </p:spTree>
    <p:extLst>
      <p:ext uri="{BB962C8B-B14F-4D97-AF65-F5344CB8AC3E}">
        <p14:creationId xmlns:p14="http://schemas.microsoft.com/office/powerpoint/2010/main" val="32492906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3" y="44624"/>
            <a:ext cx="8784976" cy="1143000"/>
          </a:xfrm>
        </p:spPr>
        <p:txBody>
          <a:bodyPr>
            <a:normAutofit fontScale="90000"/>
          </a:bodyPr>
          <a:lstStyle/>
          <a:p>
            <a:r>
              <a:rPr lang="en-GB" dirty="0"/>
              <a:t>NHS improvement schemes &amp; targets on antibiotic </a:t>
            </a:r>
            <a:r>
              <a:rPr lang="en-GB" dirty="0" smtClean="0"/>
              <a:t>consumption: </a:t>
            </a:r>
            <a:r>
              <a:rPr lang="en-GB" dirty="0"/>
              <a:t>AMR </a:t>
            </a:r>
            <a:r>
              <a:rPr lang="en-GB" dirty="0" smtClean="0"/>
              <a:t>Quality Premium </a:t>
            </a:r>
            <a:endParaRPr lang="en-GB" dirty="0"/>
          </a:p>
        </p:txBody>
      </p:sp>
      <p:sp>
        <p:nvSpPr>
          <p:cNvPr id="5" name="Down Arrow 4"/>
          <p:cNvSpPr/>
          <p:nvPr/>
        </p:nvSpPr>
        <p:spPr>
          <a:xfrm>
            <a:off x="1763688" y="1931640"/>
            <a:ext cx="4536504" cy="3945632"/>
          </a:xfrm>
          <a:prstGeom prst="downArrow">
            <a:avLst/>
          </a:prstGeom>
          <a:solidFill>
            <a:srgbClr val="3AA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400">
              <a:solidFill>
                <a:prstClr val="white"/>
              </a:solidFill>
            </a:endParaRPr>
          </a:p>
        </p:txBody>
      </p:sp>
      <p:sp>
        <p:nvSpPr>
          <p:cNvPr id="6" name="TextBox 5"/>
          <p:cNvSpPr txBox="1"/>
          <p:nvPr/>
        </p:nvSpPr>
        <p:spPr>
          <a:xfrm>
            <a:off x="3419904" y="5877336"/>
            <a:ext cx="1371959" cy="461665"/>
          </a:xfrm>
          <a:prstGeom prst="rect">
            <a:avLst/>
          </a:prstGeom>
          <a:noFill/>
        </p:spPr>
        <p:txBody>
          <a:bodyPr wrap="square" rtlCol="0">
            <a:spAutoFit/>
          </a:bodyPr>
          <a:lstStyle/>
          <a:p>
            <a:pPr fontAlgn="base">
              <a:spcBef>
                <a:spcPct val="0"/>
              </a:spcBef>
              <a:spcAft>
                <a:spcPct val="0"/>
              </a:spcAft>
            </a:pPr>
            <a:r>
              <a:rPr lang="en-GB" sz="2400" b="1" dirty="0" smtClean="0">
                <a:solidFill>
                  <a:prstClr val="black"/>
                </a:solidFill>
                <a:ea typeface="ヒラギノ角ゴ Pro W3" pitchFamily="84" charset="-128"/>
              </a:rPr>
              <a:t>2017/18</a:t>
            </a:r>
            <a:endParaRPr lang="en-GB" sz="2400" b="1" dirty="0">
              <a:solidFill>
                <a:prstClr val="black"/>
              </a:solidFill>
              <a:ea typeface="ヒラギノ角ゴ Pro W3" pitchFamily="84" charset="-128"/>
            </a:endParaRPr>
          </a:p>
        </p:txBody>
      </p:sp>
      <p:sp>
        <p:nvSpPr>
          <p:cNvPr id="7" name="TextBox 6"/>
          <p:cNvSpPr txBox="1"/>
          <p:nvPr/>
        </p:nvSpPr>
        <p:spPr>
          <a:xfrm>
            <a:off x="3347864" y="1412840"/>
            <a:ext cx="1303758" cy="461665"/>
          </a:xfrm>
          <a:prstGeom prst="rect">
            <a:avLst/>
          </a:prstGeom>
          <a:noFill/>
        </p:spPr>
        <p:txBody>
          <a:bodyPr wrap="square" rtlCol="0">
            <a:spAutoFit/>
          </a:bodyPr>
          <a:lstStyle/>
          <a:p>
            <a:pPr fontAlgn="base">
              <a:spcBef>
                <a:spcPct val="0"/>
              </a:spcBef>
              <a:spcAft>
                <a:spcPct val="0"/>
              </a:spcAft>
            </a:pPr>
            <a:r>
              <a:rPr lang="en-GB" sz="2400" b="1" dirty="0" smtClean="0">
                <a:solidFill>
                  <a:prstClr val="black"/>
                </a:solidFill>
                <a:ea typeface="ヒラギノ角ゴ Pro W3" pitchFamily="84" charset="-128"/>
              </a:rPr>
              <a:t>2014/15</a:t>
            </a:r>
            <a:endParaRPr lang="en-GB" sz="2400" b="1" dirty="0">
              <a:solidFill>
                <a:prstClr val="black"/>
              </a:solidFill>
              <a:ea typeface="ヒラギノ角ゴ Pro W3" pitchFamily="84" charset="-128"/>
            </a:endParaRPr>
          </a:p>
        </p:txBody>
      </p:sp>
      <p:sp>
        <p:nvSpPr>
          <p:cNvPr id="8" name="TextBox 7"/>
          <p:cNvSpPr txBox="1"/>
          <p:nvPr/>
        </p:nvSpPr>
        <p:spPr>
          <a:xfrm>
            <a:off x="2987824" y="3368000"/>
            <a:ext cx="2160240" cy="1569660"/>
          </a:xfrm>
          <a:prstGeom prst="rect">
            <a:avLst/>
          </a:prstGeom>
          <a:noFill/>
        </p:spPr>
        <p:txBody>
          <a:bodyPr wrap="square" rtlCol="0">
            <a:spAutoFit/>
          </a:bodyPr>
          <a:lstStyle/>
          <a:p>
            <a:pPr algn="ctr" fontAlgn="base">
              <a:spcBef>
                <a:spcPct val="0"/>
              </a:spcBef>
              <a:spcAft>
                <a:spcPct val="0"/>
              </a:spcAft>
            </a:pPr>
            <a:r>
              <a:rPr lang="en-GB" sz="2400" b="1" dirty="0" smtClean="0">
                <a:solidFill>
                  <a:prstClr val="white"/>
                </a:solidFill>
                <a:latin typeface="Arial Rounded MT Bold" panose="020F0704030504030204" pitchFamily="34" charset="0"/>
                <a:ea typeface="ヒラギノ角ゴ Pro W3" pitchFamily="84" charset="-128"/>
              </a:rPr>
              <a:t>Over 3.7 million fewer antibiotic</a:t>
            </a:r>
          </a:p>
          <a:p>
            <a:pPr algn="ctr" fontAlgn="base">
              <a:spcBef>
                <a:spcPct val="0"/>
              </a:spcBef>
              <a:spcAft>
                <a:spcPct val="0"/>
              </a:spcAft>
            </a:pPr>
            <a:r>
              <a:rPr lang="en-GB" sz="2400" b="1" dirty="0" smtClean="0">
                <a:solidFill>
                  <a:prstClr val="white"/>
                </a:solidFill>
                <a:latin typeface="Arial Rounded MT Bold" panose="020F0704030504030204" pitchFamily="34" charset="0"/>
                <a:ea typeface="ヒラギノ角ゴ Pro W3" pitchFamily="84" charset="-128"/>
              </a:rPr>
              <a:t>prescriptions</a:t>
            </a:r>
            <a:endParaRPr lang="en-GB" sz="2400" b="1" dirty="0">
              <a:solidFill>
                <a:prstClr val="white"/>
              </a:solidFill>
              <a:latin typeface="Arial Rounded MT Bold" panose="020F0704030504030204" pitchFamily="34" charset="0"/>
              <a:ea typeface="ヒラギノ角ゴ Pro W3" pitchFamily="84" charset="-128"/>
            </a:endParaRPr>
          </a:p>
        </p:txBody>
      </p:sp>
      <p:sp>
        <p:nvSpPr>
          <p:cNvPr id="9" name="TextBox 8"/>
          <p:cNvSpPr txBox="1"/>
          <p:nvPr/>
        </p:nvSpPr>
        <p:spPr>
          <a:xfrm>
            <a:off x="5226055" y="2708984"/>
            <a:ext cx="2016224" cy="830997"/>
          </a:xfrm>
          <a:prstGeom prst="rect">
            <a:avLst/>
          </a:prstGeom>
          <a:noFill/>
        </p:spPr>
        <p:txBody>
          <a:bodyPr wrap="square" rtlCol="0">
            <a:spAutoFit/>
          </a:bodyPr>
          <a:lstStyle/>
          <a:p>
            <a:pPr fontAlgn="base">
              <a:spcBef>
                <a:spcPct val="0"/>
              </a:spcBef>
              <a:spcAft>
                <a:spcPct val="0"/>
              </a:spcAft>
            </a:pPr>
            <a:r>
              <a:rPr lang="en-GB" sz="2400" dirty="0" smtClean="0">
                <a:solidFill>
                  <a:prstClr val="black"/>
                </a:solidFill>
                <a:ea typeface="ヒラギノ角ゴ Pro W3" pitchFamily="84" charset="-128"/>
              </a:rPr>
              <a:t>In community settings</a:t>
            </a:r>
            <a:endParaRPr lang="en-GB" sz="2400" dirty="0">
              <a:solidFill>
                <a:prstClr val="black"/>
              </a:solidFill>
              <a:ea typeface="ヒラギノ角ゴ Pro W3" pitchFamily="84" charset="-128"/>
            </a:endParaRPr>
          </a:p>
        </p:txBody>
      </p:sp>
      <p:pic>
        <p:nvPicPr>
          <p:cNvPr id="10" name="Picture 9"/>
          <p:cNvPicPr>
            <a:picLocks noChangeAspect="1"/>
          </p:cNvPicPr>
          <p:nvPr/>
        </p:nvPicPr>
        <p:blipFill>
          <a:blip r:embed="rId3"/>
          <a:stretch>
            <a:fillRect/>
          </a:stretch>
        </p:blipFill>
        <p:spPr>
          <a:xfrm>
            <a:off x="3275856" y="2204864"/>
            <a:ext cx="1181100" cy="1028700"/>
          </a:xfrm>
          <a:prstGeom prst="rect">
            <a:avLst/>
          </a:prstGeom>
        </p:spPr>
      </p:pic>
      <p:sp>
        <p:nvSpPr>
          <p:cNvPr id="3" name="Footer Placeholder 2"/>
          <p:cNvSpPr>
            <a:spLocks noGrp="1"/>
          </p:cNvSpPr>
          <p:nvPr>
            <p:ph type="ftr" sz="quarter" idx="11"/>
          </p:nvPr>
        </p:nvSpPr>
        <p:spPr/>
        <p:txBody>
          <a:bodyPr/>
          <a:lstStyle/>
          <a:p>
            <a:r>
              <a:rPr lang="en-GB" smtClean="0">
                <a:solidFill>
                  <a:prstClr val="white"/>
                </a:solidFill>
              </a:rPr>
              <a:t>AMR_Challenges_Opportunities: the English perspective</a:t>
            </a:r>
            <a:endParaRPr lang="en-GB">
              <a:solidFill>
                <a:prstClr val="white"/>
              </a:solidFill>
            </a:endParaRPr>
          </a:p>
        </p:txBody>
      </p:sp>
      <p:sp>
        <p:nvSpPr>
          <p:cNvPr id="4" name="Slide Number Placeholder 3"/>
          <p:cNvSpPr>
            <a:spLocks noGrp="1"/>
          </p:cNvSpPr>
          <p:nvPr>
            <p:ph type="sldNum" sz="quarter" idx="12"/>
          </p:nvPr>
        </p:nvSpPr>
        <p:spPr/>
        <p:txBody>
          <a:bodyPr/>
          <a:lstStyle/>
          <a:p>
            <a:r>
              <a:rPr lang="en-GB" smtClean="0">
                <a:solidFill>
                  <a:prstClr val="white"/>
                </a:solidFill>
              </a:rPr>
              <a:t> 	ESPAUR Report 2018</a:t>
            </a:r>
            <a:endParaRPr lang="en-GB" dirty="0">
              <a:solidFill>
                <a:prstClr val="white"/>
              </a:solidFill>
            </a:endParaRPr>
          </a:p>
        </p:txBody>
      </p:sp>
    </p:spTree>
    <p:extLst>
      <p:ext uri="{BB962C8B-B14F-4D97-AF65-F5344CB8AC3E}">
        <p14:creationId xmlns:p14="http://schemas.microsoft.com/office/powerpoint/2010/main" val="3091418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NHS improvement </a:t>
            </a:r>
            <a:r>
              <a:rPr lang="en-GB" dirty="0" smtClean="0"/>
              <a:t>schemes &amp; targets on antibiotic consumption </a:t>
            </a:r>
            <a:endParaRPr lang="en-GB" dirty="0"/>
          </a:p>
        </p:txBody>
      </p:sp>
      <p:sp>
        <p:nvSpPr>
          <p:cNvPr id="3" name="Footer Placeholder 2"/>
          <p:cNvSpPr>
            <a:spLocks noGrp="1"/>
          </p:cNvSpPr>
          <p:nvPr>
            <p:ph type="ftr" sz="quarter" idx="11"/>
          </p:nvPr>
        </p:nvSpPr>
        <p:spPr/>
        <p:txBody>
          <a:bodyPr/>
          <a:lstStyle/>
          <a:p>
            <a:r>
              <a:rPr lang="en-GB" smtClean="0">
                <a:solidFill>
                  <a:prstClr val="white"/>
                </a:solidFill>
              </a:rPr>
              <a:t>AMR_Challenges_Opportunities: the English perspective</a:t>
            </a:r>
            <a:endParaRPr lang="en-GB">
              <a:solidFill>
                <a:prstClr val="white"/>
              </a:solidFill>
            </a:endParaRPr>
          </a:p>
        </p:txBody>
      </p:sp>
      <p:sp>
        <p:nvSpPr>
          <p:cNvPr id="4" name="Slide Number Placeholder 3"/>
          <p:cNvSpPr>
            <a:spLocks noGrp="1"/>
          </p:cNvSpPr>
          <p:nvPr>
            <p:ph type="sldNum" sz="quarter" idx="12"/>
          </p:nvPr>
        </p:nvSpPr>
        <p:spPr>
          <a:xfrm>
            <a:off x="3945" y="6308789"/>
            <a:ext cx="9140056" cy="549275"/>
          </a:xfrm>
        </p:spPr>
        <p:txBody>
          <a:bodyPr/>
          <a:lstStyle/>
          <a:p>
            <a:r>
              <a:rPr lang="en-GB" dirty="0" smtClean="0">
                <a:solidFill>
                  <a:prstClr val="white"/>
                </a:solidFill>
              </a:rPr>
              <a:t> 	ESPAUR Report 2018</a:t>
            </a:r>
            <a:endParaRPr lang="en-GB" dirty="0">
              <a:solidFill>
                <a:prstClr val="white"/>
              </a:solidFill>
            </a:endParaRPr>
          </a:p>
        </p:txBody>
      </p:sp>
      <p:graphicFrame>
        <p:nvGraphicFramePr>
          <p:cNvPr id="5" name="Chart 4"/>
          <p:cNvGraphicFramePr/>
          <p:nvPr>
            <p:extLst>
              <p:ext uri="{D42A27DB-BD31-4B8C-83A1-F6EECF244321}">
                <p14:modId xmlns:p14="http://schemas.microsoft.com/office/powerpoint/2010/main" val="1052629201"/>
              </p:ext>
            </p:extLst>
          </p:nvPr>
        </p:nvGraphicFramePr>
        <p:xfrm>
          <a:off x="251520" y="2996952"/>
          <a:ext cx="4392488" cy="30558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ext uri="{D42A27DB-BD31-4B8C-83A1-F6EECF244321}">
                <p14:modId xmlns:p14="http://schemas.microsoft.com/office/powerpoint/2010/main" val="2425739446"/>
              </p:ext>
            </p:extLst>
          </p:nvPr>
        </p:nvGraphicFramePr>
        <p:xfrm>
          <a:off x="4716018" y="3068960"/>
          <a:ext cx="4248472" cy="2664296"/>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539553" y="1628800"/>
            <a:ext cx="3528392" cy="738664"/>
          </a:xfrm>
          <a:prstGeom prst="rect">
            <a:avLst/>
          </a:prstGeom>
          <a:noFill/>
        </p:spPr>
        <p:txBody>
          <a:bodyPr wrap="square" rtlCol="0">
            <a:spAutoFit/>
          </a:bodyPr>
          <a:lstStyle/>
          <a:p>
            <a:pPr fontAlgn="base">
              <a:spcBef>
                <a:spcPct val="0"/>
              </a:spcBef>
              <a:spcAft>
                <a:spcPct val="0"/>
              </a:spcAft>
            </a:pPr>
            <a:r>
              <a:rPr lang="en-GB" sz="2400" dirty="0" smtClean="0">
                <a:solidFill>
                  <a:prstClr val="black"/>
                </a:solidFill>
                <a:ea typeface="ヒラギノ角ゴ Pro W3" pitchFamily="84" charset="-128"/>
              </a:rPr>
              <a:t>CCG: Quality Premium</a:t>
            </a:r>
          </a:p>
          <a:p>
            <a:pPr fontAlgn="base">
              <a:spcBef>
                <a:spcPct val="0"/>
              </a:spcBef>
              <a:spcAft>
                <a:spcPct val="0"/>
              </a:spcAft>
            </a:pPr>
            <a:r>
              <a:rPr lang="en-GB" dirty="0" smtClean="0">
                <a:solidFill>
                  <a:prstClr val="black"/>
                </a:solidFill>
                <a:ea typeface="ヒラギノ角ゴ Pro W3" pitchFamily="84" charset="-128"/>
              </a:rPr>
              <a:t>Excellent outcome </a:t>
            </a:r>
            <a:endParaRPr lang="en-GB" dirty="0">
              <a:solidFill>
                <a:prstClr val="black"/>
              </a:solidFill>
              <a:ea typeface="ヒラギノ角ゴ Pro W3" pitchFamily="84" charset="-128"/>
            </a:endParaRPr>
          </a:p>
        </p:txBody>
      </p:sp>
      <p:sp>
        <p:nvSpPr>
          <p:cNvPr id="8" name="TextBox 7"/>
          <p:cNvSpPr txBox="1"/>
          <p:nvPr/>
        </p:nvSpPr>
        <p:spPr>
          <a:xfrm>
            <a:off x="4932040" y="1662909"/>
            <a:ext cx="3528392" cy="1292662"/>
          </a:xfrm>
          <a:prstGeom prst="rect">
            <a:avLst/>
          </a:prstGeom>
          <a:noFill/>
        </p:spPr>
        <p:txBody>
          <a:bodyPr wrap="square" rtlCol="0">
            <a:spAutoFit/>
          </a:bodyPr>
          <a:lstStyle/>
          <a:p>
            <a:pPr fontAlgn="base">
              <a:spcBef>
                <a:spcPct val="0"/>
              </a:spcBef>
              <a:spcAft>
                <a:spcPct val="0"/>
              </a:spcAft>
            </a:pPr>
            <a:r>
              <a:rPr lang="en-GB" sz="2400" dirty="0" smtClean="0">
                <a:solidFill>
                  <a:prstClr val="black"/>
                </a:solidFill>
                <a:ea typeface="ヒラギノ角ゴ Pro W3" pitchFamily="84" charset="-128"/>
              </a:rPr>
              <a:t>Hospital: CQUIN</a:t>
            </a:r>
          </a:p>
          <a:p>
            <a:pPr fontAlgn="base">
              <a:spcBef>
                <a:spcPct val="0"/>
              </a:spcBef>
              <a:spcAft>
                <a:spcPct val="0"/>
              </a:spcAft>
            </a:pPr>
            <a:r>
              <a:rPr lang="en-GB" dirty="0" smtClean="0">
                <a:solidFill>
                  <a:prstClr val="black"/>
                </a:solidFill>
                <a:ea typeface="ヒラギノ角ゴ Pro W3" pitchFamily="84" charset="-128"/>
              </a:rPr>
              <a:t>Modest improvement, albeit challenged by piperacillin/</a:t>
            </a:r>
            <a:r>
              <a:rPr lang="en-GB" dirty="0" err="1" smtClean="0">
                <a:solidFill>
                  <a:prstClr val="black"/>
                </a:solidFill>
                <a:ea typeface="ヒラギノ角ゴ Pro W3" pitchFamily="84" charset="-128"/>
              </a:rPr>
              <a:t>tazobactam</a:t>
            </a:r>
            <a:r>
              <a:rPr lang="en-GB" dirty="0" smtClean="0">
                <a:solidFill>
                  <a:prstClr val="black"/>
                </a:solidFill>
                <a:ea typeface="ヒラギノ角ゴ Pro W3" pitchFamily="84" charset="-128"/>
              </a:rPr>
              <a:t> shortage</a:t>
            </a:r>
            <a:endParaRPr lang="en-GB" dirty="0">
              <a:solidFill>
                <a:prstClr val="black"/>
              </a:solidFill>
              <a:ea typeface="ヒラギノ角ゴ Pro W3" pitchFamily="84" charset="-128"/>
            </a:endParaRPr>
          </a:p>
        </p:txBody>
      </p:sp>
    </p:spTree>
    <p:extLst>
      <p:ext uri="{BB962C8B-B14F-4D97-AF65-F5344CB8AC3E}">
        <p14:creationId xmlns:p14="http://schemas.microsoft.com/office/powerpoint/2010/main" val="3386766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 xmlns:a16="http://schemas.microsoft.com/office/drawing/2014/main" id="{18B7387E-B621-4276-9112-2134CC2D2322}"/>
              </a:ext>
            </a:extLst>
          </p:cNvPr>
          <p:cNvSpPr>
            <a:spLocks noGrp="1"/>
          </p:cNvSpPr>
          <p:nvPr>
            <p:ph type="ftr" sz="quarter" idx="3"/>
          </p:nvPr>
        </p:nvSpPr>
        <p:spPr/>
        <p:txBody>
          <a:bodyPr/>
          <a:lstStyle/>
          <a:p>
            <a:r>
              <a:rPr lang="en-US" dirty="0">
                <a:solidFill>
                  <a:srgbClr val="F9A25E">
                    <a:lumMod val="60000"/>
                    <a:lumOff val="40000"/>
                  </a:srgbClr>
                </a:solidFill>
                <a:hlinkClick r:id="rId3"/>
              </a:rPr>
              <a:t>Elizabeth.beech@nhs.net</a:t>
            </a:r>
            <a:r>
              <a:rPr lang="en-US" dirty="0">
                <a:solidFill>
                  <a:srgbClr val="F9A25E">
                    <a:lumMod val="60000"/>
                    <a:lumOff val="40000"/>
                  </a:srgbClr>
                </a:solidFill>
              </a:rPr>
              <a:t> National Project Lead AMR NHS Improvement England</a:t>
            </a:r>
          </a:p>
        </p:txBody>
      </p:sp>
      <p:graphicFrame>
        <p:nvGraphicFramePr>
          <p:cNvPr id="5" name="Chart 4">
            <a:extLst>
              <a:ext uri="{FF2B5EF4-FFF2-40B4-BE49-F238E27FC236}">
                <a16:creationId xmlns="" xmlns:a16="http://schemas.microsoft.com/office/drawing/2014/main" id="{2FD94C8E-7841-4EA6-AAB0-D9FDCAA6DAFE}"/>
              </a:ext>
            </a:extLst>
          </p:cNvPr>
          <p:cNvGraphicFramePr>
            <a:graphicFrameLocks/>
          </p:cNvGraphicFramePr>
          <p:nvPr>
            <p:extLst>
              <p:ext uri="{D42A27DB-BD31-4B8C-83A1-F6EECF244321}">
                <p14:modId xmlns:p14="http://schemas.microsoft.com/office/powerpoint/2010/main" val="1193839581"/>
              </p:ext>
            </p:extLst>
          </p:nvPr>
        </p:nvGraphicFramePr>
        <p:xfrm>
          <a:off x="377076" y="2048718"/>
          <a:ext cx="8015729" cy="4143738"/>
        </p:xfrm>
        <a:graphic>
          <a:graphicData uri="http://schemas.openxmlformats.org/drawingml/2006/chart">
            <c:chart xmlns:c="http://schemas.openxmlformats.org/drawingml/2006/chart" xmlns:r="http://schemas.openxmlformats.org/officeDocument/2006/relationships" r:id="rId4"/>
          </a:graphicData>
        </a:graphic>
      </p:graphicFrame>
      <p:sp>
        <p:nvSpPr>
          <p:cNvPr id="6" name="Title 2">
            <a:extLst>
              <a:ext uri="{FF2B5EF4-FFF2-40B4-BE49-F238E27FC236}">
                <a16:creationId xmlns="" xmlns:a16="http://schemas.microsoft.com/office/drawing/2014/main" id="{17361F19-269C-4D23-9342-34C653C0FA2B}"/>
              </a:ext>
            </a:extLst>
          </p:cNvPr>
          <p:cNvSpPr>
            <a:spLocks noGrp="1"/>
          </p:cNvSpPr>
          <p:nvPr>
            <p:ph type="title"/>
          </p:nvPr>
        </p:nvSpPr>
        <p:spPr>
          <a:xfrm>
            <a:off x="822588" y="98353"/>
            <a:ext cx="7354817" cy="1080120"/>
          </a:xfrm>
        </p:spPr>
        <p:txBody>
          <a:bodyPr>
            <a:normAutofit/>
          </a:bodyPr>
          <a:lstStyle/>
          <a:p>
            <a:pPr algn="ctr">
              <a:defRPr sz="1400" b="0" i="0" u="none" strike="noStrike" kern="1200" spc="0" baseline="0">
                <a:solidFill>
                  <a:prstClr val="black">
                    <a:lumMod val="65000"/>
                    <a:lumOff val="35000"/>
                  </a:prstClr>
                </a:solidFill>
                <a:latin typeface="+mn-lt"/>
                <a:ea typeface="+mn-ea"/>
                <a:cs typeface="+mn-cs"/>
              </a:defRPr>
            </a:pPr>
            <a:r>
              <a:rPr lang="en-GB" sz="3200" dirty="0" smtClean="0">
                <a:solidFill>
                  <a:srgbClr val="0070C0"/>
                </a:solidFill>
              </a:rPr>
              <a:t>Reducing antibiotic </a:t>
            </a:r>
            <a:r>
              <a:rPr lang="en-GB" sz="3200" dirty="0" smtClean="0">
                <a:solidFill>
                  <a:srgbClr val="0070C0"/>
                </a:solidFill>
              </a:rPr>
              <a:t>p</a:t>
            </a:r>
            <a:r>
              <a:rPr lang="en-GB" sz="3200" dirty="0" smtClean="0">
                <a:solidFill>
                  <a:srgbClr val="0070C0"/>
                </a:solidFill>
              </a:rPr>
              <a:t>rescribing: interventions  </a:t>
            </a:r>
            <a:endParaRPr lang="en-GB" sz="3200" dirty="0"/>
          </a:p>
        </p:txBody>
      </p:sp>
      <p:cxnSp>
        <p:nvCxnSpPr>
          <p:cNvPr id="8" name="Straight Arrow Connector 7"/>
          <p:cNvCxnSpPr/>
          <p:nvPr/>
        </p:nvCxnSpPr>
        <p:spPr>
          <a:xfrm flipV="1">
            <a:off x="3189799" y="2743200"/>
            <a:ext cx="10633" cy="300901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683568" y="1358207"/>
            <a:ext cx="8354088" cy="1384995"/>
            <a:chOff x="683568" y="1358205"/>
            <a:chExt cx="8354088" cy="1384995"/>
          </a:xfrm>
        </p:grpSpPr>
        <p:sp>
          <p:nvSpPr>
            <p:cNvPr id="2" name="TextBox 1"/>
            <p:cNvSpPr txBox="1"/>
            <p:nvPr/>
          </p:nvSpPr>
          <p:spPr>
            <a:xfrm>
              <a:off x="5725288" y="1358205"/>
              <a:ext cx="3312368" cy="1384995"/>
            </a:xfrm>
            <a:prstGeom prst="rect">
              <a:avLst/>
            </a:prstGeom>
            <a:noFill/>
          </p:spPr>
          <p:txBody>
            <a:bodyPr wrap="square" rtlCol="0">
              <a:spAutoFit/>
            </a:bodyPr>
            <a:lstStyle/>
            <a:p>
              <a:pPr fontAlgn="base">
                <a:spcBef>
                  <a:spcPct val="0"/>
                </a:spcBef>
                <a:spcAft>
                  <a:spcPct val="0"/>
                </a:spcAft>
              </a:pPr>
              <a:r>
                <a:rPr lang="en-GB" sz="1200" dirty="0" smtClean="0">
                  <a:solidFill>
                    <a:prstClr val="black"/>
                  </a:solidFill>
                  <a:ea typeface="ヒラギノ角ゴ Pro W3" pitchFamily="84" charset="-128"/>
                </a:rPr>
                <a:t>National prescribing toolkit – TARGET 2011</a:t>
              </a:r>
            </a:p>
            <a:p>
              <a:pPr fontAlgn="base">
                <a:spcBef>
                  <a:spcPct val="0"/>
                </a:spcBef>
                <a:spcAft>
                  <a:spcPct val="0"/>
                </a:spcAft>
              </a:pPr>
              <a:r>
                <a:rPr lang="en-GB" sz="1200" dirty="0" smtClean="0">
                  <a:solidFill>
                    <a:prstClr val="black"/>
                  </a:solidFill>
                  <a:ea typeface="ヒラギノ角ゴ Pro W3" pitchFamily="84" charset="-128"/>
                </a:rPr>
                <a:t>Start Smart then Focus – 2011</a:t>
              </a:r>
            </a:p>
            <a:p>
              <a:pPr fontAlgn="base">
                <a:spcBef>
                  <a:spcPct val="0"/>
                </a:spcBef>
                <a:spcAft>
                  <a:spcPct val="0"/>
                </a:spcAft>
              </a:pPr>
              <a:r>
                <a:rPr lang="en-GB" sz="1200" dirty="0" smtClean="0">
                  <a:solidFill>
                    <a:prstClr val="black"/>
                  </a:solidFill>
                  <a:ea typeface="ヒラギノ角ゴ Pro W3" pitchFamily="84" charset="-128"/>
                </a:rPr>
                <a:t>Antibiotic Guardian – 2014</a:t>
              </a:r>
            </a:p>
            <a:p>
              <a:pPr fontAlgn="base">
                <a:spcBef>
                  <a:spcPct val="0"/>
                </a:spcBef>
                <a:spcAft>
                  <a:spcPct val="0"/>
                </a:spcAft>
              </a:pPr>
              <a:r>
                <a:rPr lang="en-GB" sz="1200" dirty="0" smtClean="0">
                  <a:solidFill>
                    <a:prstClr val="black"/>
                  </a:solidFill>
                  <a:ea typeface="ヒラギノ角ゴ Pro W3" pitchFamily="84" charset="-128"/>
                </a:rPr>
                <a:t>NICE Guidelines AMS – 2015</a:t>
              </a:r>
            </a:p>
            <a:p>
              <a:pPr fontAlgn="base">
                <a:spcBef>
                  <a:spcPct val="0"/>
                </a:spcBef>
                <a:spcAft>
                  <a:spcPct val="0"/>
                </a:spcAft>
              </a:pPr>
              <a:r>
                <a:rPr lang="en-GB" sz="1200" dirty="0" smtClean="0">
                  <a:solidFill>
                    <a:prstClr val="black"/>
                  </a:solidFill>
                  <a:ea typeface="ヒラギノ角ゴ Pro W3" pitchFamily="84" charset="-128"/>
                </a:rPr>
                <a:t>NICE Guidelines – infection – 2017</a:t>
              </a:r>
            </a:p>
            <a:p>
              <a:pPr fontAlgn="base">
                <a:spcBef>
                  <a:spcPct val="0"/>
                </a:spcBef>
                <a:spcAft>
                  <a:spcPct val="0"/>
                </a:spcAft>
              </a:pPr>
              <a:r>
                <a:rPr lang="en-GB" sz="1200" dirty="0" smtClean="0">
                  <a:solidFill>
                    <a:prstClr val="black"/>
                  </a:solidFill>
                  <a:ea typeface="ヒラギノ角ゴ Pro W3" pitchFamily="84" charset="-128"/>
                </a:rPr>
                <a:t>Quality Premium – 2015 – 2019</a:t>
              </a:r>
            </a:p>
            <a:p>
              <a:pPr fontAlgn="base">
                <a:spcBef>
                  <a:spcPct val="0"/>
                </a:spcBef>
                <a:spcAft>
                  <a:spcPct val="0"/>
                </a:spcAft>
              </a:pPr>
              <a:r>
                <a:rPr lang="en-GB" sz="1200" dirty="0" smtClean="0">
                  <a:solidFill>
                    <a:prstClr val="black"/>
                  </a:solidFill>
                  <a:ea typeface="ヒラギノ角ゴ Pro W3" pitchFamily="84" charset="-128"/>
                </a:rPr>
                <a:t>CQUIN 2016- 2019</a:t>
              </a:r>
              <a:endParaRPr lang="en-GB" sz="1200" dirty="0">
                <a:solidFill>
                  <a:prstClr val="black"/>
                </a:solidFill>
                <a:ea typeface="ヒラギノ角ゴ Pro W3" pitchFamily="84" charset="-128"/>
              </a:endParaRPr>
            </a:p>
          </p:txBody>
        </p:sp>
        <p:cxnSp>
          <p:nvCxnSpPr>
            <p:cNvPr id="10" name="Straight Connector 9"/>
            <p:cNvCxnSpPr/>
            <p:nvPr/>
          </p:nvCxnSpPr>
          <p:spPr>
            <a:xfrm>
              <a:off x="683568" y="1484784"/>
              <a:ext cx="50417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83568" y="1484784"/>
              <a:ext cx="0"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051720" y="1844824"/>
              <a:ext cx="36735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051720" y="1844824"/>
              <a:ext cx="0" cy="648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2881376" y="2127782"/>
              <a:ext cx="288148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881376" y="2127783"/>
              <a:ext cx="0" cy="154161"/>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4499992" y="2636912"/>
              <a:ext cx="12628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3347864" y="2348880"/>
              <a:ext cx="2377424"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16" name="Picture 9" descr="PHE_3268_SML_AW.png"/>
          <p:cNvPicPr>
            <a:picLocks noChangeAspect="1"/>
          </p:cNvPicPr>
          <p:nvPr/>
        </p:nvPicPr>
        <p:blipFill>
          <a:blip r:embed="rId5" cstate="print"/>
          <a:srcRect/>
          <a:stretch>
            <a:fillRect/>
          </a:stretch>
        </p:blipFill>
        <p:spPr bwMode="auto">
          <a:xfrm>
            <a:off x="179516" y="116632"/>
            <a:ext cx="1260475" cy="782638"/>
          </a:xfrm>
          <a:prstGeom prst="rect">
            <a:avLst/>
          </a:prstGeom>
          <a:noFill/>
          <a:ln w="9525">
            <a:noFill/>
            <a:miter lim="800000"/>
            <a:headEnd/>
            <a:tailEnd/>
          </a:ln>
        </p:spPr>
      </p:pic>
    </p:spTree>
    <p:extLst>
      <p:ext uri="{BB962C8B-B14F-4D97-AF65-F5344CB8AC3E}">
        <p14:creationId xmlns:p14="http://schemas.microsoft.com/office/powerpoint/2010/main" val="27997808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71610" y="-171400"/>
            <a:ext cx="7121951" cy="1911756"/>
          </a:xfrm>
        </p:spPr>
        <p:txBody>
          <a:bodyPr>
            <a:normAutofit/>
          </a:bodyPr>
          <a:lstStyle/>
          <a:p>
            <a:pPr algn="ctr"/>
            <a:r>
              <a:rPr lang="en-GB" dirty="0" smtClean="0">
                <a:latin typeface="+mn-lt"/>
              </a:rPr>
              <a:t>Reducing antibiotic prescribing </a:t>
            </a:r>
            <a:r>
              <a:rPr lang="en-GB" dirty="0" smtClean="0">
                <a:latin typeface="+mn-lt"/>
              </a:rPr>
              <a:t/>
            </a:r>
            <a:br>
              <a:rPr lang="en-GB" dirty="0" smtClean="0">
                <a:latin typeface="+mn-lt"/>
              </a:rPr>
            </a:br>
            <a:r>
              <a:rPr lang="en-GB" dirty="0" smtClean="0">
                <a:latin typeface="+mn-lt"/>
              </a:rPr>
              <a:t>(secondary care</a:t>
            </a:r>
            <a:r>
              <a:rPr lang="en-GB" dirty="0" smtClean="0">
                <a:latin typeface="+mn-lt"/>
              </a:rPr>
              <a:t>): consumption &amp; stewardship targets</a:t>
            </a:r>
            <a:endParaRPr lang="en-GB" dirty="0">
              <a:latin typeface="+mn-lt"/>
            </a:endParaRPr>
          </a:p>
        </p:txBody>
      </p:sp>
      <p:sp>
        <p:nvSpPr>
          <p:cNvPr id="4" name="Footer Placeholder 3"/>
          <p:cNvSpPr>
            <a:spLocks noGrp="1"/>
          </p:cNvSpPr>
          <p:nvPr>
            <p:ph type="ftr" sz="quarter" idx="3"/>
          </p:nvPr>
        </p:nvSpPr>
        <p:spPr/>
        <p:txBody>
          <a:bodyPr/>
          <a:lstStyle/>
          <a:p>
            <a:r>
              <a:rPr lang="en-US" dirty="0">
                <a:solidFill>
                  <a:srgbClr val="768692">
                    <a:lumMod val="60000"/>
                    <a:lumOff val="40000"/>
                  </a:srgbClr>
                </a:solidFill>
                <a:hlinkClick r:id="rId3"/>
              </a:rPr>
              <a:t>Elizabeth.beech@nhs.net</a:t>
            </a:r>
            <a:r>
              <a:rPr lang="en-US" dirty="0">
                <a:solidFill>
                  <a:srgbClr val="768692">
                    <a:lumMod val="60000"/>
                    <a:lumOff val="40000"/>
                  </a:srgbClr>
                </a:solidFill>
              </a:rPr>
              <a:t> National Project Lead AMR NHS Improvement England</a:t>
            </a:r>
          </a:p>
        </p:txBody>
      </p:sp>
      <p:graphicFrame>
        <p:nvGraphicFramePr>
          <p:cNvPr id="6" name="Chart 5"/>
          <p:cNvGraphicFramePr>
            <a:graphicFrameLocks/>
          </p:cNvGraphicFramePr>
          <p:nvPr>
            <p:extLst>
              <p:ext uri="{D42A27DB-BD31-4B8C-83A1-F6EECF244321}">
                <p14:modId xmlns:p14="http://schemas.microsoft.com/office/powerpoint/2010/main" val="1389618693"/>
              </p:ext>
            </p:extLst>
          </p:nvPr>
        </p:nvGraphicFramePr>
        <p:xfrm>
          <a:off x="457200" y="2276876"/>
          <a:ext cx="8291264" cy="3838889"/>
        </p:xfrm>
        <a:graphic>
          <a:graphicData uri="http://schemas.openxmlformats.org/drawingml/2006/chart">
            <c:chart xmlns:c="http://schemas.openxmlformats.org/drawingml/2006/chart" xmlns:r="http://schemas.openxmlformats.org/officeDocument/2006/relationships" r:id="rId4"/>
          </a:graphicData>
        </a:graphic>
      </p:graphicFrame>
      <p:pic>
        <p:nvPicPr>
          <p:cNvPr id="5" name="Picture 9" descr="PHE_3268_SML_AW.png"/>
          <p:cNvPicPr>
            <a:picLocks noChangeAspect="1"/>
          </p:cNvPicPr>
          <p:nvPr/>
        </p:nvPicPr>
        <p:blipFill>
          <a:blip r:embed="rId5" cstate="print"/>
          <a:srcRect/>
          <a:stretch>
            <a:fillRect/>
          </a:stretch>
        </p:blipFill>
        <p:spPr bwMode="auto">
          <a:xfrm>
            <a:off x="179516" y="188640"/>
            <a:ext cx="1260475" cy="782638"/>
          </a:xfrm>
          <a:prstGeom prst="rect">
            <a:avLst/>
          </a:prstGeom>
          <a:noFill/>
          <a:ln w="9525">
            <a:noFill/>
            <a:miter lim="800000"/>
            <a:headEnd/>
            <a:tailEnd/>
          </a:ln>
        </p:spPr>
      </p:pic>
      <p:cxnSp>
        <p:nvCxnSpPr>
          <p:cNvPr id="9" name="Straight Arrow Connector 8"/>
          <p:cNvCxnSpPr/>
          <p:nvPr/>
        </p:nvCxnSpPr>
        <p:spPr>
          <a:xfrm flipV="1">
            <a:off x="5881398" y="3501008"/>
            <a:ext cx="0" cy="194421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923928" y="4049784"/>
            <a:ext cx="1944216" cy="1323439"/>
          </a:xfrm>
          <a:prstGeom prst="rect">
            <a:avLst/>
          </a:prstGeom>
          <a:noFill/>
          <a:ln w="28575">
            <a:solidFill>
              <a:schemeClr val="tx1"/>
            </a:solidFill>
          </a:ln>
        </p:spPr>
        <p:txBody>
          <a:bodyPr wrap="square" rtlCol="0">
            <a:spAutoFit/>
          </a:bodyPr>
          <a:lstStyle/>
          <a:p>
            <a:pPr fontAlgn="base">
              <a:spcBef>
                <a:spcPct val="0"/>
              </a:spcBef>
              <a:spcAft>
                <a:spcPct val="0"/>
              </a:spcAft>
            </a:pPr>
            <a:r>
              <a:rPr lang="en-GB" sz="1600" dirty="0" smtClean="0">
                <a:solidFill>
                  <a:prstClr val="black"/>
                </a:solidFill>
                <a:ea typeface="ヒラギノ角ゴ Pro W3" pitchFamily="84" charset="-128"/>
              </a:rPr>
              <a:t>QI scheme to reduce </a:t>
            </a:r>
            <a:r>
              <a:rPr lang="en-GB" sz="1600" dirty="0" err="1" smtClean="0">
                <a:solidFill>
                  <a:prstClr val="black"/>
                </a:solidFill>
                <a:ea typeface="ヒラギノ角ゴ Pro W3" pitchFamily="84" charset="-128"/>
              </a:rPr>
              <a:t>Piperacillian-tazobactam</a:t>
            </a:r>
            <a:r>
              <a:rPr lang="en-GB" sz="1600" dirty="0" smtClean="0">
                <a:solidFill>
                  <a:prstClr val="black"/>
                </a:solidFill>
                <a:ea typeface="ヒラギノ角ゴ Pro W3" pitchFamily="84" charset="-128"/>
              </a:rPr>
              <a:t> and </a:t>
            </a:r>
            <a:r>
              <a:rPr lang="en-GB" sz="1600" dirty="0" err="1" smtClean="0">
                <a:solidFill>
                  <a:prstClr val="black"/>
                </a:solidFill>
                <a:ea typeface="ヒラギノ角ゴ Pro W3" pitchFamily="84" charset="-128"/>
              </a:rPr>
              <a:t>carbapenems</a:t>
            </a:r>
            <a:endParaRPr lang="en-GB" sz="1600" dirty="0">
              <a:solidFill>
                <a:prstClr val="black"/>
              </a:solidFill>
              <a:ea typeface="ヒラギノ角ゴ Pro W3" pitchFamily="84" charset="-128"/>
            </a:endParaRPr>
          </a:p>
        </p:txBody>
      </p:sp>
    </p:spTree>
    <p:extLst>
      <p:ext uri="{BB962C8B-B14F-4D97-AF65-F5344CB8AC3E}">
        <p14:creationId xmlns:p14="http://schemas.microsoft.com/office/powerpoint/2010/main" val="3116077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CQUIN 2018/19 (parts 2c &amp; d)</a:t>
            </a:r>
            <a:endParaRPr lang="en-GB" dirty="0"/>
          </a:p>
        </p:txBody>
      </p:sp>
      <p:sp>
        <p:nvSpPr>
          <p:cNvPr id="3" name="Content Placeholder 2"/>
          <p:cNvSpPr>
            <a:spLocks noGrp="1"/>
          </p:cNvSpPr>
          <p:nvPr>
            <p:ph idx="1"/>
          </p:nvPr>
        </p:nvSpPr>
        <p:spPr/>
        <p:txBody>
          <a:bodyPr/>
          <a:lstStyle/>
          <a:p>
            <a:r>
              <a:rPr lang="en-GB" dirty="0" smtClean="0"/>
              <a:t>Focus on improving diversity of prescribing. No new data submission required for 2d. Update to data collection tool and submission portal – improving clarity  </a:t>
            </a:r>
            <a:endParaRPr lang="en-GB" dirty="0"/>
          </a:p>
        </p:txBody>
      </p:sp>
      <p:sp>
        <p:nvSpPr>
          <p:cNvPr id="4" name="Slide Number Placeholder 3"/>
          <p:cNvSpPr>
            <a:spLocks noGrp="1"/>
          </p:cNvSpPr>
          <p:nvPr>
            <p:ph type="sldNum" sz="quarter" idx="10"/>
          </p:nvPr>
        </p:nvSpPr>
        <p:spPr/>
        <p:txBody>
          <a:bodyPr/>
          <a:lstStyle/>
          <a:p>
            <a:pPr marL="531813">
              <a:defRPr/>
            </a:pPr>
            <a:r>
              <a:rPr lang="en-US" smtClean="0">
                <a:solidFill>
                  <a:prstClr val="white"/>
                </a:solidFill>
              </a:rPr>
              <a:t>  </a:t>
            </a:r>
            <a:fld id="{2565FA6D-D4C8-4C4C-AC4B-3269734D34D8}" type="slidenum">
              <a:rPr lang="en-US" smtClean="0">
                <a:solidFill>
                  <a:prstClr val="white"/>
                </a:solidFill>
              </a:rPr>
              <a:pPr marL="531813">
                <a:defRPr/>
              </a:pPr>
              <a:t>34</a:t>
            </a:fld>
            <a:endParaRPr lang="en-US" dirty="0">
              <a:solidFill>
                <a:prstClr val="white"/>
              </a:solidFill>
            </a:endParaRPr>
          </a:p>
        </p:txBody>
      </p:sp>
      <p:sp>
        <p:nvSpPr>
          <p:cNvPr id="5" name="Footer Placeholder 4"/>
          <p:cNvSpPr>
            <a:spLocks noGrp="1"/>
          </p:cNvSpPr>
          <p:nvPr>
            <p:ph type="ftr" sz="quarter" idx="11"/>
          </p:nvPr>
        </p:nvSpPr>
        <p:spPr/>
        <p:txBody>
          <a:bodyPr/>
          <a:lstStyle/>
          <a:p>
            <a:pPr>
              <a:defRPr/>
            </a:pPr>
            <a:r>
              <a:rPr lang="en-US" smtClean="0">
                <a:solidFill>
                  <a:prstClr val="white"/>
                </a:solidFill>
              </a:rPr>
              <a:t>Future Antimicrobial Usage Surveillance          HIS Foundation Course 2019                 Dr Diane Ashiru-Oredope</a:t>
            </a:r>
            <a:endParaRPr lang="en-US" dirty="0">
              <a:solidFill>
                <a:prstClr val="white"/>
              </a:solidFill>
            </a:endParaRPr>
          </a:p>
        </p:txBody>
      </p:sp>
      <p:sp>
        <p:nvSpPr>
          <p:cNvPr id="6" name="Flowchart: Connector 4"/>
          <p:cNvSpPr/>
          <p:nvPr/>
        </p:nvSpPr>
        <p:spPr>
          <a:xfrm>
            <a:off x="611560" y="2420888"/>
            <a:ext cx="4032448" cy="3960440"/>
          </a:xfrm>
          <a:prstGeom prst="rect">
            <a:avLst/>
          </a:prstGeom>
          <a:ln w="28575">
            <a:solidFill>
              <a:schemeClr val="bg2">
                <a:lumMod val="60000"/>
                <a:lumOff val="40000"/>
              </a:schemeClr>
            </a:solidFill>
            <a:prstDash val="dash"/>
          </a:ln>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t" anchorCtr="0">
            <a:noAutofit/>
          </a:bodyPr>
          <a:lstStyle/>
          <a:p>
            <a:pPr algn="ctr" fontAlgn="base">
              <a:lnSpc>
                <a:spcPct val="115000"/>
              </a:lnSpc>
              <a:spcBef>
                <a:spcPct val="0"/>
              </a:spcBef>
            </a:pPr>
            <a:r>
              <a:rPr lang="en-GB" sz="1600" b="1" dirty="0" smtClean="0">
                <a:solidFill>
                  <a:prstClr val="black"/>
                </a:solidFill>
              </a:rPr>
              <a:t>Reduction </a:t>
            </a:r>
            <a:r>
              <a:rPr lang="en-GB" sz="1600" b="1" dirty="0">
                <a:solidFill>
                  <a:prstClr val="black"/>
                </a:solidFill>
              </a:rPr>
              <a:t>in antibiotic </a:t>
            </a:r>
            <a:r>
              <a:rPr lang="en-GB" sz="1600" b="1" dirty="0" smtClean="0">
                <a:solidFill>
                  <a:prstClr val="black"/>
                </a:solidFill>
              </a:rPr>
              <a:t>consumption</a:t>
            </a:r>
          </a:p>
          <a:p>
            <a:pPr algn="ctr" fontAlgn="base">
              <a:lnSpc>
                <a:spcPct val="115000"/>
              </a:lnSpc>
              <a:spcBef>
                <a:spcPct val="0"/>
              </a:spcBef>
            </a:pPr>
            <a:endParaRPr lang="en-GB" sz="1600" b="1" dirty="0">
              <a:solidFill>
                <a:prstClr val="black"/>
              </a:solidFill>
            </a:endParaRPr>
          </a:p>
          <a:p>
            <a:pPr algn="ctr" fontAlgn="base">
              <a:lnSpc>
                <a:spcPct val="115000"/>
              </a:lnSpc>
              <a:spcBef>
                <a:spcPct val="0"/>
              </a:spcBef>
            </a:pPr>
            <a:r>
              <a:rPr lang="en-GB" sz="1600" dirty="0" smtClean="0">
                <a:solidFill>
                  <a:prstClr val="black"/>
                </a:solidFill>
              </a:rPr>
              <a:t>Three parts </a:t>
            </a:r>
            <a:r>
              <a:rPr lang="en-GB" sz="1600" dirty="0">
                <a:solidFill>
                  <a:prstClr val="black"/>
                </a:solidFill>
              </a:rPr>
              <a:t>to this </a:t>
            </a:r>
            <a:r>
              <a:rPr lang="en-GB" sz="1600" dirty="0" smtClean="0">
                <a:solidFill>
                  <a:prstClr val="black"/>
                </a:solidFill>
              </a:rPr>
              <a:t>indicator:</a:t>
            </a:r>
            <a:endParaRPr lang="en-GB" sz="1600" dirty="0">
              <a:solidFill>
                <a:prstClr val="black"/>
              </a:solidFill>
            </a:endParaRPr>
          </a:p>
          <a:p>
            <a:pPr algn="ctr" fontAlgn="base">
              <a:lnSpc>
                <a:spcPct val="115000"/>
              </a:lnSpc>
              <a:spcBef>
                <a:spcPct val="0"/>
              </a:spcBef>
            </a:pPr>
            <a:r>
              <a:rPr lang="en-GB" sz="1600" b="1" dirty="0" smtClean="0">
                <a:solidFill>
                  <a:prstClr val="black"/>
                </a:solidFill>
              </a:rPr>
              <a:t>1</a:t>
            </a:r>
            <a:r>
              <a:rPr lang="en-GB" sz="1600" b="1" dirty="0">
                <a:solidFill>
                  <a:prstClr val="black"/>
                </a:solidFill>
              </a:rPr>
              <a:t>. </a:t>
            </a:r>
            <a:r>
              <a:rPr lang="en-GB" sz="1600" dirty="0">
                <a:solidFill>
                  <a:prstClr val="black"/>
                </a:solidFill>
              </a:rPr>
              <a:t>Total antibiotic consumption per 1,000 admissions</a:t>
            </a:r>
          </a:p>
          <a:p>
            <a:pPr algn="ctr" fontAlgn="base">
              <a:lnSpc>
                <a:spcPct val="115000"/>
              </a:lnSpc>
              <a:spcBef>
                <a:spcPct val="0"/>
              </a:spcBef>
            </a:pPr>
            <a:r>
              <a:rPr lang="en-GB" sz="1600" b="1" dirty="0">
                <a:solidFill>
                  <a:prstClr val="black"/>
                </a:solidFill>
              </a:rPr>
              <a:t>2. </a:t>
            </a:r>
            <a:r>
              <a:rPr lang="en-GB" sz="1600" dirty="0">
                <a:solidFill>
                  <a:prstClr val="black"/>
                </a:solidFill>
              </a:rPr>
              <a:t>Total consumption of carbapenem per 1,000 admissions</a:t>
            </a:r>
          </a:p>
          <a:p>
            <a:pPr algn="ctr" fontAlgn="base">
              <a:lnSpc>
                <a:spcPct val="115000"/>
              </a:lnSpc>
              <a:spcBef>
                <a:spcPct val="0"/>
              </a:spcBef>
            </a:pPr>
            <a:r>
              <a:rPr lang="en-GB" sz="1600" b="1" strike="sngStrike" dirty="0">
                <a:solidFill>
                  <a:prstClr val="black"/>
                </a:solidFill>
              </a:rPr>
              <a:t>3. </a:t>
            </a:r>
            <a:r>
              <a:rPr lang="en-GB" sz="1600" strike="sngStrike" dirty="0">
                <a:solidFill>
                  <a:prstClr val="black"/>
                </a:solidFill>
              </a:rPr>
              <a:t>Total consumption of piperacillin-</a:t>
            </a:r>
            <a:r>
              <a:rPr lang="en-GB" sz="1600" strike="sngStrike" dirty="0" err="1">
                <a:solidFill>
                  <a:prstClr val="black"/>
                </a:solidFill>
              </a:rPr>
              <a:t>tazobactam</a:t>
            </a:r>
            <a:r>
              <a:rPr lang="en-GB" sz="1600" strike="sngStrike" dirty="0">
                <a:solidFill>
                  <a:prstClr val="black"/>
                </a:solidFill>
              </a:rPr>
              <a:t> per 1,000 </a:t>
            </a:r>
            <a:r>
              <a:rPr lang="en-GB" sz="1600" strike="sngStrike" dirty="0" smtClean="0">
                <a:solidFill>
                  <a:prstClr val="black"/>
                </a:solidFill>
              </a:rPr>
              <a:t>admissions</a:t>
            </a:r>
          </a:p>
          <a:p>
            <a:pPr algn="ctr" fontAlgn="base">
              <a:lnSpc>
                <a:spcPct val="115000"/>
              </a:lnSpc>
              <a:spcBef>
                <a:spcPct val="0"/>
              </a:spcBef>
            </a:pPr>
            <a:r>
              <a:rPr lang="en-GB" sz="1600" b="1" dirty="0" smtClean="0">
                <a:solidFill>
                  <a:srgbClr val="11175E">
                    <a:lumMod val="60000"/>
                    <a:lumOff val="40000"/>
                  </a:srgbClr>
                </a:solidFill>
              </a:rPr>
              <a:t>3. An indicator to increase diversity of prescribing </a:t>
            </a:r>
          </a:p>
          <a:p>
            <a:pPr algn="ctr" fontAlgn="base">
              <a:lnSpc>
                <a:spcPct val="115000"/>
              </a:lnSpc>
              <a:spcBef>
                <a:spcPct val="0"/>
              </a:spcBef>
            </a:pPr>
            <a:r>
              <a:rPr lang="en-GB" sz="1600" b="1" dirty="0" smtClean="0">
                <a:solidFill>
                  <a:srgbClr val="98002E"/>
                </a:solidFill>
              </a:rPr>
              <a:t>(NO NEW DATA Submission required)</a:t>
            </a:r>
            <a:endParaRPr lang="en-GB" sz="1600" b="1" dirty="0">
              <a:solidFill>
                <a:srgbClr val="98002E"/>
              </a:solidFill>
            </a:endParaRPr>
          </a:p>
          <a:p>
            <a:pPr algn="ctr" fontAlgn="base">
              <a:lnSpc>
                <a:spcPct val="115000"/>
              </a:lnSpc>
              <a:spcBef>
                <a:spcPct val="0"/>
              </a:spcBef>
            </a:pPr>
            <a:endParaRPr lang="en-GB" sz="1600" dirty="0">
              <a:solidFill>
                <a:prstClr val="black"/>
              </a:solidFill>
              <a:ea typeface="Calibri"/>
              <a:cs typeface="Times New Roman"/>
            </a:endParaRPr>
          </a:p>
          <a:p>
            <a:pPr algn="ctr" fontAlgn="base">
              <a:spcBef>
                <a:spcPct val="0"/>
              </a:spcBef>
              <a:spcAft>
                <a:spcPct val="0"/>
              </a:spcAft>
            </a:pPr>
            <a:endParaRPr lang="en-GB" sz="1200" dirty="0" smtClean="0">
              <a:solidFill>
                <a:prstClr val="black"/>
              </a:solidFill>
            </a:endParaRPr>
          </a:p>
        </p:txBody>
      </p:sp>
      <p:sp>
        <p:nvSpPr>
          <p:cNvPr id="7" name="Flowchart: Connector 4"/>
          <p:cNvSpPr/>
          <p:nvPr/>
        </p:nvSpPr>
        <p:spPr>
          <a:xfrm>
            <a:off x="4848912" y="2409024"/>
            <a:ext cx="3600400" cy="3600400"/>
          </a:xfrm>
          <a:prstGeom prst="rect">
            <a:avLst/>
          </a:prstGeom>
          <a:ln w="28575">
            <a:solidFill>
              <a:schemeClr val="bg2">
                <a:lumMod val="60000"/>
                <a:lumOff val="40000"/>
              </a:schemeClr>
            </a:solidFill>
            <a:prstDash val="dash"/>
          </a:ln>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t" anchorCtr="0">
            <a:noAutofit/>
          </a:bodyPr>
          <a:lstStyle/>
          <a:p>
            <a:pPr algn="ctr" fontAlgn="base">
              <a:spcBef>
                <a:spcPct val="0"/>
              </a:spcBef>
              <a:spcAft>
                <a:spcPct val="0"/>
              </a:spcAft>
            </a:pPr>
            <a:r>
              <a:rPr lang="en-GB" sz="1600" b="1" dirty="0" smtClean="0">
                <a:solidFill>
                  <a:prstClr val="black"/>
                </a:solidFill>
              </a:rPr>
              <a:t>Review </a:t>
            </a:r>
            <a:r>
              <a:rPr lang="en-GB" sz="1600" b="1" dirty="0">
                <a:solidFill>
                  <a:prstClr val="black"/>
                </a:solidFill>
              </a:rPr>
              <a:t>of antibiotic </a:t>
            </a:r>
            <a:r>
              <a:rPr lang="en-GB" sz="1600" b="1" dirty="0" smtClean="0">
                <a:solidFill>
                  <a:prstClr val="black"/>
                </a:solidFill>
              </a:rPr>
              <a:t>prescriptions (Stewardship)</a:t>
            </a:r>
          </a:p>
          <a:p>
            <a:pPr algn="ctr" fontAlgn="base">
              <a:spcBef>
                <a:spcPct val="0"/>
              </a:spcBef>
              <a:spcAft>
                <a:spcPct val="0"/>
              </a:spcAft>
            </a:pPr>
            <a:endParaRPr lang="en-GB" sz="1600" b="1" dirty="0" smtClean="0">
              <a:solidFill>
                <a:prstClr val="black"/>
              </a:solidFill>
            </a:endParaRPr>
          </a:p>
          <a:p>
            <a:pPr algn="ctr" fontAlgn="base">
              <a:spcBef>
                <a:spcPct val="0"/>
              </a:spcBef>
              <a:spcAft>
                <a:spcPct val="0"/>
              </a:spcAft>
            </a:pPr>
            <a:endParaRPr lang="en-GB" sz="1600" b="1" dirty="0">
              <a:solidFill>
                <a:prstClr val="black"/>
              </a:solidFill>
            </a:endParaRPr>
          </a:p>
          <a:p>
            <a:pPr algn="ctr" fontAlgn="base">
              <a:spcBef>
                <a:spcPct val="0"/>
              </a:spcBef>
              <a:spcAft>
                <a:spcPct val="0"/>
              </a:spcAft>
            </a:pPr>
            <a:endParaRPr lang="en-GB" sz="1600" b="1" dirty="0" smtClean="0">
              <a:solidFill>
                <a:prstClr val="black"/>
              </a:solidFill>
            </a:endParaRPr>
          </a:p>
          <a:p>
            <a:pPr algn="ctr" fontAlgn="base">
              <a:spcBef>
                <a:spcPct val="0"/>
              </a:spcBef>
              <a:spcAft>
                <a:spcPct val="0"/>
              </a:spcAft>
            </a:pPr>
            <a:r>
              <a:rPr lang="en-GB" sz="1600" b="1" dirty="0" smtClean="0">
                <a:solidFill>
                  <a:prstClr val="black"/>
                </a:solidFill>
              </a:rPr>
              <a:t>Monthly local audit </a:t>
            </a:r>
            <a:r>
              <a:rPr lang="en-GB" sz="1600" dirty="0" smtClean="0">
                <a:solidFill>
                  <a:prstClr val="black"/>
                </a:solidFill>
              </a:rPr>
              <a:t>of a minimum of 10 antibiotic prescriptions for the treatment of sepsis taken from a representative sample across sites and wards. </a:t>
            </a:r>
          </a:p>
          <a:p>
            <a:pPr algn="ctr" fontAlgn="base">
              <a:spcBef>
                <a:spcPct val="0"/>
              </a:spcBef>
              <a:spcAft>
                <a:spcPct val="0"/>
              </a:spcAft>
            </a:pPr>
            <a:endParaRPr lang="en-GB" sz="1600" dirty="0">
              <a:solidFill>
                <a:prstClr val="black"/>
              </a:solidFill>
            </a:endParaRPr>
          </a:p>
          <a:p>
            <a:pPr algn="ctr" fontAlgn="base">
              <a:spcBef>
                <a:spcPct val="0"/>
              </a:spcBef>
              <a:spcAft>
                <a:spcPct val="0"/>
              </a:spcAft>
            </a:pPr>
            <a:r>
              <a:rPr lang="en-GB" sz="1600" b="1" dirty="0" smtClean="0">
                <a:solidFill>
                  <a:srgbClr val="11175E">
                    <a:lumMod val="60000"/>
                    <a:lumOff val="40000"/>
                  </a:srgbClr>
                </a:solidFill>
              </a:rPr>
              <a:t>Update to data collection &amp; submission to improve clarity</a:t>
            </a:r>
            <a:endParaRPr lang="en-GB" sz="1600" b="1" dirty="0">
              <a:solidFill>
                <a:srgbClr val="11175E">
                  <a:lumMod val="60000"/>
                  <a:lumOff val="40000"/>
                </a:srgbClr>
              </a:solidFill>
            </a:endParaRPr>
          </a:p>
        </p:txBody>
      </p:sp>
    </p:spTree>
    <p:extLst>
      <p:ext uri="{BB962C8B-B14F-4D97-AF65-F5344CB8AC3E}">
        <p14:creationId xmlns:p14="http://schemas.microsoft.com/office/powerpoint/2010/main" val="8473452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dirty="0" smtClean="0"/>
              <a:t>2019/2020: quality incentives and contracts on antibiotic prescribing</a:t>
            </a:r>
            <a:endParaRPr lang="en-GB" dirty="0"/>
          </a:p>
        </p:txBody>
      </p:sp>
      <p:sp>
        <p:nvSpPr>
          <p:cNvPr id="6" name="Content Placeholder 5"/>
          <p:cNvSpPr>
            <a:spLocks noGrp="1"/>
          </p:cNvSpPr>
          <p:nvPr>
            <p:ph idx="1"/>
          </p:nvPr>
        </p:nvSpPr>
        <p:spPr>
          <a:xfrm>
            <a:off x="539552" y="1700811"/>
            <a:ext cx="8028000" cy="4739679"/>
          </a:xfrm>
        </p:spPr>
        <p:txBody>
          <a:bodyPr/>
          <a:lstStyle/>
          <a:p>
            <a:pPr marL="0" indent="0"/>
            <a:r>
              <a:rPr lang="en-GB" b="1" dirty="0" smtClean="0"/>
              <a:t>Secondary care: </a:t>
            </a:r>
          </a:p>
          <a:p>
            <a:pPr marL="0" indent="0"/>
            <a:r>
              <a:rPr lang="en-GB" dirty="0" smtClean="0"/>
              <a:t>CQUIN: Improving </a:t>
            </a:r>
            <a:r>
              <a:rPr lang="en-GB" dirty="0"/>
              <a:t>antibiotic prophylaxis for colorectal surgery &amp; improving the management of lower UTI in older </a:t>
            </a:r>
            <a:r>
              <a:rPr lang="en-GB" dirty="0" smtClean="0"/>
              <a:t>people</a:t>
            </a:r>
          </a:p>
          <a:p>
            <a:pPr marL="457200" indent="-457200">
              <a:buFont typeface="Arial" panose="020B0604020202020204" pitchFamily="34" charset="0"/>
              <a:buChar char="•"/>
            </a:pPr>
            <a:endParaRPr lang="en-GB" dirty="0"/>
          </a:p>
          <a:p>
            <a:pPr marL="0" indent="0"/>
            <a:r>
              <a:rPr lang="en-GB" dirty="0" smtClean="0"/>
              <a:t>NHS Standard contract: reduction in total consumption </a:t>
            </a:r>
            <a:r>
              <a:rPr lang="en-GB" dirty="0" smtClean="0"/>
              <a:t>(CQUIN target 2017-2019)</a:t>
            </a:r>
            <a:endParaRPr lang="en-GB" dirty="0" smtClean="0"/>
          </a:p>
          <a:p>
            <a:pPr marL="0" indent="0"/>
            <a:endParaRPr lang="en-GB" dirty="0" smtClean="0"/>
          </a:p>
          <a:p>
            <a:pPr marL="0" indent="0"/>
            <a:r>
              <a:rPr lang="en-GB" b="1" dirty="0" smtClean="0"/>
              <a:t>Primary Care: </a:t>
            </a:r>
          </a:p>
          <a:p>
            <a:pPr marL="0" indent="0"/>
            <a:r>
              <a:rPr lang="en-GB" dirty="0"/>
              <a:t>prescribing </a:t>
            </a:r>
            <a:r>
              <a:rPr lang="en-GB" dirty="0" smtClean="0"/>
              <a:t>metrics </a:t>
            </a:r>
            <a:r>
              <a:rPr lang="en-GB" dirty="0"/>
              <a:t>in use in CCG IAF, GP indicators, CCG Quality Premium</a:t>
            </a:r>
          </a:p>
        </p:txBody>
      </p:sp>
      <p:sp>
        <p:nvSpPr>
          <p:cNvPr id="4" name="Slide Number Placeholder 3"/>
          <p:cNvSpPr>
            <a:spLocks noGrp="1"/>
          </p:cNvSpPr>
          <p:nvPr>
            <p:ph type="sldNum" sz="quarter" idx="10"/>
          </p:nvPr>
        </p:nvSpPr>
        <p:spPr/>
        <p:txBody>
          <a:bodyPr/>
          <a:lstStyle/>
          <a:p>
            <a:r>
              <a:rPr lang="en-GB" smtClean="0">
                <a:solidFill>
                  <a:prstClr val="white"/>
                </a:solidFill>
              </a:rPr>
              <a:t> 	ESPAUR Report 2018</a:t>
            </a:r>
            <a:endParaRPr lang="en-GB" dirty="0">
              <a:solidFill>
                <a:prstClr val="white"/>
              </a:solidFill>
            </a:endParaRPr>
          </a:p>
        </p:txBody>
      </p:sp>
      <p:sp>
        <p:nvSpPr>
          <p:cNvPr id="3" name="Footer Placeholder 2"/>
          <p:cNvSpPr>
            <a:spLocks noGrp="1"/>
          </p:cNvSpPr>
          <p:nvPr>
            <p:ph type="ftr" sz="quarter" idx="11"/>
          </p:nvPr>
        </p:nvSpPr>
        <p:spPr/>
        <p:txBody>
          <a:bodyPr/>
          <a:lstStyle/>
          <a:p>
            <a:r>
              <a:rPr lang="en-GB" smtClean="0">
                <a:solidFill>
                  <a:prstClr val="white"/>
                </a:solidFill>
              </a:rPr>
              <a:t>AMR_Challenges_Opportunities: the English perspective</a:t>
            </a:r>
            <a:endParaRPr lang="en-GB">
              <a:solidFill>
                <a:prstClr val="white"/>
              </a:solidFill>
            </a:endParaRPr>
          </a:p>
        </p:txBody>
      </p:sp>
    </p:spTree>
    <p:extLst>
      <p:ext uri="{BB962C8B-B14F-4D97-AF65-F5344CB8AC3E}">
        <p14:creationId xmlns:p14="http://schemas.microsoft.com/office/powerpoint/2010/main" val="14661107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AMR in NHS England Long term plan </a:t>
            </a:r>
            <a:endParaRPr lang="en-GB" dirty="0"/>
          </a:p>
        </p:txBody>
      </p:sp>
      <p:sp>
        <p:nvSpPr>
          <p:cNvPr id="3" name="Content Placeholder 2"/>
          <p:cNvSpPr>
            <a:spLocks noGrp="1"/>
          </p:cNvSpPr>
          <p:nvPr>
            <p:ph idx="1"/>
          </p:nvPr>
        </p:nvSpPr>
        <p:spPr/>
        <p:txBody>
          <a:bodyPr/>
          <a:lstStyle/>
          <a:p>
            <a:r>
              <a:rPr lang="en-GB" b="1" dirty="0"/>
              <a:t>Antimicrobial resistance</a:t>
            </a:r>
          </a:p>
          <a:p>
            <a:r>
              <a:rPr lang="en-GB" i="1" dirty="0" smtClean="0"/>
              <a:t>2.22. “……</a:t>
            </a:r>
            <a:r>
              <a:rPr lang="en-GB" b="1" i="1" dirty="0" smtClean="0"/>
              <a:t>The </a:t>
            </a:r>
            <a:r>
              <a:rPr lang="en-GB" b="1" i="1" dirty="0"/>
              <a:t>health service will continue to support implementation and delivery of the government’s new five-year action plan on Antimicrobial Resistance. </a:t>
            </a:r>
            <a:r>
              <a:rPr lang="en-GB" i="1" dirty="0"/>
              <a:t>We will continue to optimise use, reduce the need for and unintentional exposure to antibiotics, as well as supporting the development of new antimicrobials. We will ensure access to old and new treatments, preventative measures (including vaccines) and appropriate tools (including diagnostics and electronic prescribing in both hospitals and community settings). </a:t>
            </a:r>
            <a:r>
              <a:rPr lang="en-GB" b="1" i="1" dirty="0"/>
              <a:t>And we will continue to support system-wide improvement, surveillance, infection prevention and control practice, and antimicrobial stewardship, ensuring resources are available for clinical expertise and senior leadership at all levels</a:t>
            </a:r>
            <a:r>
              <a:rPr lang="en-GB" b="1" i="1" dirty="0" smtClean="0"/>
              <a:t>.”</a:t>
            </a:r>
            <a:endParaRPr lang="en-GB" b="1" i="1" dirty="0"/>
          </a:p>
        </p:txBody>
      </p:sp>
      <p:sp>
        <p:nvSpPr>
          <p:cNvPr id="4" name="Slide Number Placeholder 3"/>
          <p:cNvSpPr>
            <a:spLocks noGrp="1"/>
          </p:cNvSpPr>
          <p:nvPr>
            <p:ph type="sldNum" sz="quarter" idx="10"/>
          </p:nvPr>
        </p:nvSpPr>
        <p:spPr/>
        <p:txBody>
          <a:bodyPr/>
          <a:lstStyle/>
          <a:p>
            <a:pPr marL="531813">
              <a:defRPr/>
            </a:pPr>
            <a:r>
              <a:rPr lang="en-US" smtClean="0">
                <a:solidFill>
                  <a:prstClr val="white"/>
                </a:solidFill>
              </a:rPr>
              <a:t>  </a:t>
            </a:r>
            <a:fld id="{2565FA6D-D4C8-4C4C-AC4B-3269734D34D8}" type="slidenum">
              <a:rPr lang="en-US" smtClean="0">
                <a:solidFill>
                  <a:prstClr val="white"/>
                </a:solidFill>
              </a:rPr>
              <a:pPr marL="531813">
                <a:defRPr/>
              </a:pPr>
              <a:t>36</a:t>
            </a:fld>
            <a:endParaRPr lang="en-US" dirty="0">
              <a:solidFill>
                <a:prstClr val="white"/>
              </a:solidFill>
            </a:endParaRPr>
          </a:p>
        </p:txBody>
      </p:sp>
      <p:sp>
        <p:nvSpPr>
          <p:cNvPr id="5" name="Footer Placeholder 4"/>
          <p:cNvSpPr>
            <a:spLocks noGrp="1"/>
          </p:cNvSpPr>
          <p:nvPr>
            <p:ph type="ftr" sz="quarter" idx="11"/>
          </p:nvPr>
        </p:nvSpPr>
        <p:spPr/>
        <p:txBody>
          <a:bodyPr/>
          <a:lstStyle/>
          <a:p>
            <a:pPr>
              <a:defRPr/>
            </a:pPr>
            <a:r>
              <a:rPr lang="en-US" smtClean="0">
                <a:solidFill>
                  <a:prstClr val="white"/>
                </a:solidFill>
              </a:rPr>
              <a:t>AMR_Challenges_Opportunities: the English perspective</a:t>
            </a:r>
            <a:endParaRPr lang="en-US" dirty="0">
              <a:solidFill>
                <a:prstClr val="white"/>
              </a:solidFill>
            </a:endParaRPr>
          </a:p>
        </p:txBody>
      </p:sp>
    </p:spTree>
    <p:extLst>
      <p:ext uri="{BB962C8B-B14F-4D97-AF65-F5344CB8AC3E}">
        <p14:creationId xmlns:p14="http://schemas.microsoft.com/office/powerpoint/2010/main" val="1769557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62702" y="-27384"/>
            <a:ext cx="8401786" cy="648072"/>
          </a:xfrm>
        </p:spPr>
        <p:txBody>
          <a:bodyPr>
            <a:normAutofit fontScale="90000"/>
          </a:bodyPr>
          <a:lstStyle/>
          <a:p>
            <a:r>
              <a:rPr lang="en-GB" dirty="0" smtClean="0"/>
              <a:t>NHS I working with CQC to support inspections</a:t>
            </a:r>
            <a:endParaRPr lang="en-GB" dirty="0"/>
          </a:p>
        </p:txBody>
      </p:sp>
      <p:sp>
        <p:nvSpPr>
          <p:cNvPr id="4" name="Slide Number Placeholder 3"/>
          <p:cNvSpPr>
            <a:spLocks noGrp="1"/>
          </p:cNvSpPr>
          <p:nvPr>
            <p:ph type="sldNum" sz="quarter" idx="10"/>
          </p:nvPr>
        </p:nvSpPr>
        <p:spPr/>
        <p:txBody>
          <a:bodyPr/>
          <a:lstStyle/>
          <a:p>
            <a:pPr marL="531813">
              <a:defRPr/>
            </a:pPr>
            <a:r>
              <a:rPr lang="en-US" smtClean="0">
                <a:solidFill>
                  <a:prstClr val="white"/>
                </a:solidFill>
              </a:rPr>
              <a:t>  </a:t>
            </a:r>
            <a:fld id="{2565FA6D-D4C8-4C4C-AC4B-3269734D34D8}" type="slidenum">
              <a:rPr lang="en-US" smtClean="0">
                <a:solidFill>
                  <a:prstClr val="white"/>
                </a:solidFill>
              </a:rPr>
              <a:pPr marL="531813">
                <a:defRPr/>
              </a:pPr>
              <a:t>37</a:t>
            </a:fld>
            <a:endParaRPr lang="en-US" dirty="0">
              <a:solidFill>
                <a:prstClr val="white"/>
              </a:solidFill>
            </a:endParaRPr>
          </a:p>
        </p:txBody>
      </p:sp>
      <p:sp>
        <p:nvSpPr>
          <p:cNvPr id="5" name="Footer Placeholder 4"/>
          <p:cNvSpPr>
            <a:spLocks noGrp="1"/>
          </p:cNvSpPr>
          <p:nvPr>
            <p:ph type="ftr" sz="quarter" idx="11"/>
          </p:nvPr>
        </p:nvSpPr>
        <p:spPr/>
        <p:txBody>
          <a:bodyPr/>
          <a:lstStyle/>
          <a:p>
            <a:pPr>
              <a:defRPr/>
            </a:pPr>
            <a:r>
              <a:rPr lang="en-US" smtClean="0">
                <a:solidFill>
                  <a:prstClr val="white"/>
                </a:solidFill>
              </a:rPr>
              <a:t>AMR_Challenges_Opportunities: the English perspective</a:t>
            </a:r>
            <a:endParaRPr lang="en-US" dirty="0">
              <a:solidFill>
                <a:prstClr val="white"/>
              </a:solidFill>
            </a:endParaRPr>
          </a:p>
        </p:txBody>
      </p:sp>
      <p:pic>
        <p:nvPicPr>
          <p:cNvPr id="6" name="Picture 2" descr="Infographic showing the compliance criteria of the Health and Social Care Act Code of Pract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42" y="1253380"/>
            <a:ext cx="6976406" cy="4650938"/>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1240" y="3140968"/>
            <a:ext cx="2507187" cy="3577092"/>
          </a:xfrm>
          <a:prstGeom prst="rect">
            <a:avLst/>
          </a:prstGeom>
          <a:ln w="38100">
            <a:solidFill>
              <a:schemeClr val="tx1"/>
            </a:solidFill>
          </a:ln>
        </p:spPr>
      </p:pic>
      <p:pic>
        <p:nvPicPr>
          <p:cNvPr id="10" name="Picture 2"/>
          <p:cNvPicPr>
            <a:picLocks noGrp="1" noChangeAspect="1" noChangeArrowheads="1"/>
          </p:cNvPicPr>
          <p:nvPr>
            <p:ph idx="1"/>
          </p:nvPr>
        </p:nvPicPr>
        <p:blipFill rotWithShape="1">
          <a:blip r:embed="rId5">
            <a:extLst>
              <a:ext uri="{28A0092B-C50C-407E-A947-70E740481C1C}">
                <a14:useLocalDpi xmlns:a14="http://schemas.microsoft.com/office/drawing/2010/main" val="0"/>
              </a:ext>
            </a:extLst>
          </a:blip>
          <a:srcRect l="5075" t="2811" r="4485" b="34961"/>
          <a:stretch/>
        </p:blipFill>
        <p:spPr bwMode="auto">
          <a:xfrm>
            <a:off x="6753050" y="764704"/>
            <a:ext cx="2574643" cy="2548052"/>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291381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39436"/>
            <a:ext cx="2304256" cy="2228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image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4922" y="4148196"/>
            <a:ext cx="3263930" cy="252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3319662"/>
            <a:ext cx="4796776" cy="1657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http://antibioticguardian.com/assets/KAW-leaflet-image.png"/>
          <p:cNvPicPr>
            <a:picLocks noChangeAspect="1" noChangeArrowheads="1"/>
          </p:cNvPicPr>
          <p:nvPr/>
        </p:nvPicPr>
        <p:blipFill rotWithShape="1">
          <a:blip r:embed="rId6">
            <a:extLst>
              <a:ext uri="{28A0092B-C50C-407E-A947-70E740481C1C}">
                <a14:useLocalDpi xmlns:a14="http://schemas.microsoft.com/office/drawing/2010/main" val="0"/>
              </a:ext>
            </a:extLst>
          </a:blip>
          <a:srcRect r="67761"/>
          <a:stretch/>
        </p:blipFill>
        <p:spPr bwMode="auto">
          <a:xfrm>
            <a:off x="2123761" y="1124744"/>
            <a:ext cx="1533839" cy="245766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91661" y="1124744"/>
            <a:ext cx="2097980" cy="2985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txBox="1">
            <a:spLocks/>
          </p:cNvSpPr>
          <p:nvPr/>
        </p:nvSpPr>
        <p:spPr>
          <a:xfrm>
            <a:off x="415189" y="332656"/>
            <a:ext cx="8263028" cy="6256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smtClean="0">
                <a:solidFill>
                  <a:srgbClr val="009999"/>
                </a:solidFill>
                <a:latin typeface="Arial" panose="020B0604020202020204" pitchFamily="34" charset="0"/>
                <a:cs typeface="Arial" panose="020B0604020202020204" pitchFamily="34" charset="0"/>
              </a:rPr>
              <a:t>Interventions, toolkits and resources: </a:t>
            </a:r>
            <a:endParaRPr lang="en-GB" sz="3600" dirty="0">
              <a:solidFill>
                <a:srgbClr val="009999"/>
              </a:solidFill>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r>
              <a:rPr lang="en-GB" smtClean="0"/>
              <a:t>AMR_Challenges_Opportunities: the English perspective</a:t>
            </a:r>
            <a:endParaRPr lang="en-GB"/>
          </a:p>
        </p:txBody>
      </p:sp>
      <p:sp>
        <p:nvSpPr>
          <p:cNvPr id="4" name="Slide Number Placeholder 3"/>
          <p:cNvSpPr>
            <a:spLocks noGrp="1"/>
          </p:cNvSpPr>
          <p:nvPr>
            <p:ph type="sldNum" sz="quarter" idx="12"/>
          </p:nvPr>
        </p:nvSpPr>
        <p:spPr/>
        <p:txBody>
          <a:bodyPr/>
          <a:lstStyle/>
          <a:p>
            <a:fld id="{DBB8FA37-6190-442E-BE14-989A1B440DB4}" type="slidenum">
              <a:rPr lang="en-GB" smtClean="0"/>
              <a:t>38</a:t>
            </a:fld>
            <a:endParaRPr lang="en-GB"/>
          </a:p>
        </p:txBody>
      </p:sp>
      <p:pic>
        <p:nvPicPr>
          <p:cNvPr id="12" name="Picture 3"/>
          <p:cNvPicPr>
            <a:picLocks noChangeAspect="1" noChangeArrowheads="1"/>
          </p:cNvPicPr>
          <p:nvPr/>
        </p:nvPicPr>
        <p:blipFill>
          <a:blip r:embed="rId8">
            <a:extLst>
              <a:ext uri="{28A0092B-C50C-407E-A947-70E740481C1C}">
                <a14:useLocalDpi xmlns:a14="http://schemas.microsoft.com/office/drawing/2010/main" val="0"/>
              </a:ext>
            </a:extLst>
          </a:blip>
          <a:srcRect l="34663" t="8815" r="36160" b="20084"/>
          <a:stretch>
            <a:fillRect/>
          </a:stretch>
        </p:blipFill>
        <p:spPr bwMode="auto">
          <a:xfrm>
            <a:off x="4355976" y="963157"/>
            <a:ext cx="2311624" cy="3167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9261" y="4976730"/>
            <a:ext cx="4183220" cy="1967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1113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029575" cy="1143000"/>
          </a:xfrm>
        </p:spPr>
        <p:txBody>
          <a:bodyPr>
            <a:normAutofit fontScale="90000"/>
          </a:bodyPr>
          <a:lstStyle/>
          <a:p>
            <a:r>
              <a:rPr lang="en-GB" dirty="0" smtClean="0"/>
              <a:t>NICE &amp; PHE antimicrobial prescribing guidance </a:t>
            </a:r>
            <a:endParaRPr lang="en-GB" dirty="0"/>
          </a:p>
        </p:txBody>
      </p:sp>
      <p:sp>
        <p:nvSpPr>
          <p:cNvPr id="3" name="Slide Number Placeholder 2"/>
          <p:cNvSpPr>
            <a:spLocks noGrp="1"/>
          </p:cNvSpPr>
          <p:nvPr>
            <p:ph type="sldNum" sz="quarter" idx="12"/>
          </p:nvPr>
        </p:nvSpPr>
        <p:spPr/>
        <p:txBody>
          <a:bodyPr/>
          <a:lstStyle/>
          <a:p>
            <a:fld id="{BCC726F6-A7F1-41B8-AC6A-C2711CA50140}" type="slidenum">
              <a:rPr lang="en-GB" smtClean="0">
                <a:solidFill>
                  <a:prstClr val="white"/>
                </a:solidFill>
              </a:rPr>
              <a:pPr/>
              <a:t>39</a:t>
            </a:fld>
            <a:endParaRPr lang="en-GB">
              <a:solidFill>
                <a:prstClr val="white"/>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 y="1029442"/>
            <a:ext cx="7969542" cy="4020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23528" y="5800908"/>
            <a:ext cx="8820472" cy="584775"/>
          </a:xfrm>
          <a:prstGeom prst="rect">
            <a:avLst/>
          </a:prstGeom>
          <a:noFill/>
        </p:spPr>
        <p:txBody>
          <a:bodyPr wrap="square" rtlCol="0">
            <a:spAutoFit/>
          </a:bodyPr>
          <a:lstStyle/>
          <a:p>
            <a:pPr fontAlgn="base">
              <a:spcBef>
                <a:spcPct val="0"/>
              </a:spcBef>
              <a:spcAft>
                <a:spcPct val="0"/>
              </a:spcAft>
            </a:pPr>
            <a:r>
              <a:rPr lang="en-GB" sz="1600" dirty="0">
                <a:solidFill>
                  <a:prstClr val="black"/>
                </a:solidFill>
                <a:ea typeface="ヒラギノ角ゴ Pro W3" pitchFamily="84" charset="-128"/>
                <a:hlinkClick r:id="rId3"/>
              </a:rPr>
              <a:t>https://</a:t>
            </a:r>
            <a:r>
              <a:rPr lang="en-GB" sz="1600" dirty="0" smtClean="0">
                <a:solidFill>
                  <a:prstClr val="black"/>
                </a:solidFill>
                <a:ea typeface="ヒラギノ角ゴ Pro W3" pitchFamily="84" charset="-128"/>
                <a:hlinkClick r:id="rId3"/>
              </a:rPr>
              <a:t>www.nice.org.uk/Media/Default/About/what-we-do/NICE-guidance/antimicrobial%20guidance/summary-antimicrobial-prescribing-guidance.pdf</a:t>
            </a:r>
            <a:r>
              <a:rPr lang="en-GB" sz="1600" dirty="0" smtClean="0">
                <a:solidFill>
                  <a:prstClr val="black"/>
                </a:solidFill>
                <a:ea typeface="ヒラギノ角ゴ Pro W3" pitchFamily="84" charset="-128"/>
              </a:rPr>
              <a:t> </a:t>
            </a:r>
            <a:endParaRPr lang="en-GB" sz="1600" dirty="0">
              <a:solidFill>
                <a:prstClr val="black"/>
              </a:solidFill>
              <a:ea typeface="ヒラギノ角ゴ Pro W3" pitchFamily="84" charset="-128"/>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4007320"/>
            <a:ext cx="2857500" cy="208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1252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r="32360"/>
          <a:stretch/>
        </p:blipFill>
        <p:spPr bwMode="auto">
          <a:xfrm>
            <a:off x="683592" y="1872052"/>
            <a:ext cx="1857263" cy="183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2789"/>
          <a:stretch/>
        </p:blipFill>
        <p:spPr bwMode="auto">
          <a:xfrm>
            <a:off x="3491881" y="1932853"/>
            <a:ext cx="1800200" cy="1787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35632"/>
          <a:stretch/>
        </p:blipFill>
        <p:spPr bwMode="auto">
          <a:xfrm>
            <a:off x="6372202" y="1943944"/>
            <a:ext cx="1588556" cy="1646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99591" y="3704065"/>
            <a:ext cx="1641240" cy="461665"/>
          </a:xfrm>
          <a:prstGeom prst="rect">
            <a:avLst/>
          </a:prstGeom>
          <a:noFill/>
        </p:spPr>
        <p:txBody>
          <a:bodyPr wrap="square" rtlCol="0">
            <a:spAutoFit/>
          </a:bodyPr>
          <a:lstStyle/>
          <a:p>
            <a:pPr algn="ctr" fontAlgn="base">
              <a:spcBef>
                <a:spcPct val="0"/>
              </a:spcBef>
              <a:spcAft>
                <a:spcPct val="0"/>
              </a:spcAft>
            </a:pPr>
            <a:r>
              <a:rPr lang="en-GB" sz="2400" i="1" dirty="0" smtClean="0">
                <a:solidFill>
                  <a:prstClr val="black"/>
                </a:solidFill>
                <a:ea typeface="ヒラギノ角ゴ Pro W3" pitchFamily="84" charset="-128"/>
              </a:rPr>
              <a:t>E. coli</a:t>
            </a:r>
            <a:endParaRPr lang="en-GB" sz="2400" i="1" dirty="0">
              <a:solidFill>
                <a:prstClr val="black"/>
              </a:solidFill>
              <a:ea typeface="ヒラギノ角ゴ Pro W3" pitchFamily="84" charset="-128"/>
            </a:endParaRPr>
          </a:p>
        </p:txBody>
      </p:sp>
      <p:sp>
        <p:nvSpPr>
          <p:cNvPr id="9" name="TextBox 8"/>
          <p:cNvSpPr txBox="1"/>
          <p:nvPr/>
        </p:nvSpPr>
        <p:spPr>
          <a:xfrm>
            <a:off x="3347865" y="3724629"/>
            <a:ext cx="2520280" cy="461665"/>
          </a:xfrm>
          <a:prstGeom prst="rect">
            <a:avLst/>
          </a:prstGeom>
          <a:noFill/>
        </p:spPr>
        <p:txBody>
          <a:bodyPr wrap="square" rtlCol="0">
            <a:spAutoFit/>
          </a:bodyPr>
          <a:lstStyle/>
          <a:p>
            <a:pPr algn="ctr" fontAlgn="base">
              <a:spcBef>
                <a:spcPct val="0"/>
              </a:spcBef>
              <a:spcAft>
                <a:spcPct val="0"/>
              </a:spcAft>
            </a:pPr>
            <a:r>
              <a:rPr lang="en-GB" sz="2400" i="1" dirty="0">
                <a:solidFill>
                  <a:prstClr val="black"/>
                </a:solidFill>
                <a:ea typeface="ヒラギノ角ゴ Pro W3" pitchFamily="84" charset="-128"/>
              </a:rPr>
              <a:t>K</a:t>
            </a:r>
            <a:r>
              <a:rPr lang="en-GB" sz="2400" i="1" dirty="0" smtClean="0">
                <a:solidFill>
                  <a:prstClr val="black"/>
                </a:solidFill>
                <a:ea typeface="ヒラギノ角ゴ Pro W3" pitchFamily="84" charset="-128"/>
              </a:rPr>
              <a:t>. pneumoniae</a:t>
            </a:r>
            <a:endParaRPr lang="en-GB" sz="2400" i="1" dirty="0">
              <a:solidFill>
                <a:prstClr val="black"/>
              </a:solidFill>
              <a:ea typeface="ヒラギノ角ゴ Pro W3" pitchFamily="84" charset="-128"/>
            </a:endParaRPr>
          </a:p>
        </p:txBody>
      </p:sp>
      <p:sp>
        <p:nvSpPr>
          <p:cNvPr id="10" name="TextBox 9"/>
          <p:cNvSpPr txBox="1"/>
          <p:nvPr/>
        </p:nvSpPr>
        <p:spPr>
          <a:xfrm>
            <a:off x="6084168" y="3700877"/>
            <a:ext cx="3059832" cy="461665"/>
          </a:xfrm>
          <a:prstGeom prst="rect">
            <a:avLst/>
          </a:prstGeom>
          <a:noFill/>
        </p:spPr>
        <p:txBody>
          <a:bodyPr wrap="square" rtlCol="0">
            <a:spAutoFit/>
          </a:bodyPr>
          <a:lstStyle/>
          <a:p>
            <a:pPr algn="ctr" fontAlgn="base">
              <a:spcBef>
                <a:spcPct val="0"/>
              </a:spcBef>
              <a:spcAft>
                <a:spcPct val="0"/>
              </a:spcAft>
            </a:pPr>
            <a:r>
              <a:rPr lang="en-GB" sz="2400" i="1" dirty="0" smtClean="0">
                <a:solidFill>
                  <a:prstClr val="black"/>
                </a:solidFill>
                <a:ea typeface="ヒラギノ角ゴ Pro W3" pitchFamily="84" charset="-128"/>
              </a:rPr>
              <a:t>Pseudomonas </a:t>
            </a:r>
            <a:r>
              <a:rPr lang="en-GB" sz="2400" dirty="0" smtClean="0">
                <a:solidFill>
                  <a:prstClr val="black"/>
                </a:solidFill>
                <a:ea typeface="ヒラギノ角ゴ Pro W3" pitchFamily="84" charset="-128"/>
              </a:rPr>
              <a:t>spp.</a:t>
            </a:r>
            <a:endParaRPr lang="en-GB" sz="2400" i="1" dirty="0">
              <a:solidFill>
                <a:prstClr val="black"/>
              </a:solidFill>
              <a:ea typeface="ヒラギノ角ゴ Pro W3" pitchFamily="84" charset="-128"/>
            </a:endParaRPr>
          </a:p>
        </p:txBody>
      </p:sp>
      <p:sp>
        <p:nvSpPr>
          <p:cNvPr id="3" name="Title 2"/>
          <p:cNvSpPr>
            <a:spLocks noGrp="1"/>
          </p:cNvSpPr>
          <p:nvPr>
            <p:ph type="title"/>
          </p:nvPr>
        </p:nvSpPr>
        <p:spPr>
          <a:xfrm>
            <a:off x="498902" y="116632"/>
            <a:ext cx="8029575" cy="1143000"/>
          </a:xfrm>
        </p:spPr>
        <p:txBody>
          <a:bodyPr>
            <a:normAutofit/>
          </a:bodyPr>
          <a:lstStyle/>
          <a:p>
            <a:r>
              <a:rPr lang="en-GB" sz="2800" b="1" dirty="0" smtClean="0"/>
              <a:t>Overview of AMR in BSI from 2013 to 2017</a:t>
            </a:r>
            <a:endParaRPr lang="en-GB" sz="2800" b="1" dirty="0"/>
          </a:p>
        </p:txBody>
      </p:sp>
      <p:pic>
        <p:nvPicPr>
          <p:cNvPr id="11"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31250"/>
          <a:stretch/>
        </p:blipFill>
        <p:spPr bwMode="auto">
          <a:xfrm>
            <a:off x="752463" y="3934490"/>
            <a:ext cx="1788370" cy="2194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6"/>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33799"/>
          <a:stretch/>
        </p:blipFill>
        <p:spPr bwMode="auto">
          <a:xfrm>
            <a:off x="3491882" y="4101040"/>
            <a:ext cx="1902249" cy="201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9"/>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38103"/>
          <a:stretch/>
        </p:blipFill>
        <p:spPr bwMode="auto">
          <a:xfrm>
            <a:off x="6501682" y="4199953"/>
            <a:ext cx="1689769" cy="1814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899595" y="6182277"/>
            <a:ext cx="1641239" cy="461665"/>
          </a:xfrm>
          <a:prstGeom prst="rect">
            <a:avLst/>
          </a:prstGeom>
          <a:noFill/>
        </p:spPr>
        <p:txBody>
          <a:bodyPr wrap="square" rtlCol="0">
            <a:spAutoFit/>
          </a:bodyPr>
          <a:lstStyle/>
          <a:p>
            <a:pPr algn="ctr" fontAlgn="base">
              <a:spcBef>
                <a:spcPct val="0"/>
              </a:spcBef>
              <a:spcAft>
                <a:spcPct val="0"/>
              </a:spcAft>
            </a:pPr>
            <a:r>
              <a:rPr lang="en-GB" sz="2400" i="1" dirty="0" smtClean="0">
                <a:solidFill>
                  <a:prstClr val="black"/>
                </a:solidFill>
                <a:ea typeface="ヒラギノ角ゴ Pro W3" pitchFamily="84" charset="-128"/>
              </a:rPr>
              <a:t>S. aureus</a:t>
            </a:r>
            <a:endParaRPr lang="en-GB" sz="2400" i="1" dirty="0">
              <a:solidFill>
                <a:prstClr val="black"/>
              </a:solidFill>
              <a:ea typeface="ヒラギノ角ゴ Pro W3" pitchFamily="84" charset="-128"/>
            </a:endParaRPr>
          </a:p>
        </p:txBody>
      </p:sp>
      <p:sp>
        <p:nvSpPr>
          <p:cNvPr id="15" name="TextBox 14"/>
          <p:cNvSpPr txBox="1"/>
          <p:nvPr/>
        </p:nvSpPr>
        <p:spPr>
          <a:xfrm>
            <a:off x="2915817" y="6129433"/>
            <a:ext cx="3168352" cy="461665"/>
          </a:xfrm>
          <a:prstGeom prst="rect">
            <a:avLst/>
          </a:prstGeom>
          <a:noFill/>
        </p:spPr>
        <p:txBody>
          <a:bodyPr wrap="square" rtlCol="0">
            <a:spAutoFit/>
          </a:bodyPr>
          <a:lstStyle/>
          <a:p>
            <a:pPr algn="ctr" fontAlgn="base">
              <a:spcBef>
                <a:spcPct val="0"/>
              </a:spcBef>
              <a:spcAft>
                <a:spcPct val="0"/>
              </a:spcAft>
            </a:pPr>
            <a:r>
              <a:rPr lang="en-GB" sz="2400" i="1" dirty="0" smtClean="0">
                <a:solidFill>
                  <a:prstClr val="black"/>
                </a:solidFill>
                <a:ea typeface="ヒラギノ角ゴ Pro W3" pitchFamily="84" charset="-128"/>
              </a:rPr>
              <a:t>S. pneumoniae</a:t>
            </a:r>
            <a:endParaRPr lang="en-GB" sz="2400" i="1" dirty="0">
              <a:solidFill>
                <a:prstClr val="black"/>
              </a:solidFill>
              <a:ea typeface="ヒラギノ角ゴ Pro W3" pitchFamily="84" charset="-128"/>
            </a:endParaRPr>
          </a:p>
        </p:txBody>
      </p:sp>
      <p:sp>
        <p:nvSpPr>
          <p:cNvPr id="16" name="TextBox 15"/>
          <p:cNvSpPr txBox="1"/>
          <p:nvPr/>
        </p:nvSpPr>
        <p:spPr>
          <a:xfrm>
            <a:off x="6228184" y="6097679"/>
            <a:ext cx="2808312" cy="461665"/>
          </a:xfrm>
          <a:prstGeom prst="rect">
            <a:avLst/>
          </a:prstGeom>
          <a:noFill/>
        </p:spPr>
        <p:txBody>
          <a:bodyPr wrap="square" rtlCol="0">
            <a:spAutoFit/>
          </a:bodyPr>
          <a:lstStyle/>
          <a:p>
            <a:pPr algn="ctr" fontAlgn="base">
              <a:spcBef>
                <a:spcPct val="0"/>
              </a:spcBef>
              <a:spcAft>
                <a:spcPct val="0"/>
              </a:spcAft>
            </a:pPr>
            <a:r>
              <a:rPr lang="en-GB" sz="2400" i="1" dirty="0" smtClean="0">
                <a:solidFill>
                  <a:prstClr val="black"/>
                </a:solidFill>
                <a:ea typeface="ヒラギノ角ゴ Pro W3" pitchFamily="84" charset="-128"/>
              </a:rPr>
              <a:t>Enterococcus </a:t>
            </a:r>
            <a:r>
              <a:rPr lang="en-GB" sz="2400" dirty="0" smtClean="0">
                <a:solidFill>
                  <a:prstClr val="black"/>
                </a:solidFill>
                <a:ea typeface="ヒラギノ角ゴ Pro W3" pitchFamily="84" charset="-128"/>
              </a:rPr>
              <a:t>spp</a:t>
            </a:r>
            <a:r>
              <a:rPr lang="en-GB" sz="2400" i="1" dirty="0" smtClean="0">
                <a:solidFill>
                  <a:prstClr val="black"/>
                </a:solidFill>
                <a:ea typeface="ヒラギノ角ゴ Pro W3" pitchFamily="84" charset="-128"/>
              </a:rPr>
              <a:t>.</a:t>
            </a:r>
            <a:endParaRPr lang="en-GB" sz="2400" i="1" dirty="0">
              <a:solidFill>
                <a:prstClr val="black"/>
              </a:solidFill>
              <a:ea typeface="ヒラギノ角ゴ Pro W3" pitchFamily="84" charset="-128"/>
            </a:endParaRPr>
          </a:p>
        </p:txBody>
      </p:sp>
      <p:sp>
        <p:nvSpPr>
          <p:cNvPr id="4" name="TextBox 3"/>
          <p:cNvSpPr txBox="1"/>
          <p:nvPr/>
        </p:nvSpPr>
        <p:spPr>
          <a:xfrm rot="16200000">
            <a:off x="-340588" y="2547761"/>
            <a:ext cx="1515283" cy="307777"/>
          </a:xfrm>
          <a:prstGeom prst="rect">
            <a:avLst/>
          </a:prstGeom>
          <a:noFill/>
        </p:spPr>
        <p:txBody>
          <a:bodyPr wrap="square" rtlCol="0">
            <a:spAutoFit/>
          </a:bodyPr>
          <a:lstStyle/>
          <a:p>
            <a:pPr fontAlgn="base">
              <a:spcBef>
                <a:spcPct val="0"/>
              </a:spcBef>
              <a:spcAft>
                <a:spcPct val="0"/>
              </a:spcAft>
            </a:pPr>
            <a:r>
              <a:rPr lang="en-GB" sz="1400" dirty="0" smtClean="0">
                <a:solidFill>
                  <a:prstClr val="black"/>
                </a:solidFill>
                <a:ea typeface="ヒラギノ角ゴ Pro W3" pitchFamily="84" charset="-128"/>
              </a:rPr>
              <a:t>% resistant</a:t>
            </a:r>
            <a:endParaRPr lang="en-GB" sz="1400" dirty="0">
              <a:solidFill>
                <a:prstClr val="black"/>
              </a:solidFill>
              <a:ea typeface="ヒラギノ角ゴ Pro W3" pitchFamily="84" charset="-128"/>
            </a:endParaRPr>
          </a:p>
        </p:txBody>
      </p:sp>
      <p:sp>
        <p:nvSpPr>
          <p:cNvPr id="17" name="TextBox 16"/>
          <p:cNvSpPr txBox="1"/>
          <p:nvPr/>
        </p:nvSpPr>
        <p:spPr>
          <a:xfrm rot="16200000">
            <a:off x="-258733" y="4893462"/>
            <a:ext cx="1515283" cy="276999"/>
          </a:xfrm>
          <a:prstGeom prst="rect">
            <a:avLst/>
          </a:prstGeom>
          <a:noFill/>
        </p:spPr>
        <p:txBody>
          <a:bodyPr wrap="square" rtlCol="0">
            <a:spAutoFit/>
          </a:bodyPr>
          <a:lstStyle/>
          <a:p>
            <a:pPr fontAlgn="base">
              <a:spcBef>
                <a:spcPct val="0"/>
              </a:spcBef>
              <a:spcAft>
                <a:spcPct val="0"/>
              </a:spcAft>
            </a:pPr>
            <a:r>
              <a:rPr lang="en-GB" sz="1200" dirty="0" smtClean="0">
                <a:solidFill>
                  <a:prstClr val="black"/>
                </a:solidFill>
                <a:ea typeface="ヒラギノ角ゴ Pro W3" pitchFamily="84" charset="-128"/>
              </a:rPr>
              <a:t>% resistant</a:t>
            </a:r>
            <a:endParaRPr lang="en-GB" sz="1200" dirty="0">
              <a:solidFill>
                <a:prstClr val="black"/>
              </a:solidFill>
              <a:ea typeface="ヒラギノ角ゴ Pro W3" pitchFamily="84" charset="-128"/>
            </a:endParaRPr>
          </a:p>
        </p:txBody>
      </p:sp>
      <p:sp>
        <p:nvSpPr>
          <p:cNvPr id="5" name="TextBox 4"/>
          <p:cNvSpPr txBox="1"/>
          <p:nvPr/>
        </p:nvSpPr>
        <p:spPr>
          <a:xfrm>
            <a:off x="360402" y="980731"/>
            <a:ext cx="8676094" cy="923330"/>
          </a:xfrm>
          <a:prstGeom prst="rect">
            <a:avLst/>
          </a:prstGeom>
          <a:noFill/>
        </p:spPr>
        <p:txBody>
          <a:bodyPr wrap="square" rtlCol="0">
            <a:spAutoFit/>
          </a:bodyPr>
          <a:lstStyle/>
          <a:p>
            <a:pPr fontAlgn="base">
              <a:spcBef>
                <a:spcPct val="0"/>
              </a:spcBef>
              <a:spcAft>
                <a:spcPct val="0"/>
              </a:spcAft>
            </a:pPr>
            <a:r>
              <a:rPr lang="en-GB" dirty="0" smtClean="0">
                <a:solidFill>
                  <a:prstClr val="black"/>
                </a:solidFill>
                <a:ea typeface="ヒラギノ角ゴ Pro W3" pitchFamily="84" charset="-128"/>
              </a:rPr>
              <a:t>Proportion of bacterial species causing BSIs resistant to key antibiotics </a:t>
            </a:r>
            <a:r>
              <a:rPr lang="en-GB" dirty="0" smtClean="0">
                <a:solidFill>
                  <a:prstClr val="black"/>
                </a:solidFill>
                <a:ea typeface="ヒラギノ角ゴ Pro W3" pitchFamily="84" charset="-128"/>
              </a:rPr>
              <a:t>has remained broadly stable over the last 5 years, most likely reflecting the impact of antimicrobial stewardship.</a:t>
            </a:r>
            <a:endParaRPr lang="en-GB" dirty="0">
              <a:solidFill>
                <a:prstClr val="black"/>
              </a:solidFill>
              <a:ea typeface="ヒラギノ角ゴ Pro W3" pitchFamily="84" charset="-128"/>
            </a:endParaRPr>
          </a:p>
        </p:txBody>
      </p:sp>
      <p:sp>
        <p:nvSpPr>
          <p:cNvPr id="6" name="Footer Placeholder 5"/>
          <p:cNvSpPr>
            <a:spLocks noGrp="1"/>
          </p:cNvSpPr>
          <p:nvPr>
            <p:ph type="ftr" sz="quarter" idx="11"/>
          </p:nvPr>
        </p:nvSpPr>
        <p:spPr/>
        <p:txBody>
          <a:bodyPr/>
          <a:lstStyle/>
          <a:p>
            <a:r>
              <a:rPr lang="en-GB" smtClean="0">
                <a:solidFill>
                  <a:prstClr val="white"/>
                </a:solidFill>
              </a:rPr>
              <a:t>AMR_Challenges_Opportunities: the English perspective</a:t>
            </a:r>
            <a:endParaRPr lang="en-GB">
              <a:solidFill>
                <a:prstClr val="white"/>
              </a:solidFill>
            </a:endParaRPr>
          </a:p>
        </p:txBody>
      </p:sp>
      <p:sp>
        <p:nvSpPr>
          <p:cNvPr id="7" name="Slide Number Placeholder 6"/>
          <p:cNvSpPr>
            <a:spLocks noGrp="1"/>
          </p:cNvSpPr>
          <p:nvPr>
            <p:ph type="sldNum" sz="quarter" idx="12"/>
          </p:nvPr>
        </p:nvSpPr>
        <p:spPr>
          <a:xfrm>
            <a:off x="0" y="6643878"/>
            <a:ext cx="9144000" cy="214122"/>
          </a:xfrm>
        </p:spPr>
        <p:txBody>
          <a:bodyPr/>
          <a:lstStyle/>
          <a:p>
            <a:r>
              <a:rPr lang="en-GB" smtClean="0">
                <a:solidFill>
                  <a:prstClr val="white"/>
                </a:solidFill>
              </a:rPr>
              <a:t> 	ESPAUR Report 2018</a:t>
            </a:r>
            <a:endParaRPr lang="en-GB" dirty="0">
              <a:solidFill>
                <a:prstClr val="white"/>
              </a:solidFill>
            </a:endParaRPr>
          </a:p>
        </p:txBody>
      </p:sp>
    </p:spTree>
    <p:extLst>
      <p:ext uri="{BB962C8B-B14F-4D97-AF65-F5344CB8AC3E}">
        <p14:creationId xmlns:p14="http://schemas.microsoft.com/office/powerpoint/2010/main" val="4294169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235" y="248605"/>
            <a:ext cx="8028000" cy="648072"/>
          </a:xfrm>
        </p:spPr>
        <p:txBody>
          <a:bodyPr>
            <a:normAutofit fontScale="90000"/>
          </a:bodyPr>
          <a:lstStyle/>
          <a:p>
            <a:pPr algn="ctr"/>
            <a:r>
              <a:rPr lang="en-GB" sz="3600" dirty="0" smtClean="0">
                <a:solidFill>
                  <a:srgbClr val="009999"/>
                </a:solidFill>
              </a:rPr>
              <a:t>PHE Behavioural Insights  coordination </a:t>
            </a:r>
            <a:br>
              <a:rPr lang="en-GB" sz="3600" dirty="0" smtClean="0">
                <a:solidFill>
                  <a:srgbClr val="009999"/>
                </a:solidFill>
              </a:rPr>
            </a:br>
            <a:r>
              <a:rPr lang="en-GB" sz="3600" dirty="0" smtClean="0">
                <a:solidFill>
                  <a:srgbClr val="009999"/>
                </a:solidFill>
              </a:rPr>
              <a:t>with scientific </a:t>
            </a:r>
            <a:r>
              <a:rPr lang="en-GB" sz="3600" dirty="0" smtClean="0">
                <a:solidFill>
                  <a:srgbClr val="009999"/>
                </a:solidFill>
              </a:rPr>
              <a:t>input</a:t>
            </a:r>
            <a:endParaRPr lang="en-GB" sz="3600" dirty="0">
              <a:solidFill>
                <a:srgbClr val="009999"/>
              </a:solidFill>
            </a:endParaRPr>
          </a:p>
        </p:txBody>
      </p:sp>
      <p:sp>
        <p:nvSpPr>
          <p:cNvPr id="3" name="Content Placeholder 2"/>
          <p:cNvSpPr>
            <a:spLocks noGrp="1"/>
          </p:cNvSpPr>
          <p:nvPr>
            <p:ph idx="1"/>
          </p:nvPr>
        </p:nvSpPr>
        <p:spPr>
          <a:xfrm>
            <a:off x="251521" y="1844830"/>
            <a:ext cx="8064896" cy="4739679"/>
          </a:xfrm>
        </p:spPr>
        <p:txBody>
          <a:bodyPr/>
          <a:lstStyle/>
          <a:p>
            <a:r>
              <a:rPr lang="en-GB" b="1" dirty="0" smtClean="0"/>
              <a:t>Behavioural analyses to inform strategic decisions about interventions</a:t>
            </a:r>
          </a:p>
          <a:p>
            <a:pPr marL="285750" indent="-285750">
              <a:buFont typeface="Arial" panose="020B0604020202020204" pitchFamily="34" charset="0"/>
              <a:buChar char="•"/>
            </a:pPr>
            <a:r>
              <a:rPr lang="en-GB" dirty="0"/>
              <a:t>Understanding </a:t>
            </a:r>
            <a:r>
              <a:rPr lang="en-GB" dirty="0" smtClean="0"/>
              <a:t>and  changing </a:t>
            </a:r>
            <a:r>
              <a:rPr lang="en-GB" dirty="0"/>
              <a:t>behaviours related to preventing catheter associated urinary tract </a:t>
            </a:r>
            <a:r>
              <a:rPr lang="en-GB" dirty="0" smtClean="0"/>
              <a:t>infections </a:t>
            </a:r>
            <a:r>
              <a:rPr lang="en-GB" dirty="0"/>
              <a:t>in primary, secondary and community care and nursing homes. </a:t>
            </a:r>
            <a:endParaRPr lang="en-GB" dirty="0" smtClean="0"/>
          </a:p>
          <a:p>
            <a:pPr marL="285750" indent="-285750">
              <a:buFont typeface="Arial" panose="020B0604020202020204" pitchFamily="34" charset="0"/>
              <a:buChar char="•"/>
            </a:pPr>
            <a:r>
              <a:rPr lang="en-GB" dirty="0"/>
              <a:t>A Behaviour Change Wheel classification of AMS interventions for self-limiting </a:t>
            </a:r>
            <a:r>
              <a:rPr lang="en-GB" dirty="0" smtClean="0"/>
              <a:t>RTIs in primary care patients, prescribers, providers, CCGs and pharmacies. </a:t>
            </a:r>
            <a:endParaRPr lang="en-GB" sz="3600" dirty="0"/>
          </a:p>
          <a:p>
            <a:r>
              <a:rPr lang="en-GB" b="1" dirty="0" smtClean="0"/>
              <a:t>Interventions </a:t>
            </a:r>
          </a:p>
          <a:p>
            <a:pPr marL="285750" indent="-285750">
              <a:buFont typeface="Arial" panose="020B0604020202020204" pitchFamily="34" charset="0"/>
              <a:buChar char="•"/>
            </a:pPr>
            <a:r>
              <a:rPr lang="en-GB" dirty="0" smtClean="0"/>
              <a:t>Annual feedback letters to GPs from the CMO based on behavioural insights</a:t>
            </a:r>
          </a:p>
          <a:p>
            <a:pPr marL="635000" lvl="1" indent="-285750">
              <a:spcBef>
                <a:spcPts val="0"/>
              </a:spcBef>
              <a:buFont typeface="Arial" panose="020B0604020202020204" pitchFamily="34" charset="0"/>
              <a:buChar char="•"/>
            </a:pPr>
            <a:r>
              <a:rPr lang="en-GB" dirty="0" smtClean="0"/>
              <a:t>to top 20% of practices (2017 – results imminent)</a:t>
            </a:r>
          </a:p>
          <a:p>
            <a:pPr marL="635000" lvl="1" indent="-285750">
              <a:spcBef>
                <a:spcPts val="0"/>
              </a:spcBef>
              <a:buFont typeface="Arial" panose="020B0604020202020204" pitchFamily="34" charset="0"/>
              <a:buChar char="•"/>
            </a:pPr>
            <a:r>
              <a:rPr lang="en-GB" dirty="0" smtClean="0"/>
              <a:t>to practices with prescribing increased by &gt;4% (2018 – results in 2019) </a:t>
            </a:r>
          </a:p>
          <a:p>
            <a:pPr marL="285750" indent="-285750">
              <a:buFont typeface="Arial" panose="020B0604020202020204" pitchFamily="34" charset="0"/>
              <a:buChar char="•"/>
            </a:pPr>
            <a:r>
              <a:rPr lang="en-GB" dirty="0" smtClean="0"/>
              <a:t>Testing </a:t>
            </a:r>
            <a:r>
              <a:rPr lang="en-GB" dirty="0" smtClean="0"/>
              <a:t>TARGET in pharmacies and care homes</a:t>
            </a:r>
          </a:p>
          <a:p>
            <a:pPr marL="285750" indent="-285750">
              <a:buFont typeface="Arial" panose="020B0604020202020204" pitchFamily="34" charset="0"/>
              <a:buChar char="•"/>
            </a:pPr>
            <a:r>
              <a:rPr lang="en-GB" dirty="0" smtClean="0"/>
              <a:t>Optimising intervention content (OPIC) in CAUTI and AMS:  Implementation         of findings from the two behavioural analyses</a:t>
            </a:r>
            <a:endParaRPr lang="en-GB" dirty="0"/>
          </a:p>
          <a:p>
            <a:r>
              <a:rPr lang="en-GB" dirty="0" smtClean="0"/>
              <a:t> </a:t>
            </a:r>
            <a:endParaRPr lang="en-GB" b="1" dirty="0"/>
          </a:p>
          <a:p>
            <a:endParaRPr lang="en-GB" dirty="0"/>
          </a:p>
        </p:txBody>
      </p:sp>
      <p:sp>
        <p:nvSpPr>
          <p:cNvPr id="4" name="Slide Number Placeholder 3"/>
          <p:cNvSpPr>
            <a:spLocks noGrp="1"/>
          </p:cNvSpPr>
          <p:nvPr>
            <p:ph type="sldNum" sz="quarter" idx="10"/>
          </p:nvPr>
        </p:nvSpPr>
        <p:spPr/>
        <p:txBody>
          <a:bodyPr/>
          <a:lstStyle/>
          <a:p>
            <a:pPr marL="531813">
              <a:defRPr/>
            </a:pPr>
            <a:r>
              <a:rPr lang="en-US" smtClean="0">
                <a:solidFill>
                  <a:prstClr val="white"/>
                </a:solidFill>
              </a:rPr>
              <a:t>  </a:t>
            </a:r>
            <a:fld id="{2565FA6D-D4C8-4C4C-AC4B-3269734D34D8}" type="slidenum">
              <a:rPr lang="en-US" smtClean="0">
                <a:solidFill>
                  <a:prstClr val="white"/>
                </a:solidFill>
              </a:rPr>
              <a:pPr marL="531813">
                <a:defRPr/>
              </a:pPr>
              <a:t>40</a:t>
            </a:fld>
            <a:endParaRPr lang="en-US" dirty="0">
              <a:solidFill>
                <a:prstClr val="white"/>
              </a:solidFill>
            </a:endParaRPr>
          </a:p>
        </p:txBody>
      </p:sp>
      <p:pic>
        <p:nvPicPr>
          <p:cNvPr id="6" name="Picture 2">
            <a:extLst>
              <a:ext uri="{FF2B5EF4-FFF2-40B4-BE49-F238E27FC236}">
                <a16:creationId xmlns="" xmlns:a16="http://schemas.microsoft.com/office/drawing/2014/main" id="{146DE9DC-F7E3-D948-9471-912762D918D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8281" y="548684"/>
            <a:ext cx="1416351" cy="1200153"/>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descr="F:\My UCL Documents\publications\Behaviour change wheel\Images\BCW on own.jpg">
            <a:extLst>
              <a:ext uri="{FF2B5EF4-FFF2-40B4-BE49-F238E27FC236}">
                <a16:creationId xmlns="" xmlns:a16="http://schemas.microsoft.com/office/drawing/2014/main" id="{1661CFD1-CDDE-9C4C-9320-871E93043F4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320" y="116632"/>
            <a:ext cx="1242264" cy="120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logo_draft">
            <a:extLst>
              <a:ext uri="{FF2B5EF4-FFF2-40B4-BE49-F238E27FC236}">
                <a16:creationId xmlns="" xmlns:a16="http://schemas.microsoft.com/office/drawing/2014/main" id="{E4E3FCF2-D595-9B4F-9B25-2618830B55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3730" y="5821603"/>
            <a:ext cx="1468437"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4"/>
          <p:cNvSpPr>
            <a:spLocks noGrp="1"/>
          </p:cNvSpPr>
          <p:nvPr>
            <p:ph type="ftr" sz="quarter" idx="11"/>
          </p:nvPr>
        </p:nvSpPr>
        <p:spPr/>
        <p:txBody>
          <a:bodyPr/>
          <a:lstStyle/>
          <a:p>
            <a:pPr>
              <a:defRPr/>
            </a:pPr>
            <a:r>
              <a:rPr lang="en-GB" smtClean="0">
                <a:solidFill>
                  <a:prstClr val="white"/>
                </a:solidFill>
              </a:rPr>
              <a:t>AMR_Challenges_Opportunities: the English perspective</a:t>
            </a:r>
            <a:endParaRPr lang="en-US" dirty="0">
              <a:solidFill>
                <a:prstClr val="white"/>
              </a:solidFill>
            </a:endParaRPr>
          </a:p>
        </p:txBody>
      </p:sp>
    </p:spTree>
    <p:extLst>
      <p:ext uri="{BB962C8B-B14F-4D97-AF65-F5344CB8AC3E}">
        <p14:creationId xmlns:p14="http://schemas.microsoft.com/office/powerpoint/2010/main" val="68799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Public campaign </a:t>
            </a:r>
            <a:endParaRPr lang="en-GB" dirty="0"/>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0"/>
          </p:nvPr>
        </p:nvSpPr>
        <p:spPr/>
        <p:txBody>
          <a:bodyPr/>
          <a:lstStyle/>
          <a:p>
            <a:pPr marL="531813">
              <a:defRPr/>
            </a:pPr>
            <a:r>
              <a:rPr lang="en-US" smtClean="0">
                <a:solidFill>
                  <a:prstClr val="white"/>
                </a:solidFill>
              </a:rPr>
              <a:t>  </a:t>
            </a:r>
            <a:fld id="{2565FA6D-D4C8-4C4C-AC4B-3269734D34D8}" type="slidenum">
              <a:rPr lang="en-US" smtClean="0">
                <a:solidFill>
                  <a:prstClr val="white"/>
                </a:solidFill>
              </a:rPr>
              <a:pPr marL="531813">
                <a:defRPr/>
              </a:pPr>
              <a:t>41</a:t>
            </a:fld>
            <a:endParaRPr lang="en-US" dirty="0">
              <a:solidFill>
                <a:prstClr val="white"/>
              </a:solidFill>
            </a:endParaRPr>
          </a:p>
        </p:txBody>
      </p:sp>
      <p:sp>
        <p:nvSpPr>
          <p:cNvPr id="5" name="Footer Placeholder 4"/>
          <p:cNvSpPr>
            <a:spLocks noGrp="1"/>
          </p:cNvSpPr>
          <p:nvPr>
            <p:ph type="ftr" sz="quarter" idx="11"/>
          </p:nvPr>
        </p:nvSpPr>
        <p:spPr/>
        <p:txBody>
          <a:bodyPr/>
          <a:lstStyle/>
          <a:p>
            <a:pPr>
              <a:defRPr/>
            </a:pPr>
            <a:r>
              <a:rPr lang="en-US" smtClean="0">
                <a:solidFill>
                  <a:prstClr val="white"/>
                </a:solidFill>
              </a:rPr>
              <a:t>AMR_Challenges_Opportunities: the English perspective</a:t>
            </a:r>
            <a:endParaRPr lang="en-US" dirty="0">
              <a:solidFill>
                <a:prstClr val="white"/>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268760"/>
            <a:ext cx="8641540"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11223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0"/>
          </p:nvPr>
        </p:nvSpPr>
        <p:spPr/>
        <p:txBody>
          <a:bodyPr/>
          <a:lstStyle/>
          <a:p>
            <a:pPr marL="531813">
              <a:defRPr/>
            </a:pPr>
            <a:r>
              <a:rPr lang="en-US" smtClean="0">
                <a:solidFill>
                  <a:prstClr val="white"/>
                </a:solidFill>
              </a:rPr>
              <a:t>  </a:t>
            </a:r>
            <a:fld id="{2565FA6D-D4C8-4C4C-AC4B-3269734D34D8}" type="slidenum">
              <a:rPr lang="en-US" smtClean="0">
                <a:solidFill>
                  <a:prstClr val="white"/>
                </a:solidFill>
              </a:rPr>
              <a:pPr marL="531813">
                <a:defRPr/>
              </a:pPr>
              <a:t>42</a:t>
            </a:fld>
            <a:endParaRPr lang="en-US" dirty="0">
              <a:solidFill>
                <a:prstClr val="white"/>
              </a:solidFill>
            </a:endParaRPr>
          </a:p>
        </p:txBody>
      </p:sp>
      <p:sp>
        <p:nvSpPr>
          <p:cNvPr id="5" name="Footer Placeholder 4"/>
          <p:cNvSpPr>
            <a:spLocks noGrp="1"/>
          </p:cNvSpPr>
          <p:nvPr>
            <p:ph type="ftr" sz="quarter" idx="11"/>
          </p:nvPr>
        </p:nvSpPr>
        <p:spPr/>
        <p:txBody>
          <a:bodyPr/>
          <a:lstStyle/>
          <a:p>
            <a:pPr>
              <a:defRPr/>
            </a:pPr>
            <a:r>
              <a:rPr lang="en-US" smtClean="0">
                <a:solidFill>
                  <a:prstClr val="white"/>
                </a:solidFill>
              </a:rPr>
              <a:t>AMR_Challenges_Opportunities: the English perspective</a:t>
            </a:r>
            <a:endParaRPr lang="en-US" dirty="0">
              <a:solidFill>
                <a:prstClr val="white"/>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8680"/>
            <a:ext cx="9201150" cy="521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68452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0"/>
          </p:nvPr>
        </p:nvSpPr>
        <p:spPr/>
        <p:txBody>
          <a:bodyPr/>
          <a:lstStyle/>
          <a:p>
            <a:pPr marL="531813">
              <a:defRPr/>
            </a:pPr>
            <a:r>
              <a:rPr lang="en-US" smtClean="0">
                <a:solidFill>
                  <a:prstClr val="white"/>
                </a:solidFill>
              </a:rPr>
              <a:t>  </a:t>
            </a:r>
            <a:fld id="{2565FA6D-D4C8-4C4C-AC4B-3269734D34D8}" type="slidenum">
              <a:rPr lang="en-US" smtClean="0">
                <a:solidFill>
                  <a:prstClr val="white"/>
                </a:solidFill>
              </a:rPr>
              <a:pPr marL="531813">
                <a:defRPr/>
              </a:pPr>
              <a:t>43</a:t>
            </a:fld>
            <a:endParaRPr lang="en-US" dirty="0">
              <a:solidFill>
                <a:prstClr val="white"/>
              </a:solidFill>
            </a:endParaRPr>
          </a:p>
        </p:txBody>
      </p:sp>
      <p:sp>
        <p:nvSpPr>
          <p:cNvPr id="5" name="Footer Placeholder 4"/>
          <p:cNvSpPr>
            <a:spLocks noGrp="1"/>
          </p:cNvSpPr>
          <p:nvPr>
            <p:ph type="ftr" sz="quarter" idx="11"/>
          </p:nvPr>
        </p:nvSpPr>
        <p:spPr/>
        <p:txBody>
          <a:bodyPr/>
          <a:lstStyle/>
          <a:p>
            <a:pPr>
              <a:defRPr/>
            </a:pPr>
            <a:r>
              <a:rPr lang="en-US" smtClean="0">
                <a:solidFill>
                  <a:prstClr val="white"/>
                </a:solidFill>
              </a:rPr>
              <a:t>AMR_Challenges_Opportunities: the English perspective</a:t>
            </a:r>
            <a:endParaRPr lang="en-US" dirty="0">
              <a:solidFill>
                <a:prstClr val="white"/>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10" y="476672"/>
            <a:ext cx="9144000" cy="470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43605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992" y="0"/>
            <a:ext cx="8028000" cy="648072"/>
          </a:xfrm>
        </p:spPr>
        <p:txBody>
          <a:bodyPr/>
          <a:lstStyle/>
          <a:p>
            <a:r>
              <a:rPr lang="en-GB" dirty="0" smtClean="0"/>
              <a:t>National to local </a:t>
            </a:r>
            <a:r>
              <a:rPr lang="en-GB" dirty="0" smtClean="0"/>
              <a:t>and local to national </a:t>
            </a:r>
            <a:endParaRPr lang="en-GB" dirty="0"/>
          </a:p>
        </p:txBody>
      </p:sp>
      <p:sp>
        <p:nvSpPr>
          <p:cNvPr id="3" name="Content Placeholder 2"/>
          <p:cNvSpPr>
            <a:spLocks noGrp="1"/>
          </p:cNvSpPr>
          <p:nvPr>
            <p:ph idx="1"/>
          </p:nvPr>
        </p:nvSpPr>
        <p:spPr>
          <a:xfrm>
            <a:off x="385656" y="620688"/>
            <a:ext cx="8028000" cy="4739679"/>
          </a:xfrm>
        </p:spPr>
        <p:txBody>
          <a:bodyPr/>
          <a:lstStyle/>
          <a:p>
            <a:pPr marL="285750" indent="-285750" eaLnBrk="1" hangingPunct="1">
              <a:lnSpc>
                <a:spcPct val="100000"/>
              </a:lnSpc>
              <a:buFont typeface="Arial" panose="020B0604020202020204" pitchFamily="34" charset="0"/>
              <a:buChar char="•"/>
            </a:pPr>
            <a:r>
              <a:rPr lang="en-GB" dirty="0" smtClean="0"/>
              <a:t>Embedding </a:t>
            </a:r>
            <a:r>
              <a:rPr lang="en-GB" dirty="0"/>
              <a:t>AMR in STPs and </a:t>
            </a:r>
            <a:r>
              <a:rPr lang="en-GB" dirty="0" smtClean="0"/>
              <a:t>ICSs</a:t>
            </a:r>
          </a:p>
          <a:p>
            <a:pPr marL="285750" lvl="0" indent="-285750" eaLnBrk="1" hangingPunct="1">
              <a:lnSpc>
                <a:spcPct val="100000"/>
              </a:lnSpc>
              <a:buFont typeface="Arial" panose="020B0604020202020204" pitchFamily="34" charset="0"/>
              <a:buChar char="•"/>
            </a:pPr>
            <a:r>
              <a:rPr lang="en-US" dirty="0" smtClean="0"/>
              <a:t>Stronger </a:t>
            </a:r>
            <a:r>
              <a:rPr lang="en-US" dirty="0"/>
              <a:t>and extended membership local networks /</a:t>
            </a:r>
            <a:r>
              <a:rPr lang="en-US" dirty="0" smtClean="0"/>
              <a:t>forums</a:t>
            </a:r>
          </a:p>
          <a:p>
            <a:pPr marL="285750" lvl="0" indent="-285750" eaLnBrk="1" hangingPunct="1">
              <a:lnSpc>
                <a:spcPct val="100000"/>
              </a:lnSpc>
              <a:buFont typeface="Arial" panose="020B0604020202020204" pitchFamily="34" charset="0"/>
              <a:buChar char="•"/>
            </a:pPr>
            <a:r>
              <a:rPr lang="en-US" dirty="0" smtClean="0"/>
              <a:t>Consolidation </a:t>
            </a:r>
            <a:r>
              <a:rPr lang="en-US" dirty="0"/>
              <a:t>of work undertaken by national AMR </a:t>
            </a:r>
            <a:r>
              <a:rPr lang="en-US" dirty="0" smtClean="0"/>
              <a:t>teams, </a:t>
            </a:r>
            <a:r>
              <a:rPr lang="en-US" dirty="0"/>
              <a:t>enabling </a:t>
            </a:r>
            <a:r>
              <a:rPr lang="en-US" dirty="0" smtClean="0"/>
              <a:t>local teams </a:t>
            </a:r>
            <a:r>
              <a:rPr lang="en-US" dirty="0"/>
              <a:t>to </a:t>
            </a:r>
            <a:r>
              <a:rPr lang="en-US" dirty="0" err="1"/>
              <a:t>prioritise</a:t>
            </a:r>
            <a:r>
              <a:rPr lang="en-US" dirty="0"/>
              <a:t> implementation of outputs from the national teams work plan.</a:t>
            </a:r>
          </a:p>
          <a:p>
            <a:endParaRPr lang="en-GB" dirty="0"/>
          </a:p>
        </p:txBody>
      </p:sp>
      <p:sp>
        <p:nvSpPr>
          <p:cNvPr id="4" name="Slide Number Placeholder 3"/>
          <p:cNvSpPr>
            <a:spLocks noGrp="1"/>
          </p:cNvSpPr>
          <p:nvPr>
            <p:ph type="sldNum" sz="quarter" idx="10"/>
          </p:nvPr>
        </p:nvSpPr>
        <p:spPr/>
        <p:txBody>
          <a:bodyPr/>
          <a:lstStyle/>
          <a:p>
            <a:pPr marL="531813">
              <a:defRPr/>
            </a:pPr>
            <a:r>
              <a:rPr lang="en-US" smtClean="0">
                <a:solidFill>
                  <a:prstClr val="white"/>
                </a:solidFill>
              </a:rPr>
              <a:t>  </a:t>
            </a:r>
            <a:fld id="{2565FA6D-D4C8-4C4C-AC4B-3269734D34D8}" type="slidenum">
              <a:rPr lang="en-US" smtClean="0">
                <a:solidFill>
                  <a:prstClr val="white"/>
                </a:solidFill>
              </a:rPr>
              <a:pPr marL="531813">
                <a:defRPr/>
              </a:pPr>
              <a:t>44</a:t>
            </a:fld>
            <a:endParaRPr lang="en-US" dirty="0">
              <a:solidFill>
                <a:prstClr val="white"/>
              </a:solidFill>
            </a:endParaRPr>
          </a:p>
        </p:txBody>
      </p:sp>
      <p:sp>
        <p:nvSpPr>
          <p:cNvPr id="5" name="Footer Placeholder 4"/>
          <p:cNvSpPr>
            <a:spLocks noGrp="1"/>
          </p:cNvSpPr>
          <p:nvPr>
            <p:ph type="ftr" sz="quarter" idx="11"/>
          </p:nvPr>
        </p:nvSpPr>
        <p:spPr/>
        <p:txBody>
          <a:bodyPr/>
          <a:lstStyle/>
          <a:p>
            <a:pPr>
              <a:defRPr/>
            </a:pPr>
            <a:r>
              <a:rPr lang="en-US" smtClean="0">
                <a:solidFill>
                  <a:prstClr val="white"/>
                </a:solidFill>
              </a:rPr>
              <a:t>AMR_Challenges_Opportunities: the English perspective</a:t>
            </a:r>
            <a:endParaRPr lang="en-US" dirty="0">
              <a:solidFill>
                <a:prstClr val="white"/>
              </a:solidFill>
            </a:endParaRPr>
          </a:p>
        </p:txBody>
      </p:sp>
      <p:grpSp>
        <p:nvGrpSpPr>
          <p:cNvPr id="7" name="Group 6"/>
          <p:cNvGrpSpPr/>
          <p:nvPr/>
        </p:nvGrpSpPr>
        <p:grpSpPr>
          <a:xfrm>
            <a:off x="251520" y="1988840"/>
            <a:ext cx="8496944" cy="4144582"/>
            <a:chOff x="251520" y="2780928"/>
            <a:chExt cx="8496944" cy="3672408"/>
          </a:xfrm>
        </p:grpSpPr>
        <p:sp>
          <p:nvSpPr>
            <p:cNvPr id="8" name="Rectangle 7"/>
            <p:cNvSpPr/>
            <p:nvPr/>
          </p:nvSpPr>
          <p:spPr>
            <a:xfrm>
              <a:off x="251520" y="2780928"/>
              <a:ext cx="8496944" cy="3672408"/>
            </a:xfrm>
            <a:prstGeom prst="rect">
              <a:avLst/>
            </a:prstGeom>
            <a:noFill/>
            <a:ln>
              <a:solidFill>
                <a:srgbClr val="00AE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272120" y="3180781"/>
              <a:ext cx="8280920" cy="3272555"/>
            </a:xfrm>
            <a:prstGeom prst="rect">
              <a:avLst/>
            </a:prstGeom>
            <a:noFill/>
          </p:spPr>
          <p:txBody>
            <a:bodyPr wrap="square" rtlCol="0">
              <a:spAutoFit/>
            </a:bodyPr>
            <a:lstStyle/>
            <a:p>
              <a:r>
                <a:rPr lang="en-GB" sz="1800" dirty="0" smtClean="0"/>
                <a:t>Examples of National/Local Collaboration</a:t>
              </a:r>
            </a:p>
            <a:p>
              <a:endParaRPr lang="en-GB" sz="1800" dirty="0"/>
            </a:p>
            <a:p>
              <a:pPr marL="285750" indent="-285750">
                <a:buFont typeface="Arial" panose="020B0604020202020204" pitchFamily="34" charset="0"/>
                <a:buChar char="•"/>
              </a:pPr>
              <a:r>
                <a:rPr lang="en-GB" sz="1800" dirty="0" smtClean="0"/>
                <a:t>AMR lead in South West </a:t>
              </a:r>
              <a:r>
                <a:rPr lang="en-GB" dirty="0" smtClean="0"/>
                <a:t>worked</a:t>
              </a:r>
              <a:r>
                <a:rPr lang="en-GB" sz="1800" dirty="0" smtClean="0"/>
                <a:t> with National lead pharmacist to implement TARGET </a:t>
              </a:r>
              <a:r>
                <a:rPr lang="en-GB" sz="1800" dirty="0" smtClean="0"/>
                <a:t>leaflet into </a:t>
              </a:r>
              <a:r>
                <a:rPr lang="en-GB" sz="1800" dirty="0" smtClean="0"/>
                <a:t>local </a:t>
              </a:r>
              <a:r>
                <a:rPr lang="en-GB" sz="1800" dirty="0" smtClean="0"/>
                <a:t>pharmacies and then as national resource for </a:t>
              </a:r>
              <a:r>
                <a:rPr lang="en-GB" sz="1800" b="1" dirty="0" smtClean="0"/>
                <a:t>Help Us Help You campaign </a:t>
              </a:r>
              <a:endParaRPr lang="en-GB" sz="1800" b="1" dirty="0" smtClean="0"/>
            </a:p>
            <a:p>
              <a:pPr marL="285750" indent="-285750">
                <a:buFont typeface="Arial" panose="020B0604020202020204" pitchFamily="34" charset="0"/>
                <a:buChar char="•"/>
              </a:pPr>
              <a:r>
                <a:rPr lang="en-GB" sz="1800" dirty="0" smtClean="0"/>
                <a:t>PHE Centres are actively involved in NHS England’s </a:t>
              </a:r>
              <a:r>
                <a:rPr lang="en-GB" sz="1800" b="1" dirty="0" smtClean="0"/>
                <a:t>Regional Medicines Optimisation Committees (RMOC). </a:t>
              </a:r>
            </a:p>
            <a:p>
              <a:pPr marL="285750" indent="-285750">
                <a:buFont typeface="Arial" panose="020B0604020202020204" pitchFamily="34" charset="0"/>
                <a:buChar char="•"/>
              </a:pPr>
              <a:r>
                <a:rPr lang="en-GB" sz="1800" dirty="0" smtClean="0"/>
                <a:t>The National Marketing campaign was piloted in the North West  where local leadership galvanised the healthcare system in support of the effort </a:t>
              </a:r>
            </a:p>
            <a:p>
              <a:pPr marL="285750" indent="-285750">
                <a:buFont typeface="Arial" panose="020B0604020202020204" pitchFamily="34" charset="0"/>
                <a:buChar char="•"/>
              </a:pPr>
              <a:r>
                <a:rPr lang="en-GB" sz="1800" dirty="0" smtClean="0"/>
                <a:t>The National </a:t>
              </a:r>
              <a:r>
                <a:rPr lang="en-GB" sz="1800" b="1" dirty="0" smtClean="0"/>
                <a:t>dental AMS toolkit </a:t>
              </a:r>
              <a:r>
                <a:rPr lang="en-GB" sz="1800" dirty="0" smtClean="0"/>
                <a:t>developed from initiative by NHS England Cheshire and Merseyside Local Dental Network. </a:t>
              </a:r>
              <a:endParaRPr lang="en-GB" sz="1800" dirty="0" smtClean="0"/>
            </a:p>
            <a:p>
              <a:pPr marL="285750" indent="-285750">
                <a:buFont typeface="Arial" panose="020B0604020202020204" pitchFamily="34" charset="0"/>
                <a:buChar char="•"/>
              </a:pPr>
              <a:r>
                <a:rPr lang="en-GB" b="1" dirty="0" smtClean="0"/>
                <a:t>To Dip or Not to Dip </a:t>
              </a:r>
              <a:r>
                <a:rPr lang="en-GB" dirty="0" smtClean="0"/>
                <a:t>developed to improve diagnosis and management of UTIs in nursing homes in Bath and North East Somerset </a:t>
              </a:r>
              <a:endParaRPr lang="en-GB" sz="1800" dirty="0" smtClean="0"/>
            </a:p>
          </p:txBody>
        </p:sp>
      </p:gr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5648" y="2053648"/>
            <a:ext cx="1759336"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2105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693" y="263867"/>
            <a:ext cx="8028000" cy="648072"/>
          </a:xfrm>
        </p:spPr>
        <p:txBody>
          <a:bodyPr>
            <a:normAutofit fontScale="90000"/>
          </a:bodyPr>
          <a:lstStyle/>
          <a:p>
            <a:r>
              <a:rPr lang="en-GB" dirty="0" smtClean="0"/>
              <a:t>Engaging the community: children, families, students</a:t>
            </a:r>
            <a:endParaRPr lang="en-GB" dirty="0"/>
          </a:p>
        </p:txBody>
      </p:sp>
      <p:sp>
        <p:nvSpPr>
          <p:cNvPr id="4" name="Slide Number Placeholder 3"/>
          <p:cNvSpPr>
            <a:spLocks noGrp="1"/>
          </p:cNvSpPr>
          <p:nvPr>
            <p:ph type="sldNum" sz="quarter" idx="10"/>
          </p:nvPr>
        </p:nvSpPr>
        <p:spPr/>
        <p:txBody>
          <a:bodyPr/>
          <a:lstStyle/>
          <a:p>
            <a:pPr marL="531813">
              <a:defRPr/>
            </a:pPr>
            <a:r>
              <a:rPr lang="en-US" smtClean="0">
                <a:solidFill>
                  <a:prstClr val="white"/>
                </a:solidFill>
              </a:rPr>
              <a:t>  </a:t>
            </a:r>
            <a:fld id="{2565FA6D-D4C8-4C4C-AC4B-3269734D34D8}" type="slidenum">
              <a:rPr lang="en-US" smtClean="0">
                <a:solidFill>
                  <a:prstClr val="white"/>
                </a:solidFill>
              </a:rPr>
              <a:pPr marL="531813">
                <a:defRPr/>
              </a:pPr>
              <a:t>45</a:t>
            </a:fld>
            <a:endParaRPr lang="en-US" dirty="0">
              <a:solidFill>
                <a:prstClr val="white"/>
              </a:solidFill>
            </a:endParaRPr>
          </a:p>
        </p:txBody>
      </p:sp>
      <p:sp>
        <p:nvSpPr>
          <p:cNvPr id="5" name="Footer Placeholder 4"/>
          <p:cNvSpPr>
            <a:spLocks noGrp="1"/>
          </p:cNvSpPr>
          <p:nvPr>
            <p:ph type="ftr" sz="quarter" idx="11"/>
          </p:nvPr>
        </p:nvSpPr>
        <p:spPr/>
        <p:txBody>
          <a:bodyPr/>
          <a:lstStyle/>
          <a:p>
            <a:pPr>
              <a:defRPr/>
            </a:pPr>
            <a:r>
              <a:rPr lang="en-US" smtClean="0">
                <a:solidFill>
                  <a:prstClr val="white"/>
                </a:solidFill>
              </a:rPr>
              <a:t>AMR_Challenges_Opportunities: the English perspective</a:t>
            </a:r>
            <a:endParaRPr lang="en-US" dirty="0">
              <a:solidFill>
                <a:prstClr val="white"/>
              </a:solidFill>
            </a:endParaRPr>
          </a:p>
        </p:txBody>
      </p:sp>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r="24154" b="16539"/>
          <a:stretch/>
        </p:blipFill>
        <p:spPr>
          <a:xfrm>
            <a:off x="1979712" y="1317012"/>
            <a:ext cx="6624736" cy="4373919"/>
          </a:xfrm>
          <a:prstGeom prst="rect">
            <a:avLst/>
          </a:prstGeom>
        </p:spPr>
      </p:pic>
    </p:spTree>
    <p:extLst>
      <p:ext uri="{BB962C8B-B14F-4D97-AF65-F5344CB8AC3E}">
        <p14:creationId xmlns:p14="http://schemas.microsoft.com/office/powerpoint/2010/main" val="20092446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rgbClr val="009999"/>
                </a:solidFill>
              </a:rPr>
              <a:t>SCOUTS AS ANTIBIOTIC GUARDIANS</a:t>
            </a:r>
            <a:r>
              <a:rPr lang="en-GB" u="sng" dirty="0">
                <a:solidFill>
                  <a:srgbClr val="009999"/>
                </a:solidFill>
              </a:rPr>
              <a:t/>
            </a:r>
            <a:br>
              <a:rPr lang="en-GB" u="sng" dirty="0">
                <a:solidFill>
                  <a:srgbClr val="009999"/>
                </a:solidFill>
              </a:rPr>
            </a:br>
            <a:endParaRPr lang="en-GB" dirty="0">
              <a:solidFill>
                <a:srgbClr val="009999"/>
              </a:solidFill>
            </a:endParaRPr>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848664" y="3573016"/>
            <a:ext cx="4231774" cy="3012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179583" y="6449286"/>
            <a:ext cx="5801710" cy="646331"/>
          </a:xfrm>
          <a:prstGeom prst="rect">
            <a:avLst/>
          </a:prstGeom>
        </p:spPr>
        <p:txBody>
          <a:bodyPr wrap="square">
            <a:spAutoFit/>
          </a:bodyPr>
          <a:lstStyle/>
          <a:p>
            <a:r>
              <a:rPr lang="en-GB" dirty="0">
                <a:solidFill>
                  <a:srgbClr val="14171A"/>
                </a:solidFill>
                <a:latin typeface="Segoe UI"/>
              </a:rPr>
              <a:t>https://twitter.com/mortons72/status/959725456751722501</a:t>
            </a:r>
            <a:endParaRPr lang="en-GB" dirty="0"/>
          </a:p>
        </p:txBody>
      </p:sp>
      <p:pic>
        <p:nvPicPr>
          <p:cNvPr id="7" name="EA4A2D84AF921048B4C2807188B31C52@sct-15-20-156-4-msonline-outlook-e14b8.templateTenant" descr="EA4A2D84AF921048B4C2807188B31C52@sct-15-20-156-4-msonline-outlook-e14b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4162" y="1052736"/>
            <a:ext cx="1046016" cy="1859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82879" y="1245103"/>
            <a:ext cx="7598414" cy="2308324"/>
          </a:xfrm>
          <a:prstGeom prst="rect">
            <a:avLst/>
          </a:prstGeom>
          <a:noFill/>
        </p:spPr>
        <p:txBody>
          <a:bodyPr wrap="square" rtlCol="0">
            <a:spAutoFit/>
          </a:bodyPr>
          <a:lstStyle/>
          <a:p>
            <a:r>
              <a:rPr lang="en-GB" dirty="0">
                <a:solidFill>
                  <a:prstClr val="black"/>
                </a:solidFill>
                <a:latin typeface="Helvetica "/>
              </a:rPr>
              <a:t>Scouts continue to work towards achieving these badges, raising awareness in children and families. A Scouting Antibiotic Guardian badge was expanded in 2017 across Leicestershire (</a:t>
            </a:r>
            <a:r>
              <a:rPr lang="en-GB" u="sng" dirty="0">
                <a:solidFill>
                  <a:prstClr val="black"/>
                </a:solidFill>
                <a:latin typeface="Helvetica "/>
                <a:hlinkClick r:id="rId5"/>
              </a:rPr>
              <a:t>http://www.leicestershirescouts.org.uk/2017/11/antibiotic-guardian-scheme-leader-training/</a:t>
            </a:r>
            <a:r>
              <a:rPr lang="en-GB" dirty="0">
                <a:solidFill>
                  <a:prstClr val="black"/>
                </a:solidFill>
                <a:latin typeface="Helvetica "/>
              </a:rPr>
              <a:t>) following initial development by West Lancashire Scouts and PHE (</a:t>
            </a:r>
            <a:r>
              <a:rPr lang="en-GB" u="sng" dirty="0">
                <a:solidFill>
                  <a:prstClr val="black"/>
                </a:solidFill>
                <a:latin typeface="Helvetica "/>
                <a:hlinkClick r:id="rId6"/>
              </a:rPr>
              <a:t>https://www.westlancsscouts.org.uk/antibiotic-guardians/</a:t>
            </a:r>
            <a:r>
              <a:rPr lang="en-GB" dirty="0">
                <a:solidFill>
                  <a:prstClr val="black"/>
                </a:solidFill>
                <a:latin typeface="Helvetica "/>
              </a:rPr>
              <a:t>). </a:t>
            </a:r>
          </a:p>
          <a:p>
            <a:endParaRPr lang="en-GB" dirty="0"/>
          </a:p>
        </p:txBody>
      </p:sp>
      <p:pic>
        <p:nvPicPr>
          <p:cNvPr id="8" name="Picture 3">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56877" y="3284984"/>
            <a:ext cx="3294196" cy="3575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19902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lvl="0"/>
            <a:endParaRPr lang="en-GB" dirty="0">
              <a:solidFill>
                <a:prstClr val="black"/>
              </a:solidFill>
            </a:endParaRPr>
          </a:p>
          <a:p>
            <a:pPr marL="0" indent="0">
              <a:buNone/>
            </a:pPr>
            <a:endParaRPr lang="en-GB"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1" y="1844824"/>
            <a:ext cx="4721776" cy="3960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48368" y="404664"/>
            <a:ext cx="9049858" cy="648072"/>
          </a:xfrm>
        </p:spPr>
        <p:txBody>
          <a:bodyPr>
            <a:normAutofit fontScale="90000"/>
          </a:bodyPr>
          <a:lstStyle/>
          <a:p>
            <a:r>
              <a:rPr lang="en-GB" dirty="0" smtClean="0"/>
              <a:t>School poster competitions, museums/science centres </a:t>
            </a:r>
            <a:endParaRPr lang="en-GB"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7392" y="1844824"/>
            <a:ext cx="3638550" cy="359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292080" y="5661248"/>
            <a:ext cx="3707904" cy="646331"/>
          </a:xfrm>
          <a:prstGeom prst="rect">
            <a:avLst/>
          </a:prstGeom>
          <a:noFill/>
        </p:spPr>
        <p:txBody>
          <a:bodyPr wrap="square" rtlCol="0">
            <a:spAutoFit/>
          </a:bodyPr>
          <a:lstStyle/>
          <a:p>
            <a:r>
              <a:rPr lang="en-GB" dirty="0" smtClean="0"/>
              <a:t>Northern Ireland – AG Passport for children</a:t>
            </a:r>
            <a:endParaRPr lang="en-GB" dirty="0"/>
          </a:p>
        </p:txBody>
      </p:sp>
    </p:spTree>
    <p:extLst>
      <p:ext uri="{BB962C8B-B14F-4D97-AF65-F5344CB8AC3E}">
        <p14:creationId xmlns:p14="http://schemas.microsoft.com/office/powerpoint/2010/main" val="28682634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8760" y="1461648"/>
            <a:ext cx="5134231" cy="5016758"/>
          </a:xfrm>
          <a:prstGeom prst="rect">
            <a:avLst/>
          </a:prstGeom>
          <a:noFill/>
        </p:spPr>
        <p:txBody>
          <a:bodyPr wrap="square" rtlCol="0">
            <a:spAutoFit/>
          </a:bodyPr>
          <a:lstStyle/>
          <a:p>
            <a:pPr marL="285750" indent="-285750">
              <a:buFont typeface="Arial" panose="020B0604020202020204" pitchFamily="34" charset="0"/>
              <a:buChar char="•"/>
            </a:pPr>
            <a:r>
              <a:rPr lang="en-GB" dirty="0" smtClean="0">
                <a:solidFill>
                  <a:srgbClr val="000000"/>
                </a:solidFill>
                <a:latin typeface="Helvetica "/>
              </a:rPr>
              <a:t>First and second national AMR student conferences was held on 18</a:t>
            </a:r>
            <a:r>
              <a:rPr lang="en-GB" baseline="30000" dirty="0" smtClean="0">
                <a:solidFill>
                  <a:srgbClr val="000000"/>
                </a:solidFill>
                <a:latin typeface="Helvetica "/>
              </a:rPr>
              <a:t>th</a:t>
            </a:r>
            <a:r>
              <a:rPr lang="en-GB" dirty="0" smtClean="0">
                <a:solidFill>
                  <a:srgbClr val="000000"/>
                </a:solidFill>
                <a:latin typeface="Helvetica "/>
              </a:rPr>
              <a:t> November 2017 and 2018 to </a:t>
            </a:r>
            <a:r>
              <a:rPr lang="en-GB" dirty="0" smtClean="0">
                <a:solidFill>
                  <a:prstClr val="black"/>
                </a:solidFill>
                <a:latin typeface="Helvetica "/>
              </a:rPr>
              <a:t>engage with healthcare student bodies </a:t>
            </a:r>
            <a:r>
              <a:rPr lang="en-GB" dirty="0">
                <a:solidFill>
                  <a:prstClr val="black"/>
                </a:solidFill>
                <a:latin typeface="Helvetica "/>
              </a:rPr>
              <a:t>nationally to promote antibiotic awareness across the UK </a:t>
            </a:r>
            <a:r>
              <a:rPr lang="en-GB" dirty="0" smtClean="0">
                <a:solidFill>
                  <a:prstClr val="black"/>
                </a:solidFill>
                <a:latin typeface="Helvetica "/>
              </a:rPr>
              <a:t>universities.</a:t>
            </a:r>
          </a:p>
          <a:p>
            <a:pPr marL="285750" indent="-285750">
              <a:buFont typeface="Arial" panose="020B0604020202020204" pitchFamily="34" charset="0"/>
              <a:buChar char="•"/>
            </a:pPr>
            <a:endParaRPr lang="en-GB" dirty="0">
              <a:solidFill>
                <a:prstClr val="black"/>
              </a:solidFill>
              <a:latin typeface="Helvetica "/>
            </a:endParaRPr>
          </a:p>
          <a:p>
            <a:pPr marL="285750" indent="-285750">
              <a:buFont typeface="Arial" panose="020B0604020202020204" pitchFamily="34" charset="0"/>
              <a:buChar char="•"/>
            </a:pPr>
            <a:r>
              <a:rPr lang="en-GB" dirty="0" smtClean="0">
                <a:solidFill>
                  <a:prstClr val="black"/>
                </a:solidFill>
                <a:latin typeface="Helvetica "/>
              </a:rPr>
              <a:t>One Health conference</a:t>
            </a:r>
          </a:p>
          <a:p>
            <a:pPr marL="285750" indent="-285750">
              <a:buFont typeface="Arial" panose="020B0604020202020204" pitchFamily="34" charset="0"/>
              <a:buChar char="•"/>
            </a:pPr>
            <a:endParaRPr lang="en-GB" dirty="0">
              <a:solidFill>
                <a:prstClr val="black"/>
              </a:solidFill>
              <a:latin typeface="Helvetica "/>
            </a:endParaRPr>
          </a:p>
          <a:p>
            <a:pPr marL="285750" indent="-285750">
              <a:buFont typeface="Arial" panose="020B0604020202020204" pitchFamily="34" charset="0"/>
              <a:buChar char="•"/>
            </a:pPr>
            <a:r>
              <a:rPr lang="en-GB" dirty="0">
                <a:solidFill>
                  <a:prstClr val="black"/>
                </a:solidFill>
                <a:latin typeface="Helvetica "/>
              </a:rPr>
              <a:t>Over 200 students </a:t>
            </a:r>
            <a:r>
              <a:rPr lang="en-GB" dirty="0" smtClean="0">
                <a:solidFill>
                  <a:prstClr val="black"/>
                </a:solidFill>
                <a:latin typeface="Helvetica "/>
              </a:rPr>
              <a:t>registered for both conferences. </a:t>
            </a:r>
            <a:r>
              <a:rPr lang="en-GB" dirty="0">
                <a:solidFill>
                  <a:prstClr val="black"/>
                </a:solidFill>
                <a:latin typeface="Helvetica "/>
              </a:rPr>
              <a:t>The presentations from the conference are available via </a:t>
            </a:r>
            <a:r>
              <a:rPr lang="en-GB" dirty="0">
                <a:solidFill>
                  <a:prstClr val="black"/>
                </a:solidFill>
                <a:latin typeface="Helvetica "/>
                <a:hlinkClick r:id="rId3"/>
              </a:rPr>
              <a:t>http://antibioticguardian.com/Meetings/students-amr-conference-2017</a:t>
            </a:r>
            <a:r>
              <a:rPr lang="en-GB" dirty="0" smtClean="0">
                <a:solidFill>
                  <a:prstClr val="black"/>
                </a:solidFill>
                <a:latin typeface="Helvetica "/>
                <a:hlinkClick r:id="rId3"/>
              </a:rPr>
              <a:t>/</a:t>
            </a:r>
            <a:endParaRPr lang="en-GB" dirty="0" smtClean="0">
              <a:solidFill>
                <a:prstClr val="black"/>
              </a:solidFill>
              <a:latin typeface="Helvetica "/>
            </a:endParaRPr>
          </a:p>
          <a:p>
            <a:pPr marL="285750" indent="-285750">
              <a:buFont typeface="Arial" panose="020B0604020202020204" pitchFamily="34" charset="0"/>
              <a:buChar char="•"/>
            </a:pPr>
            <a:endParaRPr lang="en-GB" dirty="0">
              <a:solidFill>
                <a:prstClr val="black"/>
              </a:solidFill>
              <a:latin typeface="Helvetica "/>
            </a:endParaRPr>
          </a:p>
          <a:p>
            <a:pPr marL="285750" indent="-285750">
              <a:buFont typeface="Arial" panose="020B0604020202020204" pitchFamily="34" charset="0"/>
              <a:buChar char="•"/>
            </a:pPr>
            <a:r>
              <a:rPr lang="en-GB" dirty="0" smtClean="0">
                <a:solidFill>
                  <a:prstClr val="black"/>
                </a:solidFill>
                <a:latin typeface="Helvetica "/>
              </a:rPr>
              <a:t>AG Champion badges – LinkedIn accounts </a:t>
            </a:r>
            <a:endParaRPr lang="en-GB" dirty="0">
              <a:solidFill>
                <a:srgbClr val="000000"/>
              </a:solidFill>
              <a:latin typeface="Helvetica "/>
            </a:endParaRPr>
          </a:p>
          <a:p>
            <a:pPr marL="285750" indent="-285750">
              <a:buFont typeface="Arial" panose="020B0604020202020204" pitchFamily="34" charset="0"/>
              <a:buChar char="•"/>
            </a:pPr>
            <a:endParaRPr lang="en-GB" sz="1600" dirty="0">
              <a:solidFill>
                <a:srgbClr val="000000"/>
              </a:solidFill>
              <a:latin typeface="Helvetica "/>
            </a:endParaRPr>
          </a:p>
          <a:p>
            <a:endParaRPr lang="en-GB" sz="1600" dirty="0" smtClean="0">
              <a:solidFill>
                <a:srgbClr val="000000"/>
              </a:solidFill>
              <a:latin typeface="Helvetica "/>
            </a:endParaRPr>
          </a:p>
          <a:p>
            <a:endParaRPr lang="en-GB" dirty="0">
              <a:solidFill>
                <a:prstClr val="black"/>
              </a:solidFill>
              <a:latin typeface="Helvetica "/>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0057" y="188640"/>
            <a:ext cx="3024336" cy="4955095"/>
          </a:xfrm>
          <a:prstGeom prst="rect">
            <a:avLst/>
          </a:prstGeom>
        </p:spPr>
      </p:pic>
      <p:pic>
        <p:nvPicPr>
          <p:cNvPr id="1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32214" y="5517231"/>
            <a:ext cx="1339986" cy="1247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smtClean="0"/>
              <a:t>Health students</a:t>
            </a:r>
            <a:endParaRPr lang="en-GB" dirty="0"/>
          </a:p>
        </p:txBody>
      </p:sp>
      <p:pic>
        <p:nvPicPr>
          <p:cNvPr id="8" name="Picture 2" descr="https://pbs.twimg.com/media/DOxidJMWkAIva7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42978" y="4907138"/>
            <a:ext cx="1671739" cy="18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5276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New/forth coming interventions in England: </a:t>
            </a:r>
            <a:endParaRPr lang="en-GB" dirty="0"/>
          </a:p>
        </p:txBody>
      </p:sp>
      <p:sp>
        <p:nvSpPr>
          <p:cNvPr id="3" name="Content Placeholder 2"/>
          <p:cNvSpPr>
            <a:spLocks noGrp="1"/>
          </p:cNvSpPr>
          <p:nvPr>
            <p:ph idx="1"/>
          </p:nvPr>
        </p:nvSpPr>
        <p:spPr/>
        <p:txBody>
          <a:bodyPr/>
          <a:lstStyle/>
          <a:p>
            <a:r>
              <a:rPr lang="en-GB" dirty="0"/>
              <a:t/>
            </a:r>
            <a:br>
              <a:rPr lang="en-GB" dirty="0"/>
            </a:br>
            <a:r>
              <a:rPr lang="en-GB" dirty="0"/>
              <a:t>- </a:t>
            </a:r>
            <a:r>
              <a:rPr lang="en-GB" b="1" dirty="0"/>
              <a:t>national hand hygiene and standard precaution policy </a:t>
            </a:r>
            <a:r>
              <a:rPr lang="en-GB" dirty="0"/>
              <a:t>being launched at the Chief Nursing Officer conference this week.    (NHS Improvement)</a:t>
            </a:r>
            <a:br>
              <a:rPr lang="en-GB" dirty="0"/>
            </a:br>
            <a:r>
              <a:rPr lang="en-GB" dirty="0"/>
              <a:t>- </a:t>
            </a:r>
            <a:r>
              <a:rPr lang="en-GB" b="1" dirty="0"/>
              <a:t>national catheter resources (passport, care plan, patient held card) </a:t>
            </a:r>
            <a:r>
              <a:rPr lang="en-GB" dirty="0"/>
              <a:t>launched and now on the NHS Improvement website. </a:t>
            </a:r>
            <a:r>
              <a:rPr lang="en-GB" dirty="0">
                <a:hlinkClick r:id="rId3"/>
              </a:rPr>
              <a:t>https://improvement.nhs.uk/resources/urinary-catheter-tools/</a:t>
            </a:r>
            <a:r>
              <a:rPr lang="en-GB" dirty="0"/>
              <a:t/>
            </a:r>
            <a:br>
              <a:rPr lang="en-GB" dirty="0"/>
            </a:br>
            <a:r>
              <a:rPr lang="en-GB" dirty="0"/>
              <a:t>- </a:t>
            </a:r>
            <a:r>
              <a:rPr lang="en-GB" b="1" dirty="0"/>
              <a:t>CPE Framework of actions </a:t>
            </a:r>
            <a:r>
              <a:rPr lang="en-GB" dirty="0"/>
              <a:t>- update of the current CPE toolkit for acute and non-acute.  In progress.  Draft to go out for consultation in May (PHE working with stakeholders to co-produce)</a:t>
            </a:r>
            <a:br>
              <a:rPr lang="en-GB" dirty="0"/>
            </a:br>
            <a:r>
              <a:rPr lang="en-GB" dirty="0"/>
              <a:t>- </a:t>
            </a:r>
            <a:r>
              <a:rPr lang="en-GB" b="1" dirty="0"/>
              <a:t>survey of capacity and capability of long term care facilities</a:t>
            </a:r>
            <a:r>
              <a:rPr lang="en-GB" dirty="0"/>
              <a:t> to deliver IPC and AMS - in progress.  Report due in May (PHE)</a:t>
            </a:r>
            <a:br>
              <a:rPr lang="en-GB" dirty="0"/>
            </a:br>
            <a:r>
              <a:rPr lang="en-GB" dirty="0"/>
              <a:t>- </a:t>
            </a:r>
            <a:r>
              <a:rPr lang="en-GB" b="1" dirty="0"/>
              <a:t>Resource library of evidence, </a:t>
            </a:r>
            <a:r>
              <a:rPr lang="en-GB" dirty="0"/>
              <a:t>guidance and examples of practice to reduce GNBSI will be published at the end of March (NHS Improvement</a:t>
            </a:r>
            <a:r>
              <a:rPr lang="en-GB" dirty="0" smtClean="0"/>
              <a:t>)</a:t>
            </a:r>
          </a:p>
          <a:p>
            <a:pPr marL="285750" indent="-285750">
              <a:buFontTx/>
              <a:buChar char="-"/>
            </a:pPr>
            <a:r>
              <a:rPr lang="en-GB" b="1" dirty="0" smtClean="0"/>
              <a:t>testing </a:t>
            </a:r>
            <a:r>
              <a:rPr lang="en-GB" dirty="0" smtClean="0"/>
              <a:t>equivalent of CMO letters in secondary care</a:t>
            </a:r>
          </a:p>
          <a:p>
            <a:pPr marL="285750" indent="-285750">
              <a:buFontTx/>
              <a:buChar char="-"/>
            </a:pPr>
            <a:r>
              <a:rPr lang="en-GB" dirty="0" smtClean="0"/>
              <a:t>Working with </a:t>
            </a:r>
            <a:r>
              <a:rPr lang="en-GB" b="1" dirty="0" smtClean="0"/>
              <a:t>GP practice pharmacists</a:t>
            </a:r>
            <a:r>
              <a:rPr lang="en-GB" dirty="0" smtClean="0"/>
              <a:t> to reduce inappropriate prescribing </a:t>
            </a:r>
            <a:r>
              <a:rPr lang="en-GB" dirty="0"/>
              <a:t/>
            </a:r>
            <a:br>
              <a:rPr lang="en-GB" dirty="0"/>
            </a:br>
            <a:endParaRPr lang="en-GB" dirty="0"/>
          </a:p>
        </p:txBody>
      </p:sp>
      <p:sp>
        <p:nvSpPr>
          <p:cNvPr id="4" name="Slide Number Placeholder 3"/>
          <p:cNvSpPr>
            <a:spLocks noGrp="1"/>
          </p:cNvSpPr>
          <p:nvPr>
            <p:ph type="sldNum" sz="quarter" idx="10"/>
          </p:nvPr>
        </p:nvSpPr>
        <p:spPr/>
        <p:txBody>
          <a:bodyPr/>
          <a:lstStyle/>
          <a:p>
            <a:pPr marL="531813">
              <a:defRPr/>
            </a:pPr>
            <a:r>
              <a:rPr lang="en-US" smtClean="0">
                <a:solidFill>
                  <a:prstClr val="white"/>
                </a:solidFill>
              </a:rPr>
              <a:t>  </a:t>
            </a:r>
            <a:fld id="{2565FA6D-D4C8-4C4C-AC4B-3269734D34D8}" type="slidenum">
              <a:rPr lang="en-US" smtClean="0">
                <a:solidFill>
                  <a:prstClr val="white"/>
                </a:solidFill>
              </a:rPr>
              <a:pPr marL="531813">
                <a:defRPr/>
              </a:pPr>
              <a:t>49</a:t>
            </a:fld>
            <a:endParaRPr lang="en-US" dirty="0">
              <a:solidFill>
                <a:prstClr val="white"/>
              </a:solidFill>
            </a:endParaRPr>
          </a:p>
        </p:txBody>
      </p:sp>
      <p:sp>
        <p:nvSpPr>
          <p:cNvPr id="5" name="Footer Placeholder 4"/>
          <p:cNvSpPr>
            <a:spLocks noGrp="1"/>
          </p:cNvSpPr>
          <p:nvPr>
            <p:ph type="ftr" sz="quarter" idx="11"/>
          </p:nvPr>
        </p:nvSpPr>
        <p:spPr/>
        <p:txBody>
          <a:bodyPr/>
          <a:lstStyle/>
          <a:p>
            <a:pPr>
              <a:defRPr/>
            </a:pPr>
            <a:r>
              <a:rPr lang="en-US" smtClean="0">
                <a:solidFill>
                  <a:prstClr val="white"/>
                </a:solidFill>
              </a:rPr>
              <a:t>AMR_Challenges_Opportunities: the English perspective</a:t>
            </a:r>
            <a:endParaRPr lang="en-US" dirty="0">
              <a:solidFill>
                <a:prstClr val="white"/>
              </a:solidFill>
            </a:endParaRPr>
          </a:p>
        </p:txBody>
      </p:sp>
    </p:spTree>
    <p:extLst>
      <p:ext uri="{BB962C8B-B14F-4D97-AF65-F5344CB8AC3E}">
        <p14:creationId xmlns:p14="http://schemas.microsoft.com/office/powerpoint/2010/main" val="1595620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856984" cy="1143000"/>
          </a:xfrm>
        </p:spPr>
        <p:txBody>
          <a:bodyPr>
            <a:normAutofit/>
          </a:bodyPr>
          <a:lstStyle/>
          <a:p>
            <a:r>
              <a:rPr lang="en-GB" sz="2800" b="1" dirty="0"/>
              <a:t>Estimated trends in burden of bloodstream infections due to antibiotic-resistant pathogens in England, 2013 to 2017</a:t>
            </a:r>
            <a:endParaRPr lang="en-GB" sz="2800" dirty="0"/>
          </a:p>
        </p:txBody>
      </p:sp>
      <p:sp>
        <p:nvSpPr>
          <p:cNvPr id="3" name="Content Placeholder 2"/>
          <p:cNvSpPr>
            <a:spLocks noGrp="1"/>
          </p:cNvSpPr>
          <p:nvPr>
            <p:ph idx="1"/>
          </p:nvPr>
        </p:nvSpPr>
        <p:spPr/>
        <p:txBody>
          <a:bodyPr/>
          <a:lstStyle/>
          <a:p>
            <a:pPr marL="0" indent="0">
              <a:buNone/>
            </a:pPr>
            <a:r>
              <a:rPr lang="en-GB" dirty="0" smtClean="0"/>
              <a:t>HOWEVER, the </a:t>
            </a:r>
            <a:r>
              <a:rPr lang="en-GB" dirty="0" smtClean="0"/>
              <a:t>burden of resistance as measured by total numbers of antibiotic resistant bloodstream infections increased by 35% from 2013 to 2017, predominantly driven by the year on year increased incidence of infections.</a:t>
            </a:r>
            <a:endParaRPr lang="en-GB"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403648" y="3284984"/>
            <a:ext cx="6000750" cy="2791460"/>
          </a:xfrm>
          <a:prstGeom prst="rect">
            <a:avLst/>
          </a:prstGeom>
          <a:noFill/>
        </p:spPr>
      </p:pic>
      <p:sp>
        <p:nvSpPr>
          <p:cNvPr id="5" name="Footer Placeholder 4"/>
          <p:cNvSpPr>
            <a:spLocks noGrp="1"/>
          </p:cNvSpPr>
          <p:nvPr>
            <p:ph type="ftr" sz="quarter" idx="11"/>
          </p:nvPr>
        </p:nvSpPr>
        <p:spPr/>
        <p:txBody>
          <a:bodyPr/>
          <a:lstStyle/>
          <a:p>
            <a:pPr>
              <a:defRPr/>
            </a:pPr>
            <a:r>
              <a:rPr lang="en-US" smtClean="0">
                <a:solidFill>
                  <a:prstClr val="white"/>
                </a:solidFill>
              </a:rPr>
              <a:t>AMR_Challenges_Opportunities: the English perspective</a:t>
            </a:r>
            <a:endParaRPr lang="en-US" dirty="0">
              <a:solidFill>
                <a:prstClr val="white"/>
              </a:solidFill>
            </a:endParaRPr>
          </a:p>
        </p:txBody>
      </p:sp>
      <p:sp>
        <p:nvSpPr>
          <p:cNvPr id="6" name="Slide Number Placeholder 5"/>
          <p:cNvSpPr>
            <a:spLocks noGrp="1"/>
          </p:cNvSpPr>
          <p:nvPr>
            <p:ph type="sldNum" sz="quarter" idx="10"/>
          </p:nvPr>
        </p:nvSpPr>
        <p:spPr/>
        <p:txBody>
          <a:bodyPr/>
          <a:lstStyle/>
          <a:p>
            <a:pPr marL="531813">
              <a:defRPr/>
            </a:pPr>
            <a:r>
              <a:rPr lang="en-US" smtClean="0">
                <a:solidFill>
                  <a:prstClr val="white"/>
                </a:solidFill>
              </a:rPr>
              <a:t>  </a:t>
            </a:r>
            <a:fld id="{2565FA6D-D4C8-4C4C-AC4B-3269734D34D8}" type="slidenum">
              <a:rPr lang="en-US" smtClean="0">
                <a:solidFill>
                  <a:prstClr val="white"/>
                </a:solidFill>
              </a:rPr>
              <a:pPr marL="531813">
                <a:defRPr/>
              </a:pPr>
              <a:t>5</a:t>
            </a:fld>
            <a:endParaRPr lang="en-US" dirty="0">
              <a:solidFill>
                <a:prstClr val="white"/>
              </a:solidFill>
            </a:endParaRPr>
          </a:p>
        </p:txBody>
      </p:sp>
    </p:spTree>
    <p:extLst>
      <p:ext uri="{BB962C8B-B14F-4D97-AF65-F5344CB8AC3E}">
        <p14:creationId xmlns:p14="http://schemas.microsoft.com/office/powerpoint/2010/main" val="32227986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35696" y="332656"/>
            <a:ext cx="8028000" cy="648072"/>
          </a:xfrm>
        </p:spPr>
        <p:txBody>
          <a:bodyPr>
            <a:normAutofit fontScale="90000"/>
          </a:bodyPr>
          <a:lstStyle/>
          <a:p>
            <a:r>
              <a:rPr lang="en-GB" dirty="0" smtClean="0"/>
              <a:t>Several challenges but also a range of opportunities available: </a:t>
            </a:r>
            <a:endParaRPr lang="en-GB" dirty="0"/>
          </a:p>
        </p:txBody>
      </p:sp>
      <p:sp>
        <p:nvSpPr>
          <p:cNvPr id="5" name="Text Placeholder 4"/>
          <p:cNvSpPr>
            <a:spLocks noGrp="1"/>
          </p:cNvSpPr>
          <p:nvPr>
            <p:ph idx="1"/>
          </p:nvPr>
        </p:nvSpPr>
        <p:spPr>
          <a:xfrm>
            <a:off x="611560" y="2060848"/>
            <a:ext cx="8028000" cy="4064455"/>
          </a:xfrm>
        </p:spPr>
        <p:txBody>
          <a:bodyPr/>
          <a:lstStyle/>
          <a:p>
            <a:r>
              <a:rPr lang="en-GB" dirty="0" smtClean="0"/>
              <a:t> </a:t>
            </a:r>
            <a:r>
              <a:rPr lang="en-GB" dirty="0"/>
              <a:t>National targets for surveillance and reduction of </a:t>
            </a:r>
            <a:r>
              <a:rPr lang="en-GB" dirty="0" smtClean="0"/>
              <a:t>HCAIs &amp; AMR</a:t>
            </a:r>
            <a:endParaRPr lang="en-GB" dirty="0" smtClean="0"/>
          </a:p>
          <a:p>
            <a:r>
              <a:rPr lang="en-GB" dirty="0" smtClean="0"/>
              <a:t>Quality </a:t>
            </a:r>
            <a:r>
              <a:rPr lang="en-GB" dirty="0" smtClean="0"/>
              <a:t>incentives for reducing antibiotic </a:t>
            </a:r>
            <a:r>
              <a:rPr lang="en-GB" dirty="0" smtClean="0"/>
              <a:t>prescribing (including use of standard contracts)</a:t>
            </a:r>
          </a:p>
          <a:p>
            <a:r>
              <a:rPr lang="en-GB" dirty="0"/>
              <a:t>Open </a:t>
            </a:r>
            <a:r>
              <a:rPr lang="en-GB" dirty="0" smtClean="0"/>
              <a:t>access </a:t>
            </a:r>
            <a:r>
              <a:rPr lang="en-GB" dirty="0"/>
              <a:t>data </a:t>
            </a:r>
            <a:endParaRPr lang="en-GB" dirty="0" smtClean="0"/>
          </a:p>
          <a:p>
            <a:r>
              <a:rPr lang="en-GB" dirty="0" smtClean="0"/>
              <a:t>AMR in NHS </a:t>
            </a:r>
            <a:r>
              <a:rPr lang="en-GB" dirty="0"/>
              <a:t>England long term plan </a:t>
            </a:r>
            <a:endParaRPr lang="en-GB" dirty="0" smtClean="0"/>
          </a:p>
          <a:p>
            <a:r>
              <a:rPr lang="en-GB" dirty="0" smtClean="0"/>
              <a:t>Strengthening implementation of evidence based multi-modal interventions and evaluation of the interventions</a:t>
            </a:r>
          </a:p>
          <a:p>
            <a:r>
              <a:rPr lang="en-GB" dirty="0" smtClean="0"/>
              <a:t>Use of behaviour change strategies </a:t>
            </a:r>
            <a:r>
              <a:rPr lang="en-GB" dirty="0" smtClean="0"/>
              <a:t>when </a:t>
            </a:r>
            <a:r>
              <a:rPr lang="en-GB" dirty="0" smtClean="0"/>
              <a:t>designing </a:t>
            </a:r>
            <a:r>
              <a:rPr lang="en-GB" dirty="0" smtClean="0"/>
              <a:t>interventions</a:t>
            </a:r>
          </a:p>
          <a:p>
            <a:r>
              <a:rPr lang="en-GB" dirty="0" smtClean="0"/>
              <a:t>Public media campaign  </a:t>
            </a:r>
            <a:r>
              <a:rPr lang="en-GB" dirty="0" smtClean="0"/>
              <a:t>and engaging the community </a:t>
            </a:r>
            <a:endParaRPr lang="en-GB" dirty="0" smtClean="0"/>
          </a:p>
          <a:p>
            <a:r>
              <a:rPr lang="en-GB" dirty="0" smtClean="0"/>
              <a:t>Code </a:t>
            </a:r>
            <a:r>
              <a:rPr lang="en-GB" dirty="0" smtClean="0"/>
              <a:t>of practice and CQC inspections (with support from NHS Improvement)</a:t>
            </a:r>
          </a:p>
          <a:p>
            <a:r>
              <a:rPr lang="en-GB" dirty="0" smtClean="0"/>
              <a:t> </a:t>
            </a:r>
            <a:endParaRPr lang="en-GB" dirty="0"/>
          </a:p>
        </p:txBody>
      </p:sp>
      <p:sp>
        <p:nvSpPr>
          <p:cNvPr id="2" name="Footer Placeholder 1"/>
          <p:cNvSpPr>
            <a:spLocks noGrp="1"/>
          </p:cNvSpPr>
          <p:nvPr>
            <p:ph type="ftr" sz="quarter" idx="11"/>
          </p:nvPr>
        </p:nvSpPr>
        <p:spPr/>
        <p:txBody>
          <a:bodyPr/>
          <a:lstStyle/>
          <a:p>
            <a:pPr>
              <a:defRPr/>
            </a:pPr>
            <a:r>
              <a:rPr lang="en-US" smtClean="0">
                <a:solidFill>
                  <a:prstClr val="white"/>
                </a:solidFill>
              </a:rPr>
              <a:t>AMR Local Indicator</a:t>
            </a:r>
            <a:endParaRPr lang="en-US" dirty="0">
              <a:solidFill>
                <a:prstClr val="white"/>
              </a:solidFill>
            </a:endParaRPr>
          </a:p>
        </p:txBody>
      </p:sp>
    </p:spTree>
    <p:extLst>
      <p:ext uri="{BB962C8B-B14F-4D97-AF65-F5344CB8AC3E}">
        <p14:creationId xmlns:p14="http://schemas.microsoft.com/office/powerpoint/2010/main" val="32195018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48047C-74EB-4A29-9B3F-05965CCFCB09}"/>
              </a:ext>
            </a:extLst>
          </p:cNvPr>
          <p:cNvSpPr>
            <a:spLocks noGrp="1"/>
          </p:cNvSpPr>
          <p:nvPr>
            <p:ph type="title"/>
          </p:nvPr>
        </p:nvSpPr>
        <p:spPr>
          <a:xfrm>
            <a:off x="616293" y="312308"/>
            <a:ext cx="7886700" cy="1018832"/>
          </a:xfrm>
          <a:noFill/>
        </p:spPr>
        <p:txBody>
          <a:bodyPr>
            <a:noAutofit/>
          </a:bodyPr>
          <a:lstStyle/>
          <a:p>
            <a:pPr algn="ctr"/>
            <a:r>
              <a:rPr lang="en-GB" sz="3400" dirty="0">
                <a:solidFill>
                  <a:srgbClr val="BE1622"/>
                </a:solidFill>
              </a:rPr>
              <a:t>Shared </a:t>
            </a:r>
            <a:r>
              <a:rPr lang="en-GB" sz="3400" dirty="0" smtClean="0">
                <a:solidFill>
                  <a:srgbClr val="BE1622"/>
                </a:solidFill>
              </a:rPr>
              <a:t>Learning pages</a:t>
            </a:r>
            <a:r>
              <a:rPr lang="en-GB" sz="3400" dirty="0">
                <a:solidFill>
                  <a:srgbClr val="F6F6F6"/>
                </a:solidFill>
              </a:rPr>
              <a:t/>
            </a:r>
            <a:br>
              <a:rPr lang="en-GB" sz="3400" dirty="0">
                <a:solidFill>
                  <a:srgbClr val="F6F6F6"/>
                </a:solidFill>
              </a:rPr>
            </a:br>
            <a:r>
              <a:rPr lang="en-GB" sz="3400" dirty="0">
                <a:solidFill>
                  <a:srgbClr val="F6F6F6"/>
                </a:solidFill>
                <a:hlinkClick r:id="rId3"/>
              </a:rPr>
              <a:t>http://antibioticguardian.com/shared-learning/ </a:t>
            </a:r>
            <a:endParaRPr lang="en-GB" sz="3400" u="sng" dirty="0">
              <a:solidFill>
                <a:srgbClr val="F6F6F6"/>
              </a:solidFill>
            </a:endParaRPr>
          </a:p>
        </p:txBody>
      </p:sp>
      <p:sp>
        <p:nvSpPr>
          <p:cNvPr id="3" name="Content Placeholder 2"/>
          <p:cNvSpPr>
            <a:spLocks noGrp="1"/>
          </p:cNvSpPr>
          <p:nvPr>
            <p:ph idx="1"/>
          </p:nvPr>
        </p:nvSpPr>
        <p:spPr>
          <a:xfrm>
            <a:off x="630195" y="1454924"/>
            <a:ext cx="7877434" cy="1251207"/>
          </a:xfrm>
        </p:spPr>
        <p:txBody>
          <a:bodyPr>
            <a:normAutofit/>
          </a:bodyPr>
          <a:lstStyle/>
          <a:p>
            <a:pPr marL="0" indent="0">
              <a:buNone/>
            </a:pPr>
            <a:endParaRPr lang="en-GB" sz="1600" dirty="0">
              <a:latin typeface="Calibri" panose="020F0502020204030204" pitchFamily="34" charset="0"/>
            </a:endParaRPr>
          </a:p>
          <a:p>
            <a:pPr marL="0" indent="0">
              <a:buNone/>
            </a:pPr>
            <a:endParaRPr lang="en-GB" dirty="0"/>
          </a:p>
        </p:txBody>
      </p:sp>
      <p:sp>
        <p:nvSpPr>
          <p:cNvPr id="4" name="Rectangle 3"/>
          <p:cNvSpPr/>
          <p:nvPr/>
        </p:nvSpPr>
        <p:spPr>
          <a:xfrm>
            <a:off x="426952" y="1583599"/>
            <a:ext cx="4516394" cy="338554"/>
          </a:xfrm>
          <a:prstGeom prst="rect">
            <a:avLst/>
          </a:prstGeom>
        </p:spPr>
        <p:txBody>
          <a:bodyPr wrap="square">
            <a:spAutoFit/>
          </a:bodyPr>
          <a:lstStyle/>
          <a:p>
            <a:r>
              <a:rPr lang="en-GB" sz="1600" dirty="0" smtClean="0">
                <a:solidFill>
                  <a:prstClr val="black"/>
                </a:solidFill>
                <a:latin typeface="Helvetica "/>
              </a:rPr>
              <a:t>    </a:t>
            </a:r>
            <a:endParaRPr lang="en-GB" sz="1600" dirty="0">
              <a:solidFill>
                <a:prstClr val="black"/>
              </a:solidFill>
            </a:endParaRPr>
          </a:p>
        </p:txBody>
      </p:sp>
      <p:pic>
        <p:nvPicPr>
          <p:cNvPr id="10" name="Picture 9" descr="image002"/>
          <p:cNvPicPr>
            <a:picLocks noChangeAspect="1" noChangeArrowheads="1"/>
          </p:cNvPicPr>
          <p:nvPr/>
        </p:nvPicPr>
        <p:blipFill>
          <a:blip r:embed="rId4" cstate="print">
            <a:extLst>
              <a:ext uri="{28A0092B-C50C-407E-A947-70E740481C1C}">
                <a14:useLocalDpi xmlns:a14="http://schemas.microsoft.com/office/drawing/2010/main" val="0"/>
              </a:ext>
            </a:extLst>
          </a:blip>
          <a:srcRect l="11435" t="27834" r="11060" b="36253"/>
          <a:stretch>
            <a:fillRect/>
          </a:stretch>
        </p:blipFill>
        <p:spPr bwMode="auto">
          <a:xfrm>
            <a:off x="5109282" y="5968090"/>
            <a:ext cx="920095" cy="77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5361" y="6024584"/>
            <a:ext cx="636414" cy="686826"/>
          </a:xfrm>
          <a:prstGeom prst="rect">
            <a:avLst/>
          </a:prstGeom>
          <a:noFill/>
          <a:ln>
            <a:noFill/>
          </a:ln>
        </p:spPr>
      </p:pic>
      <p:pic>
        <p:nvPicPr>
          <p:cNvPr id="12"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47807" y="6144718"/>
            <a:ext cx="1077222" cy="490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03887" y="222422"/>
            <a:ext cx="8711513" cy="1198605"/>
          </a:xfrm>
          <a:prstGeom prst="rect">
            <a:avLst/>
          </a:prstGeom>
          <a:noFill/>
          <a:ln>
            <a:solidFill>
              <a:srgbClr val="BE1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prstClr val="white"/>
              </a:solidFill>
            </a:endParaRPr>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79835" y="1752876"/>
            <a:ext cx="4353512" cy="3425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2438" y="2236977"/>
            <a:ext cx="3662591" cy="2940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36459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195" y="739912"/>
            <a:ext cx="8216891" cy="5955476"/>
          </a:xfrm>
          <a:prstGeom prst="rect">
            <a:avLst/>
          </a:prstGeom>
          <a:noFill/>
        </p:spPr>
        <p:txBody>
          <a:bodyPr wrap="square" rtlCol="0">
            <a:spAutoFit/>
          </a:bodyPr>
          <a:lstStyle/>
          <a:p>
            <a:pPr algn="ctr"/>
            <a:r>
              <a:rPr lang="en-GB" b="1" dirty="0" smtClean="0">
                <a:solidFill>
                  <a:srgbClr val="BE1622"/>
                </a:solidFill>
                <a:latin typeface="Helvetica "/>
              </a:rPr>
              <a:t>Categories </a:t>
            </a:r>
            <a:r>
              <a:rPr lang="en-GB" b="1" dirty="0">
                <a:solidFill>
                  <a:srgbClr val="BE1622"/>
                </a:solidFill>
                <a:latin typeface="Helvetica "/>
              </a:rPr>
              <a:t>include</a:t>
            </a:r>
            <a:r>
              <a:rPr lang="en-GB" dirty="0" smtClean="0">
                <a:solidFill>
                  <a:srgbClr val="BE1622"/>
                </a:solidFill>
                <a:latin typeface="Helvetica "/>
              </a:rPr>
              <a:t>:</a:t>
            </a:r>
          </a:p>
          <a:p>
            <a:r>
              <a:rPr lang="en-GB" b="1" dirty="0" smtClean="0">
                <a:solidFill>
                  <a:prstClr val="black"/>
                </a:solidFill>
                <a:latin typeface="Helvetica "/>
              </a:rPr>
              <a:t>Agriculture and Food:</a:t>
            </a:r>
            <a:r>
              <a:rPr lang="en-GB" dirty="0" smtClean="0">
                <a:solidFill>
                  <a:prstClr val="black"/>
                </a:solidFill>
                <a:latin typeface="Helvetica "/>
              </a:rPr>
              <a:t> </a:t>
            </a:r>
            <a:r>
              <a:rPr lang="en-GB" dirty="0">
                <a:solidFill>
                  <a:prstClr val="black"/>
                </a:solidFill>
                <a:latin typeface="Helvetica "/>
              </a:rPr>
              <a:t>How </a:t>
            </a:r>
            <a:r>
              <a:rPr lang="en-GB" dirty="0" smtClean="0">
                <a:solidFill>
                  <a:prstClr val="black"/>
                </a:solidFill>
                <a:latin typeface="Helvetica "/>
              </a:rPr>
              <a:t>has your organisation promoted antibiotic stewardship in the agriculture and food sector?</a:t>
            </a:r>
            <a:endParaRPr lang="en-GB" dirty="0">
              <a:solidFill>
                <a:prstClr val="black"/>
              </a:solidFill>
              <a:latin typeface="Helvetica "/>
            </a:endParaRPr>
          </a:p>
          <a:p>
            <a:pPr>
              <a:spcAft>
                <a:spcPts val="600"/>
              </a:spcAft>
            </a:pPr>
            <a:r>
              <a:rPr lang="en-GB" b="1" dirty="0" smtClean="0">
                <a:solidFill>
                  <a:prstClr val="black"/>
                </a:solidFill>
                <a:latin typeface="Helvetica "/>
              </a:rPr>
              <a:t>Community Communications</a:t>
            </a:r>
            <a:r>
              <a:rPr lang="en-GB" dirty="0" smtClean="0">
                <a:solidFill>
                  <a:prstClr val="black"/>
                </a:solidFill>
                <a:latin typeface="Helvetica "/>
              </a:rPr>
              <a:t>: </a:t>
            </a:r>
            <a:r>
              <a:rPr lang="en-GB" dirty="0">
                <a:solidFill>
                  <a:prstClr val="black"/>
                </a:solidFill>
                <a:latin typeface="Helvetica "/>
              </a:rPr>
              <a:t>How has your organisation worked within the community to highlight Antibiotic </a:t>
            </a:r>
            <a:r>
              <a:rPr lang="en-GB" dirty="0" smtClean="0">
                <a:solidFill>
                  <a:prstClr val="black"/>
                </a:solidFill>
                <a:latin typeface="Helvetica "/>
              </a:rPr>
              <a:t>Guardian or stewardship?</a:t>
            </a:r>
          </a:p>
          <a:p>
            <a:pPr>
              <a:spcAft>
                <a:spcPts val="600"/>
              </a:spcAft>
            </a:pPr>
            <a:r>
              <a:rPr lang="en-GB" b="1" dirty="0" smtClean="0">
                <a:solidFill>
                  <a:prstClr val="black"/>
                </a:solidFill>
                <a:latin typeface="Helvetica "/>
              </a:rPr>
              <a:t>Diagnostic stewardship</a:t>
            </a:r>
            <a:r>
              <a:rPr lang="en-GB" dirty="0" smtClean="0">
                <a:solidFill>
                  <a:prstClr val="black"/>
                </a:solidFill>
                <a:latin typeface="Helvetica "/>
              </a:rPr>
              <a:t>: Tell us how you have demonstrated effective use of diagnostics to reduce prescribing.</a:t>
            </a:r>
          </a:p>
          <a:p>
            <a:pPr>
              <a:spcAft>
                <a:spcPts val="600"/>
              </a:spcAft>
            </a:pPr>
            <a:r>
              <a:rPr lang="en-GB" b="1" dirty="0">
                <a:solidFill>
                  <a:prstClr val="black"/>
                </a:solidFill>
                <a:latin typeface="Helvetica "/>
              </a:rPr>
              <a:t>Infection Prevention and control</a:t>
            </a:r>
            <a:r>
              <a:rPr lang="en-GB" dirty="0">
                <a:solidFill>
                  <a:prstClr val="black"/>
                </a:solidFill>
                <a:latin typeface="Helvetica "/>
              </a:rPr>
              <a:t>: Tell us how you have demonstrated improvements in infection prevention and control practices to address Antimicrobial Resistance</a:t>
            </a:r>
            <a:r>
              <a:rPr lang="en-GB" dirty="0" smtClean="0">
                <a:solidFill>
                  <a:prstClr val="black"/>
                </a:solidFill>
                <a:latin typeface="Helvetica "/>
              </a:rPr>
              <a:t>.</a:t>
            </a:r>
          </a:p>
          <a:p>
            <a:pPr>
              <a:spcAft>
                <a:spcPts val="600"/>
              </a:spcAft>
            </a:pPr>
            <a:r>
              <a:rPr lang="en-GB" b="1" dirty="0" smtClean="0">
                <a:solidFill>
                  <a:prstClr val="black"/>
                </a:solidFill>
                <a:latin typeface="Helvetica "/>
              </a:rPr>
              <a:t>Other categories: Prescribing and stewardship; Public engagement; Innovation and Technology;  Health Student of the Year;  Children and Family; Research </a:t>
            </a:r>
          </a:p>
          <a:p>
            <a:pPr>
              <a:spcAft>
                <a:spcPts val="600"/>
              </a:spcAft>
            </a:pPr>
            <a:r>
              <a:rPr lang="en-GB" b="1" dirty="0">
                <a:solidFill>
                  <a:prstClr val="black"/>
                </a:solidFill>
                <a:latin typeface="Helvetica "/>
              </a:rPr>
              <a:t>The Das Pillay Antimicrobial Stewardship Memorial Award:</a:t>
            </a:r>
            <a:r>
              <a:rPr lang="en-GB" dirty="0">
                <a:solidFill>
                  <a:prstClr val="black"/>
                </a:solidFill>
                <a:latin typeface="Helvetica "/>
              </a:rPr>
              <a:t> This award is to recognise innovation the field of antimicrobial stewardship at a junior level. </a:t>
            </a:r>
            <a:endParaRPr lang="en-GB" dirty="0" smtClean="0">
              <a:solidFill>
                <a:prstClr val="black"/>
              </a:solidFill>
              <a:latin typeface="Helvetica "/>
            </a:endParaRPr>
          </a:p>
          <a:p>
            <a:r>
              <a:rPr lang="en-GB" b="1" dirty="0" smtClean="0">
                <a:solidFill>
                  <a:prstClr val="black"/>
                </a:solidFill>
                <a:latin typeface="Helvetica "/>
              </a:rPr>
              <a:t>To view 2018 winners and shortlisted go to:</a:t>
            </a:r>
            <a:r>
              <a:rPr lang="en-GB" b="1" dirty="0">
                <a:solidFill>
                  <a:prstClr val="black"/>
                </a:solidFill>
                <a:latin typeface="Helvetica "/>
              </a:rPr>
              <a:t/>
            </a:r>
            <a:br>
              <a:rPr lang="en-GB" b="1" dirty="0">
                <a:solidFill>
                  <a:prstClr val="black"/>
                </a:solidFill>
                <a:latin typeface="Helvetica "/>
              </a:rPr>
            </a:br>
            <a:r>
              <a:rPr lang="en-GB" b="1" u="sng" dirty="0">
                <a:solidFill>
                  <a:srgbClr val="9D9D9C"/>
                </a:solidFill>
                <a:latin typeface="Helvetica "/>
                <a:hlinkClick r:id="rId3"/>
              </a:rPr>
              <a:t>http://antibioticguardian.com/antibiotic-guardian-2018-awards-shortlist</a:t>
            </a:r>
            <a:r>
              <a:rPr lang="en-GB" b="1" u="sng" dirty="0" smtClean="0">
                <a:solidFill>
                  <a:srgbClr val="9D9D9C"/>
                </a:solidFill>
                <a:latin typeface="Helvetica "/>
                <a:hlinkClick r:id="rId3"/>
              </a:rPr>
              <a:t>/</a:t>
            </a:r>
            <a:endParaRPr lang="en-GB" b="1" u="sng" dirty="0" smtClean="0">
              <a:solidFill>
                <a:srgbClr val="9D9D9C"/>
              </a:solidFill>
              <a:latin typeface="Helvetica "/>
            </a:endParaRPr>
          </a:p>
          <a:p>
            <a:pPr algn="ctr"/>
            <a:r>
              <a:rPr lang="en-GB" b="1" dirty="0" smtClean="0">
                <a:solidFill>
                  <a:srgbClr val="BE1622"/>
                </a:solidFill>
                <a:latin typeface="Helvetica "/>
              </a:rPr>
              <a:t>(Entries </a:t>
            </a:r>
            <a:r>
              <a:rPr lang="en-GB" b="1" dirty="0" smtClean="0">
                <a:solidFill>
                  <a:srgbClr val="BE1622"/>
                </a:solidFill>
                <a:latin typeface="Helvetica "/>
              </a:rPr>
              <a:t>close 22 March </a:t>
            </a:r>
            <a:r>
              <a:rPr lang="en-GB" b="1" dirty="0" smtClean="0">
                <a:solidFill>
                  <a:srgbClr val="BE1622"/>
                </a:solidFill>
                <a:latin typeface="Helvetica "/>
              </a:rPr>
              <a:t>2019</a:t>
            </a:r>
            <a:r>
              <a:rPr lang="en-GB" b="1" dirty="0" smtClean="0">
                <a:solidFill>
                  <a:srgbClr val="BE1622"/>
                </a:solidFill>
                <a:latin typeface="Helvetica "/>
              </a:rPr>
              <a:t>) </a:t>
            </a:r>
          </a:p>
          <a:p>
            <a:pPr algn="ctr"/>
            <a:endParaRPr lang="en-GB" b="1" dirty="0">
              <a:solidFill>
                <a:srgbClr val="BE1622"/>
              </a:solidFill>
              <a:latin typeface="Helvetica "/>
            </a:endParaRPr>
          </a:p>
          <a:p>
            <a:endParaRPr lang="en-GB" sz="1400" dirty="0">
              <a:solidFill>
                <a:prstClr val="black"/>
              </a:solidFill>
              <a:latin typeface="Helvetica "/>
            </a:endParaRPr>
          </a:p>
        </p:txBody>
      </p:sp>
      <p:sp>
        <p:nvSpPr>
          <p:cNvPr id="10" name="Title 1">
            <a:extLst>
              <a:ext uri="{FF2B5EF4-FFF2-40B4-BE49-F238E27FC236}">
                <a16:creationId xmlns="" xmlns:a16="http://schemas.microsoft.com/office/drawing/2014/main" id="{3748047C-74EB-4A29-9B3F-05965CCFCB09}"/>
              </a:ext>
            </a:extLst>
          </p:cNvPr>
          <p:cNvSpPr txBox="1">
            <a:spLocks noGrp="1"/>
          </p:cNvSpPr>
          <p:nvPr>
            <p:ph type="title"/>
          </p:nvPr>
        </p:nvSpPr>
        <p:spPr>
          <a:xfrm>
            <a:off x="297396" y="44624"/>
            <a:ext cx="8667092" cy="740322"/>
          </a:xfrm>
          <a:prstGeom prst="rect">
            <a:avLst/>
          </a:prstGeom>
          <a:solidFill>
            <a:srgbClr val="BE162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Helvetica "/>
                <a:ea typeface="+mj-ea"/>
                <a:cs typeface="+mj-cs"/>
              </a:defRPr>
            </a:lvl1pPr>
          </a:lstStyle>
          <a:p>
            <a:r>
              <a:rPr lang="en-GB" sz="3200" b="1" dirty="0" smtClean="0">
                <a:solidFill>
                  <a:schemeClr val="bg1"/>
                </a:solidFill>
                <a:cs typeface="AngsanaUPC" panose="02020603050405020304" pitchFamily="18" charset="-34"/>
              </a:rPr>
              <a:t>ANTIBIOTIC GUARDIAN AWARDS</a:t>
            </a:r>
            <a:r>
              <a:rPr lang="en-GB" sz="3200" dirty="0" smtClean="0">
                <a:solidFill>
                  <a:schemeClr val="bg1"/>
                </a:solidFill>
                <a:cs typeface="AngsanaUPC" panose="02020603050405020304" pitchFamily="18" charset="-34"/>
              </a:rPr>
              <a:t> 2019</a:t>
            </a:r>
            <a:endParaRPr lang="en-GB" sz="2800" dirty="0">
              <a:solidFill>
                <a:schemeClr val="bg1"/>
              </a:solidFill>
            </a:endParaRPr>
          </a:p>
        </p:txBody>
      </p:sp>
    </p:spTree>
    <p:extLst>
      <p:ext uri="{BB962C8B-B14F-4D97-AF65-F5344CB8AC3E}">
        <p14:creationId xmlns:p14="http://schemas.microsoft.com/office/powerpoint/2010/main" val="24333168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531813">
              <a:defRPr/>
            </a:pPr>
            <a:r>
              <a:rPr lang="en-US" smtClean="0">
                <a:solidFill>
                  <a:prstClr val="white"/>
                </a:solidFill>
              </a:rPr>
              <a:t>  </a:t>
            </a:r>
            <a:fld id="{2565FA6D-D4C8-4C4C-AC4B-3269734D34D8}" type="slidenum">
              <a:rPr lang="en-US" smtClean="0">
                <a:solidFill>
                  <a:prstClr val="white"/>
                </a:solidFill>
              </a:rPr>
              <a:pPr marL="531813">
                <a:defRPr/>
              </a:pPr>
              <a:t>53</a:t>
            </a:fld>
            <a:endParaRPr lang="en-US" dirty="0">
              <a:solidFill>
                <a:prstClr val="white"/>
              </a:solidFill>
            </a:endParaRPr>
          </a:p>
        </p:txBody>
      </p:sp>
      <p:sp>
        <p:nvSpPr>
          <p:cNvPr id="6" name="Title 1"/>
          <p:cNvSpPr>
            <a:spLocks noGrp="1"/>
          </p:cNvSpPr>
          <p:nvPr>
            <p:ph type="title"/>
          </p:nvPr>
        </p:nvSpPr>
        <p:spPr>
          <a:xfrm>
            <a:off x="546267" y="476672"/>
            <a:ext cx="8028000" cy="648072"/>
          </a:xfrm>
        </p:spPr>
        <p:txBody>
          <a:bodyPr>
            <a:normAutofit/>
          </a:bodyPr>
          <a:lstStyle/>
          <a:p>
            <a:r>
              <a:rPr lang="en-GB" dirty="0" smtClean="0"/>
              <a:t>PHE is particularly focused on </a:t>
            </a:r>
            <a:endParaRPr lang="en-GB" dirty="0"/>
          </a:p>
        </p:txBody>
      </p:sp>
      <p:sp>
        <p:nvSpPr>
          <p:cNvPr id="8" name="Content Placeholder 2"/>
          <p:cNvSpPr txBox="1">
            <a:spLocks/>
          </p:cNvSpPr>
          <p:nvPr/>
        </p:nvSpPr>
        <p:spPr bwMode="auto">
          <a:xfrm>
            <a:off x="539552" y="1556792"/>
            <a:ext cx="8028000" cy="4739679"/>
          </a:xfrm>
          <a:prstGeom prst="rect">
            <a:avLst/>
          </a:prstGeom>
          <a:noFill/>
          <a:ln w="9525">
            <a:noFill/>
            <a:miter lim="800000"/>
            <a:headEnd/>
            <a:tailEnd/>
          </a:ln>
        </p:spPr>
        <p:txBody>
          <a:bodyPr vert="horz" wrap="square" lIns="0" tIns="0" rIns="0" bIns="0" numCol="1" anchor="t" anchorCtr="0" compatLnSpc="1">
            <a:prstTxWarp prst="textNoShape">
              <a:avLst/>
            </a:prstTxWarp>
            <a:normAutofit fontScale="92500" lnSpcReduction="20000"/>
          </a:bodyPr>
          <a:lstStyle>
            <a:lvl1pPr marL="4763" indent="-4763" algn="l" rtl="0" eaLnBrk="0" fontAlgn="base" hangingPunct="0">
              <a:lnSpc>
                <a:spcPct val="114000"/>
              </a:lnSpc>
              <a:spcBef>
                <a:spcPts val="0"/>
              </a:spcBef>
              <a:spcAft>
                <a:spcPct val="0"/>
              </a:spcAft>
              <a:buFont typeface="Arial" pitchFamily="84" charset="0"/>
              <a:defRPr sz="1800" b="0" kern="1200" baseline="0">
                <a:solidFill>
                  <a:schemeClr val="tx1"/>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GB" sz="2600" b="1" dirty="0" smtClean="0"/>
              <a:t>Integrating national to local  through relationships with  </a:t>
            </a:r>
          </a:p>
          <a:p>
            <a:pPr marL="463550" lvl="1" indent="-285750">
              <a:buFont typeface="Arial" panose="020B0604020202020204" pitchFamily="34" charset="0"/>
              <a:buChar char="•"/>
            </a:pPr>
            <a:r>
              <a:rPr lang="en-GB" dirty="0" smtClean="0"/>
              <a:t>Field service</a:t>
            </a:r>
          </a:p>
          <a:p>
            <a:pPr marL="463550" lvl="1" indent="-285750">
              <a:buFont typeface="Arial" panose="020B0604020202020204" pitchFamily="34" charset="0"/>
              <a:buChar char="•"/>
            </a:pPr>
            <a:r>
              <a:rPr lang="en-GB" dirty="0" smtClean="0"/>
              <a:t>Centres &amp; Regions</a:t>
            </a:r>
          </a:p>
          <a:p>
            <a:pPr marL="463550" lvl="1" indent="-285750">
              <a:buFont typeface="Arial" panose="020B0604020202020204" pitchFamily="34" charset="0"/>
              <a:buChar char="•"/>
            </a:pPr>
            <a:r>
              <a:rPr lang="en-GB" dirty="0" smtClean="0"/>
              <a:t>Wider public health system</a:t>
            </a:r>
          </a:p>
          <a:p>
            <a:pPr marL="463550" lvl="1" indent="-285750">
              <a:buFont typeface="Arial" panose="020B0604020202020204" pitchFamily="34" charset="0"/>
              <a:buChar char="•"/>
            </a:pPr>
            <a:r>
              <a:rPr lang="en-GB" dirty="0" smtClean="0"/>
              <a:t>NHS </a:t>
            </a:r>
          </a:p>
          <a:p>
            <a:pPr marL="0" indent="0"/>
            <a:r>
              <a:rPr lang="en-GB" sz="2600" b="1" dirty="0" smtClean="0"/>
              <a:t>Reducing burden of key infections by</a:t>
            </a:r>
          </a:p>
          <a:p>
            <a:pPr marL="463550" lvl="1" indent="-285750">
              <a:buFont typeface="Arial" panose="020B0604020202020204" pitchFamily="34" charset="0"/>
              <a:buChar char="•"/>
            </a:pPr>
            <a:r>
              <a:rPr lang="en-GB" dirty="0" smtClean="0"/>
              <a:t>Improved understanding (data linkage of pathogens, syndromes, clinical data)</a:t>
            </a:r>
          </a:p>
          <a:p>
            <a:pPr marL="463550" lvl="1" indent="-285750">
              <a:buFont typeface="Arial" panose="020B0604020202020204" pitchFamily="34" charset="0"/>
              <a:buChar char="•"/>
            </a:pPr>
            <a:r>
              <a:rPr lang="en-GB" dirty="0" smtClean="0"/>
              <a:t>Better future predictions (models, exceedance, automation)</a:t>
            </a:r>
          </a:p>
          <a:p>
            <a:pPr marL="463550" lvl="1" indent="-285750">
              <a:buFont typeface="Arial" panose="020B0604020202020204" pitchFamily="34" charset="0"/>
              <a:buChar char="•"/>
            </a:pPr>
            <a:r>
              <a:rPr lang="en-GB" dirty="0" smtClean="0"/>
              <a:t>Novel methodologies for detection and surveillance</a:t>
            </a:r>
          </a:p>
          <a:p>
            <a:pPr marL="463550" lvl="1" indent="-285750">
              <a:buFont typeface="Arial" panose="020B0604020202020204" pitchFamily="34" charset="0"/>
              <a:buChar char="•"/>
            </a:pPr>
            <a:r>
              <a:rPr lang="en-GB" dirty="0" smtClean="0"/>
              <a:t>Excellent outbreak investigation</a:t>
            </a:r>
          </a:p>
          <a:p>
            <a:pPr marL="463550" lvl="1" indent="-285750">
              <a:buFont typeface="Arial" panose="020B0604020202020204" pitchFamily="34" charset="0"/>
              <a:buChar char="•"/>
            </a:pPr>
            <a:r>
              <a:rPr lang="en-GB" dirty="0" smtClean="0"/>
              <a:t>Excellent science with academic partners</a:t>
            </a:r>
          </a:p>
          <a:p>
            <a:pPr marL="0" indent="0"/>
            <a:r>
              <a:rPr lang="en-GB" sz="2600" b="1" dirty="0" smtClean="0"/>
              <a:t>Developing a multidisciplinary workforce to</a:t>
            </a:r>
          </a:p>
          <a:p>
            <a:pPr marL="463550" lvl="1" indent="-285750">
              <a:buFont typeface="Arial" panose="020B0604020202020204" pitchFamily="34" charset="0"/>
              <a:buChar char="•"/>
            </a:pPr>
            <a:r>
              <a:rPr lang="en-GB" dirty="0" smtClean="0"/>
              <a:t>Deliver data science</a:t>
            </a:r>
          </a:p>
          <a:p>
            <a:pPr marL="463550" lvl="1" indent="-285750">
              <a:buFont typeface="Arial" panose="020B0604020202020204" pitchFamily="34" charset="0"/>
              <a:buChar char="•"/>
            </a:pPr>
            <a:r>
              <a:rPr lang="en-GB" dirty="0" smtClean="0"/>
              <a:t>Develop </a:t>
            </a:r>
            <a:r>
              <a:rPr lang="en-GB" dirty="0" smtClean="0"/>
              <a:t>evidence </a:t>
            </a:r>
            <a:r>
              <a:rPr lang="en-GB" dirty="0" smtClean="0"/>
              <a:t>base and </a:t>
            </a:r>
            <a:r>
              <a:rPr lang="en-GB" dirty="0" smtClean="0"/>
              <a:t>interventions (including testing)</a:t>
            </a:r>
            <a:endParaRPr lang="en-GB" dirty="0" smtClean="0"/>
          </a:p>
          <a:p>
            <a:pPr marL="463550" lvl="1" indent="-285750">
              <a:buFont typeface="Arial" panose="020B0604020202020204" pitchFamily="34" charset="0"/>
              <a:buChar char="•"/>
            </a:pPr>
            <a:r>
              <a:rPr lang="en-GB" dirty="0" smtClean="0"/>
              <a:t>Provide expert advice and system leadership</a:t>
            </a:r>
          </a:p>
          <a:p>
            <a:pPr lvl="1"/>
            <a:endParaRPr lang="en-GB" dirty="0"/>
          </a:p>
        </p:txBody>
      </p:sp>
      <p:sp>
        <p:nvSpPr>
          <p:cNvPr id="9" name="Footer Placeholder 4"/>
          <p:cNvSpPr>
            <a:spLocks noGrp="1"/>
          </p:cNvSpPr>
          <p:nvPr>
            <p:ph type="ftr" sz="quarter" idx="11"/>
          </p:nvPr>
        </p:nvSpPr>
        <p:spPr/>
        <p:txBody>
          <a:bodyPr/>
          <a:lstStyle/>
          <a:p>
            <a:pPr>
              <a:defRPr/>
            </a:pPr>
            <a:r>
              <a:rPr lang="en-GB" smtClean="0">
                <a:solidFill>
                  <a:prstClr val="white"/>
                </a:solidFill>
              </a:rPr>
              <a:t>AMR_Challenges_Opportunities: the English perspective</a:t>
            </a:r>
            <a:endParaRPr lang="en-US" dirty="0">
              <a:solidFill>
                <a:prstClr val="white"/>
              </a:solidFill>
            </a:endParaRPr>
          </a:p>
        </p:txBody>
      </p:sp>
    </p:spTree>
    <p:extLst>
      <p:ext uri="{BB962C8B-B14F-4D97-AF65-F5344CB8AC3E}">
        <p14:creationId xmlns:p14="http://schemas.microsoft.com/office/powerpoint/2010/main" val="71897900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581298" cy="648072"/>
          </a:xfrm>
        </p:spPr>
        <p:txBody>
          <a:bodyPr>
            <a:normAutofit fontScale="90000"/>
          </a:bodyPr>
          <a:lstStyle/>
          <a:p>
            <a:r>
              <a:rPr lang="en-GB" dirty="0" smtClean="0"/>
              <a:t>PHE HCAI </a:t>
            </a:r>
            <a:r>
              <a:rPr lang="en-GB" dirty="0"/>
              <a:t>&amp; AMR Division </a:t>
            </a:r>
            <a:r>
              <a:rPr lang="en-GB" dirty="0" smtClean="0"/>
              <a:t/>
            </a:r>
            <a:br>
              <a:rPr lang="en-GB" dirty="0" smtClean="0"/>
            </a:br>
            <a:r>
              <a:rPr lang="en-GB" dirty="0" smtClean="0"/>
              <a:t>Mission </a:t>
            </a:r>
            <a:r>
              <a:rPr lang="en-GB" dirty="0"/>
              <a:t>Statement:</a:t>
            </a:r>
            <a:br>
              <a:rPr lang="en-GB" dirty="0"/>
            </a:br>
            <a:endParaRPr lang="en-GB" dirty="0"/>
          </a:p>
        </p:txBody>
      </p:sp>
      <p:sp>
        <p:nvSpPr>
          <p:cNvPr id="3" name="Content Placeholder 2"/>
          <p:cNvSpPr>
            <a:spLocks noGrp="1"/>
          </p:cNvSpPr>
          <p:nvPr>
            <p:ph idx="1"/>
          </p:nvPr>
        </p:nvSpPr>
        <p:spPr>
          <a:xfrm>
            <a:off x="539552" y="2137012"/>
            <a:ext cx="8028000" cy="4739679"/>
          </a:xfrm>
        </p:spPr>
        <p:txBody>
          <a:bodyPr/>
          <a:lstStyle/>
          <a:p>
            <a:pPr algn="ctr"/>
            <a:r>
              <a:rPr lang="en-GB" sz="2400" dirty="0" smtClean="0"/>
              <a:t>To </a:t>
            </a:r>
            <a:r>
              <a:rPr lang="en-GB" sz="2400" dirty="0"/>
              <a:t>protect people from healthcare-associated and antimicrobial resistant infections, through world-leading public health microbiology, outbreak response, surveillance, research and interventions.</a:t>
            </a:r>
          </a:p>
          <a:p>
            <a:endParaRPr lang="en-GB" dirty="0"/>
          </a:p>
        </p:txBody>
      </p:sp>
      <p:sp>
        <p:nvSpPr>
          <p:cNvPr id="4" name="Slide Number Placeholder 3"/>
          <p:cNvSpPr>
            <a:spLocks noGrp="1"/>
          </p:cNvSpPr>
          <p:nvPr>
            <p:ph type="sldNum" sz="quarter" idx="10"/>
          </p:nvPr>
        </p:nvSpPr>
        <p:spPr/>
        <p:txBody>
          <a:bodyPr/>
          <a:lstStyle/>
          <a:p>
            <a:pPr marL="531813">
              <a:defRPr/>
            </a:pPr>
            <a:r>
              <a:rPr lang="en-US" smtClean="0">
                <a:solidFill>
                  <a:prstClr val="white"/>
                </a:solidFill>
              </a:rPr>
              <a:t>  </a:t>
            </a:r>
            <a:fld id="{2565FA6D-D4C8-4C4C-AC4B-3269734D34D8}" type="slidenum">
              <a:rPr lang="en-US" smtClean="0">
                <a:solidFill>
                  <a:prstClr val="white"/>
                </a:solidFill>
              </a:rPr>
              <a:pPr marL="531813">
                <a:defRPr/>
              </a:pPr>
              <a:t>54</a:t>
            </a:fld>
            <a:endParaRPr lang="en-US" dirty="0">
              <a:solidFill>
                <a:prstClr val="white"/>
              </a:solidFill>
            </a:endParaRPr>
          </a:p>
        </p:txBody>
      </p:sp>
      <p:sp>
        <p:nvSpPr>
          <p:cNvPr id="5" name="Footer Placeholder 4"/>
          <p:cNvSpPr>
            <a:spLocks noGrp="1"/>
          </p:cNvSpPr>
          <p:nvPr>
            <p:ph type="ftr" sz="quarter" idx="11"/>
          </p:nvPr>
        </p:nvSpPr>
        <p:spPr/>
        <p:txBody>
          <a:bodyPr/>
          <a:lstStyle/>
          <a:p>
            <a:pPr>
              <a:defRPr/>
            </a:pPr>
            <a:r>
              <a:rPr lang="en-US" smtClean="0">
                <a:solidFill>
                  <a:prstClr val="white"/>
                </a:solidFill>
              </a:rPr>
              <a:t>AMR_Challenges_Opportunities: the English perspective</a:t>
            </a:r>
            <a:endParaRPr lang="en-US" dirty="0">
              <a:solidFill>
                <a:prstClr val="white"/>
              </a:solidFill>
            </a:endParaRPr>
          </a:p>
        </p:txBody>
      </p:sp>
    </p:spTree>
    <p:extLst>
      <p:ext uri="{BB962C8B-B14F-4D97-AF65-F5344CB8AC3E}">
        <p14:creationId xmlns:p14="http://schemas.microsoft.com/office/powerpoint/2010/main" val="31109708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Acknowledgements</a:t>
            </a:r>
            <a:endParaRPr lang="en-GB" dirty="0"/>
          </a:p>
        </p:txBody>
      </p:sp>
      <p:sp>
        <p:nvSpPr>
          <p:cNvPr id="3" name="Content Placeholder 2"/>
          <p:cNvSpPr>
            <a:spLocks noGrp="1"/>
          </p:cNvSpPr>
          <p:nvPr>
            <p:ph idx="1"/>
          </p:nvPr>
        </p:nvSpPr>
        <p:spPr/>
        <p:txBody>
          <a:bodyPr/>
          <a:lstStyle/>
          <a:p>
            <a:r>
              <a:rPr lang="en-GB" dirty="0" smtClean="0"/>
              <a:t>Viviana </a:t>
            </a:r>
            <a:r>
              <a:rPr lang="en-GB" dirty="0" err="1" smtClean="0"/>
              <a:t>Finserella</a:t>
            </a:r>
            <a:endParaRPr lang="en-GB" dirty="0" smtClean="0"/>
          </a:p>
          <a:p>
            <a:r>
              <a:rPr lang="en-GB" dirty="0" smtClean="0"/>
              <a:t>Karen Shaw</a:t>
            </a:r>
          </a:p>
          <a:p>
            <a:r>
              <a:rPr lang="en-GB" dirty="0" smtClean="0"/>
              <a:t>Elizabeth Beech</a:t>
            </a:r>
          </a:p>
          <a:p>
            <a:r>
              <a:rPr lang="en-GB" dirty="0" smtClean="0"/>
              <a:t>Emma Cramp</a:t>
            </a:r>
          </a:p>
          <a:p>
            <a:r>
              <a:rPr lang="en-GB" dirty="0" smtClean="0"/>
              <a:t>Susan Hopkins</a:t>
            </a:r>
          </a:p>
          <a:p>
            <a:endParaRPr lang="en-GB" dirty="0"/>
          </a:p>
        </p:txBody>
      </p:sp>
      <p:sp>
        <p:nvSpPr>
          <p:cNvPr id="4" name="Slide Number Placeholder 3"/>
          <p:cNvSpPr>
            <a:spLocks noGrp="1"/>
          </p:cNvSpPr>
          <p:nvPr>
            <p:ph type="sldNum" sz="quarter" idx="10"/>
          </p:nvPr>
        </p:nvSpPr>
        <p:spPr/>
        <p:txBody>
          <a:bodyPr/>
          <a:lstStyle/>
          <a:p>
            <a:pPr marL="531813">
              <a:defRPr/>
            </a:pPr>
            <a:r>
              <a:rPr lang="en-US" smtClean="0">
                <a:solidFill>
                  <a:prstClr val="white"/>
                </a:solidFill>
              </a:rPr>
              <a:t>  </a:t>
            </a:r>
            <a:fld id="{2565FA6D-D4C8-4C4C-AC4B-3269734D34D8}" type="slidenum">
              <a:rPr lang="en-US" smtClean="0">
                <a:solidFill>
                  <a:prstClr val="white"/>
                </a:solidFill>
              </a:rPr>
              <a:pPr marL="531813">
                <a:defRPr/>
              </a:pPr>
              <a:t>55</a:t>
            </a:fld>
            <a:endParaRPr lang="en-US" dirty="0">
              <a:solidFill>
                <a:prstClr val="white"/>
              </a:solidFill>
            </a:endParaRPr>
          </a:p>
        </p:txBody>
      </p:sp>
      <p:sp>
        <p:nvSpPr>
          <p:cNvPr id="5" name="Footer Placeholder 4"/>
          <p:cNvSpPr>
            <a:spLocks noGrp="1"/>
          </p:cNvSpPr>
          <p:nvPr>
            <p:ph type="ftr" sz="quarter" idx="11"/>
          </p:nvPr>
        </p:nvSpPr>
        <p:spPr/>
        <p:txBody>
          <a:bodyPr/>
          <a:lstStyle/>
          <a:p>
            <a:pPr>
              <a:defRPr/>
            </a:pPr>
            <a:r>
              <a:rPr lang="en-US" smtClean="0">
                <a:solidFill>
                  <a:prstClr val="white"/>
                </a:solidFill>
              </a:rPr>
              <a:t>AMR_Challenges_Opportunities: the English perspective</a:t>
            </a:r>
            <a:endParaRPr lang="en-US" dirty="0">
              <a:solidFill>
                <a:prstClr val="white"/>
              </a:solidFill>
            </a:endParaRPr>
          </a:p>
        </p:txBody>
      </p:sp>
    </p:spTree>
    <p:extLst>
      <p:ext uri="{BB962C8B-B14F-4D97-AF65-F5344CB8AC3E}">
        <p14:creationId xmlns:p14="http://schemas.microsoft.com/office/powerpoint/2010/main" val="3803548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2800" b="1" dirty="0"/>
              <a:t>Number of confirmed CPE isolates referred to PHE’s AMRHAI Reference Unit, 2008 – 2017</a:t>
            </a:r>
          </a:p>
        </p:txBody>
      </p:sp>
      <p:graphicFrame>
        <p:nvGraphicFramePr>
          <p:cNvPr id="5" name="Chart 4"/>
          <p:cNvGraphicFramePr/>
          <p:nvPr>
            <p:extLst>
              <p:ext uri="{D42A27DB-BD31-4B8C-83A1-F6EECF244321}">
                <p14:modId xmlns:p14="http://schemas.microsoft.com/office/powerpoint/2010/main" val="4081727185"/>
              </p:ext>
            </p:extLst>
          </p:nvPr>
        </p:nvGraphicFramePr>
        <p:xfrm>
          <a:off x="1879092" y="2541097"/>
          <a:ext cx="5457825" cy="382905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539553" y="1340768"/>
            <a:ext cx="8136904" cy="1200329"/>
          </a:xfrm>
          <a:prstGeom prst="rect">
            <a:avLst/>
          </a:prstGeom>
          <a:noFill/>
        </p:spPr>
        <p:txBody>
          <a:bodyPr wrap="square" rtlCol="0">
            <a:spAutoFit/>
          </a:bodyPr>
          <a:lstStyle/>
          <a:p>
            <a:pPr fontAlgn="base">
              <a:spcBef>
                <a:spcPct val="0"/>
              </a:spcBef>
              <a:spcAft>
                <a:spcPct val="0"/>
              </a:spcAft>
            </a:pPr>
            <a:r>
              <a:rPr lang="en-GB" dirty="0" smtClean="0">
                <a:solidFill>
                  <a:prstClr val="black"/>
                </a:solidFill>
                <a:ea typeface="ヒラギノ角ゴ Pro W3" pitchFamily="84" charset="-128"/>
              </a:rPr>
              <a:t>The number of Gram-negative bacteria with a detected </a:t>
            </a:r>
            <a:r>
              <a:rPr lang="en-GB" dirty="0" err="1" smtClean="0">
                <a:solidFill>
                  <a:prstClr val="black"/>
                </a:solidFill>
                <a:ea typeface="ヒラギノ角ゴ Pro W3" pitchFamily="84" charset="-128"/>
              </a:rPr>
              <a:t>carbapenemase</a:t>
            </a:r>
            <a:r>
              <a:rPr lang="en-GB" dirty="0" smtClean="0">
                <a:solidFill>
                  <a:prstClr val="black"/>
                </a:solidFill>
                <a:ea typeface="ヒラギノ角ゴ Pro W3" pitchFamily="84" charset="-128"/>
              </a:rPr>
              <a:t> increased year-on-year  (~3,000 in 2017). </a:t>
            </a:r>
          </a:p>
          <a:p>
            <a:pPr fontAlgn="base">
              <a:spcBef>
                <a:spcPct val="0"/>
              </a:spcBef>
              <a:spcAft>
                <a:spcPct val="0"/>
              </a:spcAft>
            </a:pPr>
            <a:r>
              <a:rPr lang="en-GB" dirty="0" smtClean="0">
                <a:solidFill>
                  <a:prstClr val="black"/>
                </a:solidFill>
                <a:ea typeface="ヒラギノ角ゴ Pro W3" pitchFamily="84" charset="-128"/>
              </a:rPr>
              <a:t>The proportion of isolates from bloodstream infections remained broadly stable ranging from 11.3% in 2014 to 7.2% in 2017.</a:t>
            </a:r>
            <a:endParaRPr lang="en-GB" dirty="0">
              <a:solidFill>
                <a:prstClr val="black"/>
              </a:solidFill>
              <a:ea typeface="ヒラギノ角ゴ Pro W3" pitchFamily="84" charset="-128"/>
            </a:endParaRPr>
          </a:p>
        </p:txBody>
      </p:sp>
      <p:sp>
        <p:nvSpPr>
          <p:cNvPr id="6" name="Footer Placeholder 5"/>
          <p:cNvSpPr>
            <a:spLocks noGrp="1"/>
          </p:cNvSpPr>
          <p:nvPr>
            <p:ph type="ftr" sz="quarter" idx="11"/>
          </p:nvPr>
        </p:nvSpPr>
        <p:spPr/>
        <p:txBody>
          <a:bodyPr/>
          <a:lstStyle/>
          <a:p>
            <a:r>
              <a:rPr lang="en-GB" smtClean="0">
                <a:solidFill>
                  <a:prstClr val="white"/>
                </a:solidFill>
              </a:rPr>
              <a:t>AMR_Challenges_Opportunities: the English perspective</a:t>
            </a:r>
            <a:endParaRPr lang="en-GB">
              <a:solidFill>
                <a:prstClr val="white"/>
              </a:solidFill>
            </a:endParaRPr>
          </a:p>
        </p:txBody>
      </p:sp>
      <p:sp>
        <p:nvSpPr>
          <p:cNvPr id="7" name="Slide Number Placeholder 6"/>
          <p:cNvSpPr>
            <a:spLocks noGrp="1"/>
          </p:cNvSpPr>
          <p:nvPr>
            <p:ph type="sldNum" sz="quarter" idx="12"/>
          </p:nvPr>
        </p:nvSpPr>
        <p:spPr/>
        <p:txBody>
          <a:bodyPr/>
          <a:lstStyle/>
          <a:p>
            <a:r>
              <a:rPr lang="en-GB" smtClean="0">
                <a:solidFill>
                  <a:prstClr val="white"/>
                </a:solidFill>
              </a:rPr>
              <a:t> 	ESPAUR Report 2018</a:t>
            </a:r>
            <a:endParaRPr lang="en-GB" dirty="0">
              <a:solidFill>
                <a:prstClr val="white"/>
              </a:solidFill>
            </a:endParaRPr>
          </a:p>
        </p:txBody>
      </p:sp>
    </p:spTree>
    <p:extLst>
      <p:ext uri="{BB962C8B-B14F-4D97-AF65-F5344CB8AC3E}">
        <p14:creationId xmlns:p14="http://schemas.microsoft.com/office/powerpoint/2010/main" val="1674970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Regional Variation in Incidence and Burden</a:t>
            </a:r>
            <a:endParaRPr lang="en-GB" dirty="0"/>
          </a:p>
        </p:txBody>
      </p:sp>
      <p:sp>
        <p:nvSpPr>
          <p:cNvPr id="3" name="Footer Placeholder 2"/>
          <p:cNvSpPr>
            <a:spLocks noGrp="1"/>
          </p:cNvSpPr>
          <p:nvPr>
            <p:ph type="ftr" sz="quarter" idx="11"/>
          </p:nvPr>
        </p:nvSpPr>
        <p:spPr/>
        <p:txBody>
          <a:bodyPr/>
          <a:lstStyle/>
          <a:p>
            <a:r>
              <a:rPr lang="en-GB" smtClean="0">
                <a:solidFill>
                  <a:prstClr val="white"/>
                </a:solidFill>
              </a:rPr>
              <a:t>AMR_Challenges_Opportunities: the English perspective</a:t>
            </a:r>
            <a:endParaRPr lang="en-GB">
              <a:solidFill>
                <a:prstClr val="white"/>
              </a:solidFill>
            </a:endParaRPr>
          </a:p>
        </p:txBody>
      </p:sp>
      <p:sp>
        <p:nvSpPr>
          <p:cNvPr id="4" name="Slide Number Placeholder 3"/>
          <p:cNvSpPr>
            <a:spLocks noGrp="1"/>
          </p:cNvSpPr>
          <p:nvPr>
            <p:ph type="sldNum" sz="quarter" idx="12"/>
          </p:nvPr>
        </p:nvSpPr>
        <p:spPr/>
        <p:txBody>
          <a:bodyPr/>
          <a:lstStyle/>
          <a:p>
            <a:r>
              <a:rPr lang="en-GB" smtClean="0">
                <a:solidFill>
                  <a:prstClr val="white"/>
                </a:solidFill>
              </a:rPr>
              <a:t> 	ESPAUR Report 2018</a:t>
            </a:r>
            <a:endParaRPr lang="en-GB" dirty="0">
              <a:solidFill>
                <a:prstClr val="white"/>
              </a:solidFill>
            </a:endParaRPr>
          </a:p>
        </p:txBody>
      </p:sp>
      <p:sp>
        <p:nvSpPr>
          <p:cNvPr id="5" name="TextBox 4"/>
          <p:cNvSpPr txBox="1"/>
          <p:nvPr/>
        </p:nvSpPr>
        <p:spPr>
          <a:xfrm>
            <a:off x="323528" y="1628800"/>
            <a:ext cx="2880320" cy="3785652"/>
          </a:xfrm>
          <a:prstGeom prst="rect">
            <a:avLst/>
          </a:prstGeom>
          <a:noFill/>
        </p:spPr>
        <p:txBody>
          <a:bodyPr wrap="square" rtlCol="0">
            <a:spAutoFit/>
          </a:bodyPr>
          <a:lstStyle/>
          <a:p>
            <a:pPr fontAlgn="base">
              <a:spcBef>
                <a:spcPct val="0"/>
              </a:spcBef>
              <a:spcAft>
                <a:spcPct val="0"/>
              </a:spcAft>
            </a:pPr>
            <a:r>
              <a:rPr lang="en-GB" dirty="0" smtClean="0">
                <a:solidFill>
                  <a:prstClr val="black"/>
                </a:solidFill>
                <a:ea typeface="ヒラギノ角ゴ Pro W3" pitchFamily="84" charset="-128"/>
              </a:rPr>
              <a:t>Substantial regional variation in in both the incidence of bloodstream infections and the burden of resistant BSI across the country.</a:t>
            </a:r>
          </a:p>
          <a:p>
            <a:pPr fontAlgn="base">
              <a:spcBef>
                <a:spcPct val="0"/>
              </a:spcBef>
              <a:spcAft>
                <a:spcPct val="0"/>
              </a:spcAft>
            </a:pPr>
            <a:endParaRPr lang="en-GB" dirty="0" smtClean="0">
              <a:solidFill>
                <a:prstClr val="black"/>
              </a:solidFill>
              <a:ea typeface="ヒラギノ角ゴ Pro W3" pitchFamily="84" charset="-128"/>
            </a:endParaRPr>
          </a:p>
          <a:p>
            <a:pPr fontAlgn="base">
              <a:spcBef>
                <a:spcPct val="0"/>
              </a:spcBef>
              <a:spcAft>
                <a:spcPct val="0"/>
              </a:spcAft>
            </a:pPr>
            <a:r>
              <a:rPr lang="en-GB" dirty="0" smtClean="0">
                <a:solidFill>
                  <a:prstClr val="black"/>
                </a:solidFill>
                <a:ea typeface="ヒラギノ角ゴ Pro W3" pitchFamily="84" charset="-128"/>
              </a:rPr>
              <a:t>Hotspots in urban areas possibly related to high density of complex healthcare delivery is evident.</a:t>
            </a:r>
            <a:endParaRPr lang="en-GB" dirty="0">
              <a:solidFill>
                <a:prstClr val="black"/>
              </a:solidFill>
              <a:ea typeface="ヒラギノ角ゴ Pro W3" pitchFamily="84" charset="-128"/>
            </a:endParaRPr>
          </a:p>
          <a:p>
            <a:pPr fontAlgn="base">
              <a:spcBef>
                <a:spcPct val="0"/>
              </a:spcBef>
              <a:spcAft>
                <a:spcPct val="0"/>
              </a:spcAft>
            </a:pPr>
            <a:endParaRPr lang="en-GB" sz="2400" dirty="0">
              <a:solidFill>
                <a:prstClr val="black"/>
              </a:solidFill>
              <a:ea typeface="ヒラギノ角ゴ Pro W3" pitchFamily="84" charset="-128"/>
            </a:endParaRPr>
          </a:p>
        </p:txBody>
      </p:sp>
      <p:pic>
        <p:nvPicPr>
          <p:cNvPr id="2050" name="Picture 2" descr="C:\Users\susan.hopkins.PHE\AppData\Local\Microsoft\Windows\Temporary Internet Files\Content.Outlook\KSB9LUFU\burden_grouped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91" y="1508627"/>
            <a:ext cx="5482357" cy="3988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127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Antibiotic Prescribing </a:t>
            </a:r>
            <a:endParaRPr lang="en-GB" dirty="0"/>
          </a:p>
        </p:txBody>
      </p:sp>
      <p:sp>
        <p:nvSpPr>
          <p:cNvPr id="3" name="Footer Placeholder 2"/>
          <p:cNvSpPr>
            <a:spLocks noGrp="1"/>
          </p:cNvSpPr>
          <p:nvPr>
            <p:ph type="ftr" sz="quarter" idx="11"/>
          </p:nvPr>
        </p:nvSpPr>
        <p:spPr/>
        <p:txBody>
          <a:bodyPr/>
          <a:lstStyle/>
          <a:p>
            <a:r>
              <a:rPr lang="en-GB" smtClean="0">
                <a:solidFill>
                  <a:prstClr val="white"/>
                </a:solidFill>
              </a:rPr>
              <a:t>AMR_Challenges_Opportunities: the English perspective</a:t>
            </a:r>
            <a:endParaRPr lang="en-GB">
              <a:solidFill>
                <a:prstClr val="white"/>
              </a:solidFill>
            </a:endParaRPr>
          </a:p>
        </p:txBody>
      </p:sp>
      <p:sp>
        <p:nvSpPr>
          <p:cNvPr id="4" name="Slide Number Placeholder 3"/>
          <p:cNvSpPr>
            <a:spLocks noGrp="1"/>
          </p:cNvSpPr>
          <p:nvPr>
            <p:ph type="sldNum" sz="quarter" idx="12"/>
          </p:nvPr>
        </p:nvSpPr>
        <p:spPr/>
        <p:txBody>
          <a:bodyPr/>
          <a:lstStyle/>
          <a:p>
            <a:r>
              <a:rPr lang="en-GB" smtClean="0">
                <a:solidFill>
                  <a:prstClr val="white"/>
                </a:solidFill>
              </a:rPr>
              <a:t> 	ESPAUR Report 2018</a:t>
            </a:r>
            <a:endParaRPr lang="en-GB" dirty="0">
              <a:solidFill>
                <a:prstClr val="white"/>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361080"/>
            <a:ext cx="7848872" cy="4925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8453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Regional Variation in Antibiotic Use</a:t>
            </a:r>
            <a:endParaRPr lang="en-GB" dirty="0"/>
          </a:p>
        </p:txBody>
      </p:sp>
      <p:sp>
        <p:nvSpPr>
          <p:cNvPr id="3" name="Footer Placeholder 2"/>
          <p:cNvSpPr>
            <a:spLocks noGrp="1"/>
          </p:cNvSpPr>
          <p:nvPr>
            <p:ph type="ftr" sz="quarter" idx="11"/>
          </p:nvPr>
        </p:nvSpPr>
        <p:spPr/>
        <p:txBody>
          <a:bodyPr/>
          <a:lstStyle/>
          <a:p>
            <a:r>
              <a:rPr lang="en-GB" smtClean="0">
                <a:solidFill>
                  <a:prstClr val="white"/>
                </a:solidFill>
              </a:rPr>
              <a:t>AMR_Challenges_Opportunities: the English perspective</a:t>
            </a:r>
            <a:endParaRPr lang="en-GB">
              <a:solidFill>
                <a:prstClr val="white"/>
              </a:solidFill>
            </a:endParaRPr>
          </a:p>
        </p:txBody>
      </p:sp>
      <p:sp>
        <p:nvSpPr>
          <p:cNvPr id="4" name="Slide Number Placeholder 3"/>
          <p:cNvSpPr>
            <a:spLocks noGrp="1"/>
          </p:cNvSpPr>
          <p:nvPr>
            <p:ph type="sldNum" sz="quarter" idx="12"/>
          </p:nvPr>
        </p:nvSpPr>
        <p:spPr/>
        <p:txBody>
          <a:bodyPr/>
          <a:lstStyle/>
          <a:p>
            <a:r>
              <a:rPr lang="en-GB" smtClean="0">
                <a:solidFill>
                  <a:prstClr val="white"/>
                </a:solidFill>
              </a:rPr>
              <a:t> 	ESPAUR Report 2018</a:t>
            </a:r>
            <a:endParaRPr lang="en-GB" dirty="0">
              <a:solidFill>
                <a:prstClr val="white"/>
              </a:solidFill>
            </a:endParaRPr>
          </a:p>
        </p:txBody>
      </p:sp>
      <p:pic>
        <p:nvPicPr>
          <p:cNvPr id="1026" name="Picture 2" descr="C:\Users\susan.hopkins.PHE\AppData\Local\Microsoft\Windows\Temporary Internet Files\Content.Outlook\KSB9LUFU\graph_prescribing_total_20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6892" y="1497182"/>
            <a:ext cx="3865509" cy="44017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3569" y="1988840"/>
            <a:ext cx="2880320" cy="3508653"/>
          </a:xfrm>
          <a:prstGeom prst="rect">
            <a:avLst/>
          </a:prstGeom>
          <a:noFill/>
        </p:spPr>
        <p:txBody>
          <a:bodyPr wrap="square" rtlCol="0">
            <a:spAutoFit/>
          </a:bodyPr>
          <a:lstStyle/>
          <a:p>
            <a:pPr fontAlgn="base">
              <a:spcBef>
                <a:spcPct val="0"/>
              </a:spcBef>
              <a:spcAft>
                <a:spcPct val="0"/>
              </a:spcAft>
            </a:pPr>
            <a:r>
              <a:rPr lang="en-GB" dirty="0" smtClean="0">
                <a:solidFill>
                  <a:prstClr val="black"/>
                </a:solidFill>
                <a:ea typeface="ヒラギノ角ゴ Pro W3" pitchFamily="84" charset="-128"/>
              </a:rPr>
              <a:t>Substantial regional variation in antibiotic use occurs.</a:t>
            </a:r>
          </a:p>
          <a:p>
            <a:pPr fontAlgn="base">
              <a:spcBef>
                <a:spcPct val="0"/>
              </a:spcBef>
              <a:spcAft>
                <a:spcPct val="0"/>
              </a:spcAft>
            </a:pPr>
            <a:endParaRPr lang="en-GB" dirty="0">
              <a:solidFill>
                <a:prstClr val="black"/>
              </a:solidFill>
              <a:ea typeface="ヒラギノ角ゴ Pro W3" pitchFamily="84" charset="-128"/>
            </a:endParaRPr>
          </a:p>
          <a:p>
            <a:pPr fontAlgn="base">
              <a:spcBef>
                <a:spcPct val="0"/>
              </a:spcBef>
              <a:spcAft>
                <a:spcPct val="0"/>
              </a:spcAft>
            </a:pPr>
            <a:r>
              <a:rPr lang="en-GB" dirty="0" smtClean="0">
                <a:solidFill>
                  <a:prstClr val="black"/>
                </a:solidFill>
                <a:ea typeface="ヒラギノ角ゴ Pro W3" pitchFamily="84" charset="-128"/>
              </a:rPr>
              <a:t>This can be viewed at CCG, GP and Trust level at PHE Fingertips AMR local indicators</a:t>
            </a:r>
          </a:p>
          <a:p>
            <a:pPr fontAlgn="base">
              <a:spcBef>
                <a:spcPct val="0"/>
              </a:spcBef>
              <a:spcAft>
                <a:spcPct val="0"/>
              </a:spcAft>
            </a:pPr>
            <a:r>
              <a:rPr lang="en-GB" dirty="0">
                <a:solidFill>
                  <a:prstClr val="black"/>
                </a:solidFill>
                <a:ea typeface="ヒラギノ角ゴ Pro W3" pitchFamily="84" charset="-128"/>
                <a:hlinkClick r:id="rId4"/>
              </a:rPr>
              <a:t>https://</a:t>
            </a:r>
            <a:r>
              <a:rPr lang="en-GB" dirty="0" smtClean="0">
                <a:solidFill>
                  <a:prstClr val="black"/>
                </a:solidFill>
                <a:ea typeface="ヒラギノ角ゴ Pro W3" pitchFamily="84" charset="-128"/>
                <a:hlinkClick r:id="rId4"/>
              </a:rPr>
              <a:t>fingertips.phe.org.uk/profile/amr-local-indicators</a:t>
            </a:r>
            <a:endParaRPr lang="en-GB" dirty="0" smtClean="0">
              <a:solidFill>
                <a:prstClr val="black"/>
              </a:solidFill>
              <a:ea typeface="ヒラギノ角ゴ Pro W3" pitchFamily="84" charset="-128"/>
            </a:endParaRPr>
          </a:p>
          <a:p>
            <a:pPr fontAlgn="base">
              <a:spcBef>
                <a:spcPct val="0"/>
              </a:spcBef>
              <a:spcAft>
                <a:spcPct val="0"/>
              </a:spcAft>
            </a:pPr>
            <a:endParaRPr lang="en-GB" sz="2400" dirty="0">
              <a:solidFill>
                <a:prstClr val="black"/>
              </a:solidFill>
              <a:ea typeface="ヒラギノ角ゴ Pro W3" pitchFamily="84" charset="-128"/>
            </a:endParaRPr>
          </a:p>
        </p:txBody>
      </p:sp>
    </p:spTree>
    <p:extLst>
      <p:ext uri="{BB962C8B-B14F-4D97-AF65-F5344CB8AC3E}">
        <p14:creationId xmlns:p14="http://schemas.microsoft.com/office/powerpoint/2010/main" val="19623132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6235</TotalTime>
  <Words>4419</Words>
  <Application>Microsoft Office PowerPoint</Application>
  <PresentationFormat>On-screen Show (4:3)</PresentationFormat>
  <Paragraphs>800</Paragraphs>
  <Slides>55</Slides>
  <Notes>50</Notes>
  <HiddenSlides>2</HiddenSlides>
  <MMClips>0</MMClips>
  <ScaleCrop>false</ScaleCrop>
  <HeadingPairs>
    <vt:vector size="4" baseType="variant">
      <vt:variant>
        <vt:lpstr>Theme</vt:lpstr>
      </vt:variant>
      <vt:variant>
        <vt:i4>12</vt:i4>
      </vt:variant>
      <vt:variant>
        <vt:lpstr>Slide Titles</vt:lpstr>
      </vt:variant>
      <vt:variant>
        <vt:i4>55</vt:i4>
      </vt:variant>
    </vt:vector>
  </HeadingPairs>
  <TitlesOfParts>
    <vt:vector size="67" baseType="lpstr">
      <vt:lpstr>Office Theme</vt:lpstr>
      <vt:lpstr>6_Office Theme</vt:lpstr>
      <vt:lpstr>1_Office Theme</vt:lpstr>
      <vt:lpstr>2_Office Theme</vt:lpstr>
      <vt:lpstr>3_Office Theme</vt:lpstr>
      <vt:lpstr>4_Office Theme</vt:lpstr>
      <vt:lpstr>5_Office Theme</vt:lpstr>
      <vt:lpstr>8_Office Theme</vt:lpstr>
      <vt:lpstr>9_Office Theme</vt:lpstr>
      <vt:lpstr>7_Office Theme</vt:lpstr>
      <vt:lpstr>10_Office Theme</vt:lpstr>
      <vt:lpstr>11_Office Theme</vt:lpstr>
      <vt:lpstr>PowerPoint Presentation</vt:lpstr>
      <vt:lpstr>UK 5-year AMR Strategy 2013-18</vt:lpstr>
      <vt:lpstr>UK AMR strategy - ESPAUR: Introduction of a National Dataset</vt:lpstr>
      <vt:lpstr>Overview of AMR in BSI from 2013 to 2017</vt:lpstr>
      <vt:lpstr>Estimated trends in burden of bloodstream infections due to antibiotic-resistant pathogens in England, 2013 to 2017</vt:lpstr>
      <vt:lpstr>Number of confirmed CPE isolates referred to PHE’s AMRHAI Reference Unit, 2008 – 2017</vt:lpstr>
      <vt:lpstr>Regional Variation in Incidence and Burden</vt:lpstr>
      <vt:lpstr>Antibiotic Prescribing </vt:lpstr>
      <vt:lpstr>Regional Variation in Antibiotic Use</vt:lpstr>
      <vt:lpstr>PowerPoint Presentation</vt:lpstr>
      <vt:lpstr>AMR UK Strategy 2013-2018: PHE’s role</vt:lpstr>
      <vt:lpstr>The UK’s vision for AMR by 2040 and five-year national action plan</vt:lpstr>
      <vt:lpstr>Ambitions: </vt:lpstr>
      <vt:lpstr>Measuring success in the first 5 years: </vt:lpstr>
      <vt:lpstr>Challenges</vt:lpstr>
      <vt:lpstr>Regional Variation in Incidence and Burden</vt:lpstr>
      <vt:lpstr>Regional Variation in Antibiotic Use</vt:lpstr>
      <vt:lpstr>Challenges</vt:lpstr>
      <vt:lpstr>Challenges (contd)</vt:lpstr>
      <vt:lpstr>opportunities</vt:lpstr>
      <vt:lpstr>PowerPoint Presentation</vt:lpstr>
      <vt:lpstr>PowerPoint Presentation</vt:lpstr>
      <vt:lpstr>CDI  Surveillance, Target and Interventions</vt:lpstr>
      <vt:lpstr>PowerPoint Presentation</vt:lpstr>
      <vt:lpstr>Surveillance Outputs</vt:lpstr>
      <vt:lpstr>Open access data: AMR local indicators</vt:lpstr>
      <vt:lpstr>AMR Local Indicators</vt:lpstr>
      <vt:lpstr>PowerPoint Presentation</vt:lpstr>
      <vt:lpstr>PowerPoint Presentation</vt:lpstr>
      <vt:lpstr>NHS improvement schemes &amp; targets on antibiotic consumption: AMR Quality Premium </vt:lpstr>
      <vt:lpstr>NHS improvement schemes &amp; targets on antibiotic consumption </vt:lpstr>
      <vt:lpstr>Reducing antibiotic prescribing: interventions  </vt:lpstr>
      <vt:lpstr>Reducing antibiotic prescribing  (secondary care): consumption &amp; stewardship targets</vt:lpstr>
      <vt:lpstr>CQUIN 2018/19 (parts 2c &amp; d)</vt:lpstr>
      <vt:lpstr>2019/2020: quality incentives and contracts on antibiotic prescribing</vt:lpstr>
      <vt:lpstr>AMR in NHS England Long term plan </vt:lpstr>
      <vt:lpstr>NHS I working with CQC to support inspections</vt:lpstr>
      <vt:lpstr>PowerPoint Presentation</vt:lpstr>
      <vt:lpstr>NICE &amp; PHE antimicrobial prescribing guidance </vt:lpstr>
      <vt:lpstr>PHE Behavioural Insights  coordination  with scientific input</vt:lpstr>
      <vt:lpstr>Public campaign </vt:lpstr>
      <vt:lpstr>PowerPoint Presentation</vt:lpstr>
      <vt:lpstr>PowerPoint Presentation</vt:lpstr>
      <vt:lpstr>National to local and local to national </vt:lpstr>
      <vt:lpstr>Engaging the community: children, families, students</vt:lpstr>
      <vt:lpstr>SCOUTS AS ANTIBIOTIC GUARDIANS </vt:lpstr>
      <vt:lpstr>School poster competitions, museums/science centres </vt:lpstr>
      <vt:lpstr>Health students</vt:lpstr>
      <vt:lpstr>New/forth coming interventions in England: </vt:lpstr>
      <vt:lpstr>Several challenges but also a range of opportunities available: </vt:lpstr>
      <vt:lpstr>Shared Learning pages http://antibioticguardian.com/shared-learning/ </vt:lpstr>
      <vt:lpstr>ANTIBIOTIC GUARDIAN AWARDS 2019</vt:lpstr>
      <vt:lpstr>PHE is particularly focused on </vt:lpstr>
      <vt:lpstr>PHE HCAI &amp; AMR Division  Mission Statement: </vt:lpstr>
      <vt:lpstr>Acknowledgements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 HCAI &amp; AMR meeting</dc:title>
  <dc:creator>Diane Ashiru-Oredope</dc:creator>
  <cp:lastModifiedBy>Diane Ashiru-Oredope</cp:lastModifiedBy>
  <cp:revision>133</cp:revision>
  <dcterms:created xsi:type="dcterms:W3CDTF">2018-09-27T13:55:08Z</dcterms:created>
  <dcterms:modified xsi:type="dcterms:W3CDTF">2019-03-12T10:51:05Z</dcterms:modified>
</cp:coreProperties>
</file>