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5664" r:id="rId2"/>
  </p:sldMasterIdLst>
  <p:notesMasterIdLst>
    <p:notesMasterId r:id="rId20"/>
  </p:notesMasterIdLst>
  <p:handoutMasterIdLst>
    <p:handoutMasterId r:id="rId21"/>
  </p:handoutMasterIdLst>
  <p:sldIdLst>
    <p:sldId id="376" r:id="rId3"/>
    <p:sldId id="378" r:id="rId4"/>
    <p:sldId id="369" r:id="rId5"/>
    <p:sldId id="370" r:id="rId6"/>
    <p:sldId id="339" r:id="rId7"/>
    <p:sldId id="381" r:id="rId8"/>
    <p:sldId id="382" r:id="rId9"/>
    <p:sldId id="404" r:id="rId10"/>
    <p:sldId id="396" r:id="rId11"/>
    <p:sldId id="384" r:id="rId12"/>
    <p:sldId id="403" r:id="rId13"/>
    <p:sldId id="402" r:id="rId14"/>
    <p:sldId id="389" r:id="rId15"/>
    <p:sldId id="401" r:id="rId16"/>
    <p:sldId id="394" r:id="rId17"/>
    <p:sldId id="400" r:id="rId18"/>
    <p:sldId id="349" r:id="rId19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1"/>
      </a:buClr>
      <a:defRPr sz="4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defRPr sz="4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defRPr sz="4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defRPr sz="4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defRPr sz="4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5CC"/>
    <a:srgbClr val="B381D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72057" autoAdjust="0"/>
  </p:normalViewPr>
  <p:slideViewPr>
    <p:cSldViewPr>
      <p:cViewPr>
        <p:scale>
          <a:sx n="75" d="100"/>
          <a:sy n="75" d="100"/>
        </p:scale>
        <p:origin x="-265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3624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scni.net\PHA\HISC\HISC%208.72gb\PPS%202017\MarkMc\top%2020%20amU%202012%20and%2020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scni.net\PHA\HISC\HISC%208.72gb\PPS%202017\MarkMc\LP_PHe_watch-reservedABs\xtra_slides_March201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PPS2012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20"/>
                <c:pt idx="0">
                  <c:v>Piperacillin and tazobactam-J01CR05</c:v>
                </c:pt>
                <c:pt idx="1">
                  <c:v>Amoxicillin-J01CA04</c:v>
                </c:pt>
                <c:pt idx="2">
                  <c:v>Co-amoxiclav-J01CR02</c:v>
                </c:pt>
                <c:pt idx="3">
                  <c:v>Gentamicin-J01GB03</c:v>
                </c:pt>
                <c:pt idx="4">
                  <c:v>Metronidazole (parenteral)-J01XD01</c:v>
                </c:pt>
                <c:pt idx="5">
                  <c:v>Flucloxacillin-J01CF05</c:v>
                </c:pt>
                <c:pt idx="6">
                  <c:v>Teicoplanin-J01XA02</c:v>
                </c:pt>
                <c:pt idx="7">
                  <c:v>Clarithromycin-J01FA09</c:v>
                </c:pt>
                <c:pt idx="8">
                  <c:v>Doxycycline-J01AA02</c:v>
                </c:pt>
                <c:pt idx="9">
                  <c:v>Ciprofloxacin-J01MA02</c:v>
                </c:pt>
                <c:pt idx="10">
                  <c:v>Meropenem-J01DH02</c:v>
                </c:pt>
                <c:pt idx="11">
                  <c:v>Nystatin-A07AA02</c:v>
                </c:pt>
                <c:pt idx="12">
                  <c:v>Sulfamethoxazole and trimethoprim-J01EE01</c:v>
                </c:pt>
                <c:pt idx="13">
                  <c:v>Metronidazole (oral-rectal)-P01AB01</c:v>
                </c:pt>
                <c:pt idx="14">
                  <c:v>Benzylpenicillin-J01CE01</c:v>
                </c:pt>
                <c:pt idx="15">
                  <c:v>Cefuroxime-J01DC02</c:v>
                </c:pt>
                <c:pt idx="16">
                  <c:v>Trimethoprim-J01EA01</c:v>
                </c:pt>
                <c:pt idx="17">
                  <c:v>Vancomycin (parenteral)-J01XA01</c:v>
                </c:pt>
                <c:pt idx="18">
                  <c:v>Ceftriaxone-J01DD04</c:v>
                </c:pt>
                <c:pt idx="19">
                  <c:v>Fluconazole-J02AC01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265</c:v>
                </c:pt>
                <c:pt idx="1">
                  <c:v>127</c:v>
                </c:pt>
                <c:pt idx="2">
                  <c:v>216</c:v>
                </c:pt>
                <c:pt idx="3">
                  <c:v>103</c:v>
                </c:pt>
                <c:pt idx="4">
                  <c:v>75</c:v>
                </c:pt>
                <c:pt idx="5">
                  <c:v>96</c:v>
                </c:pt>
                <c:pt idx="6">
                  <c:v>66</c:v>
                </c:pt>
                <c:pt idx="7">
                  <c:v>102</c:v>
                </c:pt>
                <c:pt idx="8">
                  <c:v>41</c:v>
                </c:pt>
                <c:pt idx="9">
                  <c:v>54</c:v>
                </c:pt>
                <c:pt idx="10">
                  <c:v>71</c:v>
                </c:pt>
                <c:pt idx="11">
                  <c:v>5</c:v>
                </c:pt>
                <c:pt idx="12">
                  <c:v>23</c:v>
                </c:pt>
                <c:pt idx="13">
                  <c:v>36</c:v>
                </c:pt>
                <c:pt idx="14">
                  <c:v>32</c:v>
                </c:pt>
                <c:pt idx="15">
                  <c:v>7</c:v>
                </c:pt>
                <c:pt idx="16">
                  <c:v>34</c:v>
                </c:pt>
                <c:pt idx="17">
                  <c:v>28</c:v>
                </c:pt>
                <c:pt idx="18">
                  <c:v>14</c:v>
                </c:pt>
                <c:pt idx="19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PPS2017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20"/>
                <c:pt idx="0">
                  <c:v>Piperacillin and tazobactam-J01CR05</c:v>
                </c:pt>
                <c:pt idx="1">
                  <c:v>Amoxicillin-J01CA04</c:v>
                </c:pt>
                <c:pt idx="2">
                  <c:v>Co-amoxiclav-J01CR02</c:v>
                </c:pt>
                <c:pt idx="3">
                  <c:v>Gentamicin-J01GB03</c:v>
                </c:pt>
                <c:pt idx="4">
                  <c:v>Metronidazole (parenteral)-J01XD01</c:v>
                </c:pt>
                <c:pt idx="5">
                  <c:v>Flucloxacillin-J01CF05</c:v>
                </c:pt>
                <c:pt idx="6">
                  <c:v>Teicoplanin-J01XA02</c:v>
                </c:pt>
                <c:pt idx="7">
                  <c:v>Clarithromycin-J01FA09</c:v>
                </c:pt>
                <c:pt idx="8">
                  <c:v>Doxycycline-J01AA02</c:v>
                </c:pt>
                <c:pt idx="9">
                  <c:v>Ciprofloxacin-J01MA02</c:v>
                </c:pt>
                <c:pt idx="10">
                  <c:v>Meropenem-J01DH02</c:v>
                </c:pt>
                <c:pt idx="11">
                  <c:v>Nystatin-A07AA02</c:v>
                </c:pt>
                <c:pt idx="12">
                  <c:v>Sulfamethoxazole and trimethoprim-J01EE01</c:v>
                </c:pt>
                <c:pt idx="13">
                  <c:v>Metronidazole (oral-rectal)-P01AB01</c:v>
                </c:pt>
                <c:pt idx="14">
                  <c:v>Benzylpenicillin-J01CE01</c:v>
                </c:pt>
                <c:pt idx="15">
                  <c:v>Cefuroxime-J01DC02</c:v>
                </c:pt>
                <c:pt idx="16">
                  <c:v>Trimethoprim-J01EA01</c:v>
                </c:pt>
                <c:pt idx="17">
                  <c:v>Vancomycin (parenteral)-J01XA01</c:v>
                </c:pt>
                <c:pt idx="18">
                  <c:v>Ceftriaxone-J01DD04</c:v>
                </c:pt>
                <c:pt idx="19">
                  <c:v>Fluconazole-J02AC01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322</c:v>
                </c:pt>
                <c:pt idx="1">
                  <c:v>177</c:v>
                </c:pt>
                <c:pt idx="2">
                  <c:v>176</c:v>
                </c:pt>
                <c:pt idx="3">
                  <c:v>139</c:v>
                </c:pt>
                <c:pt idx="4">
                  <c:v>105</c:v>
                </c:pt>
                <c:pt idx="5">
                  <c:v>94</c:v>
                </c:pt>
                <c:pt idx="6">
                  <c:v>93</c:v>
                </c:pt>
                <c:pt idx="7">
                  <c:v>92</c:v>
                </c:pt>
                <c:pt idx="8">
                  <c:v>87</c:v>
                </c:pt>
                <c:pt idx="9">
                  <c:v>75</c:v>
                </c:pt>
                <c:pt idx="10">
                  <c:v>75</c:v>
                </c:pt>
                <c:pt idx="11">
                  <c:v>60</c:v>
                </c:pt>
                <c:pt idx="12">
                  <c:v>58</c:v>
                </c:pt>
                <c:pt idx="13">
                  <c:v>48</c:v>
                </c:pt>
                <c:pt idx="14">
                  <c:v>46</c:v>
                </c:pt>
                <c:pt idx="15">
                  <c:v>28</c:v>
                </c:pt>
                <c:pt idx="16">
                  <c:v>28</c:v>
                </c:pt>
                <c:pt idx="17">
                  <c:v>27</c:v>
                </c:pt>
                <c:pt idx="18">
                  <c:v>25</c:v>
                </c:pt>
                <c:pt idx="19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93760"/>
        <c:axId val="100877440"/>
      </c:barChart>
      <c:catAx>
        <c:axId val="97893760"/>
        <c:scaling>
          <c:orientation val="maxMin"/>
        </c:scaling>
        <c:delete val="0"/>
        <c:axPos val="l"/>
        <c:majorTickMark val="out"/>
        <c:minorTickMark val="none"/>
        <c:tickLblPos val="nextTo"/>
        <c:crossAx val="100877440"/>
        <c:crosses val="autoZero"/>
        <c:auto val="1"/>
        <c:lblAlgn val="ctr"/>
        <c:lblOffset val="100"/>
        <c:noMultiLvlLbl val="0"/>
      </c:catAx>
      <c:valAx>
        <c:axId val="10087744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9789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56509179865965"/>
          <c:y val="0.29147473753280839"/>
          <c:w val="0.15945003570896499"/>
          <c:h val="0.1763097841936424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024158032877472"/>
          <c:y val="0.25550231752945773"/>
          <c:w val="0.61626523000414424"/>
          <c:h val="0.63102250516557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Sheet1!$H$75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Sheet1!$G$76:$G$79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Not assessable</c:v>
                </c:pt>
                <c:pt idx="3">
                  <c:v>Not known</c:v>
                </c:pt>
              </c:strCache>
            </c:strRef>
          </c:cat>
          <c:val>
            <c:numRef>
              <c:f>Sheet1!$H$76:$H$79</c:f>
              <c:numCache>
                <c:formatCode>General</c:formatCode>
                <c:ptCount val="4"/>
                <c:pt idx="0">
                  <c:v>79.400000000000006</c:v>
                </c:pt>
                <c:pt idx="1">
                  <c:v>10.9</c:v>
                </c:pt>
                <c:pt idx="2">
                  <c:v>9.3000000000000007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Sheet1!$I$75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Sheet1!$G$76:$G$79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Not assessable</c:v>
                </c:pt>
                <c:pt idx="3">
                  <c:v>Not known</c:v>
                </c:pt>
              </c:strCache>
            </c:strRef>
          </c:cat>
          <c:val>
            <c:numRef>
              <c:f>Sheet1!$I$76:$I$79</c:f>
              <c:numCache>
                <c:formatCode>General</c:formatCode>
                <c:ptCount val="4"/>
                <c:pt idx="0">
                  <c:v>72.7</c:v>
                </c:pt>
                <c:pt idx="1">
                  <c:v>11.7</c:v>
                </c:pt>
                <c:pt idx="2">
                  <c:v>14.4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95424"/>
        <c:axId val="83896960"/>
      </c:barChart>
      <c:catAx>
        <c:axId val="83895424"/>
        <c:scaling>
          <c:orientation val="maxMin"/>
        </c:scaling>
        <c:delete val="0"/>
        <c:axPos val="l"/>
        <c:majorTickMark val="out"/>
        <c:minorTickMark val="none"/>
        <c:tickLblPos val="nextTo"/>
        <c:crossAx val="83896960"/>
        <c:crosses val="autoZero"/>
        <c:auto val="1"/>
        <c:lblAlgn val="ctr"/>
        <c:lblOffset val="100"/>
        <c:noMultiLvlLbl val="0"/>
      </c:catAx>
      <c:valAx>
        <c:axId val="8389696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83895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908213841690839"/>
          <c:y val="0.5528974702630256"/>
          <c:w val="9.4102261612634533E-2"/>
          <c:h val="0.12025212559153298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9889318080523"/>
          <c:y val="0.11944979481384645"/>
          <c:w val="0.83883325905016592"/>
          <c:h val="0.69008299963797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Sheet1!$A$37:$A$39</c:f>
              <c:strCache>
                <c:ptCount val="3"/>
                <c:pt idx="0">
                  <c:v>Access </c:v>
                </c:pt>
                <c:pt idx="1">
                  <c:v>Watch</c:v>
                </c:pt>
                <c:pt idx="2">
                  <c:v>Reserve</c:v>
                </c:pt>
              </c:strCache>
            </c:strRef>
          </c:cat>
          <c:val>
            <c:numRef>
              <c:f>Sheet1!$B$37:$B$39</c:f>
              <c:numCache>
                <c:formatCode>General</c:formatCode>
                <c:ptCount val="3"/>
                <c:pt idx="0">
                  <c:v>645</c:v>
                </c:pt>
                <c:pt idx="1">
                  <c:v>895</c:v>
                </c:pt>
                <c:pt idx="2">
                  <c:v>116</c:v>
                </c:pt>
              </c:numCache>
            </c:numRef>
          </c:val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Sheet1!$A$37:$A$39</c:f>
              <c:strCache>
                <c:ptCount val="3"/>
                <c:pt idx="0">
                  <c:v>Access </c:v>
                </c:pt>
                <c:pt idx="1">
                  <c:v>Watch</c:v>
                </c:pt>
                <c:pt idx="2">
                  <c:v>Reserve</c:v>
                </c:pt>
              </c:strCache>
            </c:strRef>
          </c:cat>
          <c:val>
            <c:numRef>
              <c:f>Sheet1!$C$37:$C$39</c:f>
              <c:numCache>
                <c:formatCode>General</c:formatCode>
                <c:ptCount val="3"/>
                <c:pt idx="0">
                  <c:v>822</c:v>
                </c:pt>
                <c:pt idx="1">
                  <c:v>964</c:v>
                </c:pt>
                <c:pt idx="2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5038208"/>
        <c:axId val="105039744"/>
      </c:barChart>
      <c:catAx>
        <c:axId val="105038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05039744"/>
        <c:crosses val="autoZero"/>
        <c:auto val="1"/>
        <c:lblAlgn val="ctr"/>
        <c:lblOffset val="100"/>
        <c:noMultiLvlLbl val="0"/>
      </c:catAx>
      <c:valAx>
        <c:axId val="105039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5038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685943148615857"/>
          <c:y val="0.9110446119608423"/>
          <c:w val="0.2311866735997623"/>
          <c:h val="5.6864507502599908E-2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0.01684</cdr:x>
      <cdr:y>0.03191</cdr:y>
    </cdr:from>
    <cdr:to>
      <cdr:x>0.9717</cdr:x>
      <cdr:y>0.15873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37" y="144760"/>
          <a:ext cx="7288287" cy="575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2400" baseline="0" dirty="0"/>
            <a:t>    </a:t>
          </a:r>
          <a:r>
            <a:rPr lang="en-GB" sz="2400" b="1" baseline="0" dirty="0"/>
            <a:t>Antimicrobial compliant with local policy?</a:t>
          </a:r>
          <a:endParaRPr lang="en-GB" sz="2400" b="1" dirty="0"/>
        </a:p>
      </cdr:txBody>
    </cdr:sp>
  </cdr:relSizeAnchor>
  <cdr:relSizeAnchor xmlns:cdr="http://schemas.openxmlformats.org/drawingml/2006/chartDrawing">
    <cdr:from>
      <cdr:x>0.47477</cdr:x>
      <cdr:y>0.14925</cdr:y>
    </cdr:from>
    <cdr:to>
      <cdr:x>0.62846</cdr:x>
      <cdr:y>0.23968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23837" y="720080"/>
          <a:ext cx="1173092" cy="43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percent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0.02967</cdr:x>
      <cdr:y>0.26252</cdr:y>
    </cdr:from>
    <cdr:to>
      <cdr:x>0.10813</cdr:x>
      <cdr:y>0.62517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639" y="923925"/>
          <a:ext cx="390525" cy="1276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number</a:t>
          </a:r>
          <a:r>
            <a:rPr lang="en-GB" sz="1400" baseline="0" dirty="0"/>
            <a:t> </a:t>
          </a:r>
          <a:r>
            <a:rPr lang="en-GB" sz="1400" dirty="0"/>
            <a:t>AMs</a:t>
          </a:r>
        </a:p>
      </cdr:txBody>
    </cdr:sp>
  </cdr:relSizeAnchor>
  <cdr:relSizeAnchor xmlns:cdr="http://schemas.openxmlformats.org/drawingml/2006/chartDrawing">
    <cdr:from>
      <cdr:x>0.06029</cdr:x>
      <cdr:y>0.74019</cdr:y>
    </cdr:from>
    <cdr:to>
      <cdr:x>0.24402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0039" y="31527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0.27636</cdr:x>
      <cdr:y>0.26466</cdr:y>
    </cdr:from>
    <cdr:to>
      <cdr:x>0.39693</cdr:x>
      <cdr:y>0.35939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1152128"/>
          <a:ext cx="973868" cy="41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+27.4%</a:t>
          </a:r>
        </a:p>
      </cdr:txBody>
    </cdr:sp>
  </cdr:relSizeAnchor>
  <cdr:relSizeAnchor xmlns:cdr="http://schemas.openxmlformats.org/drawingml/2006/chartDrawing">
    <cdr:from>
      <cdr:x>0.56164</cdr:x>
      <cdr:y>0.19849</cdr:y>
    </cdr:from>
    <cdr:to>
      <cdr:x>0.68222</cdr:x>
      <cdr:y>0.29321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36504" y="864096"/>
          <a:ext cx="973949" cy="412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+7.7%</a:t>
          </a:r>
        </a:p>
      </cdr:txBody>
    </cdr:sp>
  </cdr:relSizeAnchor>
  <cdr:relSizeAnchor xmlns:cdr="http://schemas.openxmlformats.org/drawingml/2006/chartDrawing">
    <cdr:from>
      <cdr:x>0.83801</cdr:x>
      <cdr:y>0.67819</cdr:y>
    </cdr:from>
    <cdr:to>
      <cdr:x>0.95859</cdr:x>
      <cdr:y>0.77292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768752" y="2952328"/>
          <a:ext cx="973949" cy="412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+14.7%</a:t>
          </a:r>
        </a:p>
      </cdr:txBody>
    </cdr:sp>
  </cdr:relSizeAnchor>
  <cdr:relSizeAnchor xmlns:cdr="http://schemas.openxmlformats.org/drawingml/2006/chartDrawing">
    <cdr:from>
      <cdr:x>0.74886</cdr:x>
      <cdr:y>0.41353</cdr:y>
    </cdr:from>
    <cdr:to>
      <cdr:x>0.96282</cdr:x>
      <cdr:y>0.66164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048672" y="1800200"/>
          <a:ext cx="1728192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Antibiotics treated as ‘last resort’ and used when all alternatives have failed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0.16047</cdr:x>
      <cdr:y>0.06616</cdr:y>
    </cdr:from>
    <cdr:to>
      <cdr:x>0.39226</cdr:x>
      <cdr:y>0.24812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96144" y="288032"/>
          <a:ext cx="187220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1st/2nd choice ‘Access’ antibiotics to be widely available, 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0.55273</cdr:x>
      <cdr:y>0.49623</cdr:y>
    </cdr:from>
    <cdr:to>
      <cdr:x>0.67754</cdr:x>
      <cdr:y>0.60228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4464496" y="2160240"/>
          <a:ext cx="100811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20000"/>
            </a:spcBef>
            <a:spcAft>
              <a:spcPct val="0"/>
            </a:spcAft>
            <a:buClr>
              <a:schemeClr val="bg1"/>
            </a:buClr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20000"/>
            </a:spcBef>
            <a:spcAft>
              <a:spcPct val="0"/>
            </a:spcAft>
            <a:buClr>
              <a:schemeClr val="bg1"/>
            </a:buClr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20000"/>
            </a:spcBef>
            <a:spcAft>
              <a:spcPct val="0"/>
            </a:spcAft>
            <a:buClr>
              <a:schemeClr val="bg1"/>
            </a:buClr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20000"/>
            </a:spcBef>
            <a:spcAft>
              <a:spcPct val="0"/>
            </a:spcAft>
            <a:buClr>
              <a:schemeClr val="bg1"/>
            </a:buClr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20000"/>
            </a:spcBef>
            <a:spcAft>
              <a:spcPct val="0"/>
            </a:spcAft>
            <a:buClr>
              <a:schemeClr val="bg1"/>
            </a:buClr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000" kern="1200">
              <a:solidFill>
                <a:schemeClr val="bg2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 smtClean="0"/>
            <a:t>16% </a:t>
          </a:r>
          <a:r>
            <a:rPr lang="en-GB" sz="1200" dirty="0"/>
            <a:t>not compliant</a:t>
          </a:r>
        </a:p>
      </cdr:txBody>
    </cdr:sp>
  </cdr:relSizeAnchor>
  <cdr:relSizeAnchor xmlns:cdr="http://schemas.openxmlformats.org/drawingml/2006/chartDrawing">
    <cdr:from>
      <cdr:x>0.83801</cdr:x>
      <cdr:y>0.72781</cdr:y>
    </cdr:from>
    <cdr:to>
      <cdr:x>0.94499</cdr:x>
      <cdr:y>0.82679</cdr:y>
    </cdr:to>
    <cdr:sp macro="" textlink="">
      <cdr:nvSpPr>
        <cdr:cNvPr id="13" name="TextBox 4"/>
        <cdr:cNvSpPr txBox="1"/>
      </cdr:nvSpPr>
      <cdr:spPr>
        <a:xfrm xmlns:a="http://schemas.openxmlformats.org/drawingml/2006/main">
          <a:off x="6768752" y="3168352"/>
          <a:ext cx="864096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dirty="0">
              <a:solidFill>
                <a:schemeClr val="bg2"/>
              </a:solidFill>
            </a:rPr>
            <a:t>8</a:t>
          </a:r>
          <a:r>
            <a:rPr lang="en-GB" dirty="0" smtClean="0">
              <a:solidFill>
                <a:schemeClr val="bg2"/>
              </a:solidFill>
            </a:rPr>
            <a:t>% </a:t>
          </a:r>
          <a:r>
            <a:rPr lang="en-GB" dirty="0">
              <a:solidFill>
                <a:schemeClr val="bg2"/>
              </a:solidFill>
            </a:rPr>
            <a:t>not </a:t>
          </a:r>
          <a:endParaRPr lang="en-GB" dirty="0" smtClean="0">
            <a:solidFill>
              <a:schemeClr val="bg2"/>
            </a:solidFill>
          </a:endParaRPr>
        </a:p>
        <a:p xmlns:a="http://schemas.openxmlformats.org/drawingml/2006/main">
          <a:pPr algn="ctr"/>
          <a:r>
            <a:rPr lang="en-GB" dirty="0" smtClean="0">
              <a:solidFill>
                <a:schemeClr val="bg2"/>
              </a:solidFill>
            </a:rPr>
            <a:t>compliant</a:t>
          </a:r>
          <a:endParaRPr lang="en-GB" dirty="0">
            <a:solidFill>
              <a:schemeClr val="bg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A0DA5-53A5-4380-9037-B2F3C009C5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1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85875" y="1325563"/>
            <a:ext cx="287496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495300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26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5E47C6-E7B3-43A4-A7DD-2A9F6376B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taphylococcus" TargetMode="External"/><Relationship Id="rId13" Type="http://schemas.openxmlformats.org/officeDocument/2006/relationships/hyperlink" Target="https://en.wikipedia.org/wiki/Vancomycin" TargetMode="External"/><Relationship Id="rId3" Type="http://schemas.openxmlformats.org/officeDocument/2006/relationships/hyperlink" Target="https://en.wikipedia.org/wiki/Pseudomonas" TargetMode="External"/><Relationship Id="rId7" Type="http://schemas.openxmlformats.org/officeDocument/2006/relationships/hyperlink" Target="https://en.wikipedia.org/wiki/Serratia" TargetMode="External"/><Relationship Id="rId12" Type="http://schemas.openxmlformats.org/officeDocument/2006/relationships/hyperlink" Target="https://en.wikipedia.org/wiki/Enterococcus_faecali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Klebsiella_pneumoniae" TargetMode="External"/><Relationship Id="rId11" Type="http://schemas.openxmlformats.org/officeDocument/2006/relationships/hyperlink" Target="https://en.wikipedia.org/wiki/Methicillin-resistant_Staphylococcus_aureus" TargetMode="External"/><Relationship Id="rId5" Type="http://schemas.openxmlformats.org/officeDocument/2006/relationships/hyperlink" Target="https://en.wikipedia.org/wiki/Escherichia_coli" TargetMode="External"/><Relationship Id="rId10" Type="http://schemas.openxmlformats.org/officeDocument/2006/relationships/hyperlink" Target="https://en.wikipedia.org/wiki/Bacterium" TargetMode="External"/><Relationship Id="rId4" Type="http://schemas.openxmlformats.org/officeDocument/2006/relationships/hyperlink" Target="https://en.wikipedia.org/wiki/Proteus_(bacterium)" TargetMode="External"/><Relationship Id="rId9" Type="http://schemas.openxmlformats.org/officeDocument/2006/relationships/hyperlink" Target="https://en.wikipedia.org/wiki/Gram-positiv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fld id="{FE651662-CCF1-4B10-8DCA-9BC92EFE149E}" type="slidenum">
              <a:rPr lang="en-US" altLang="en-US" sz="1200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1</a:t>
            </a:fld>
            <a:endParaRPr lang="en-US" altLang="en-US" sz="1200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2D37BB36-6DA8-4694-BC3E-4562DA0FB193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  <a:ea typeface="Microsoft YaHei" pitchFamily="34" charset="-122"/>
              </a:rPr>
              <a:pPr algn="r" eaLnBrk="1" hangingPunct="1">
                <a:spcBef>
                  <a:spcPct val="0"/>
                </a:spcBef>
                <a:buClrTx/>
              </a:pPr>
              <a:t>1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  <a:ea typeface="Microsoft YaHei" pitchFamily="34" charset="-122"/>
            </a:endParaRPr>
          </a:p>
        </p:txBody>
      </p:sp>
      <p:sp>
        <p:nvSpPr>
          <p:cNvPr id="768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96888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42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prstClr val="white"/>
              </a:buClr>
            </a:pPr>
            <a:fld id="{F54E4734-D95F-40A1-9DEB-3096F1D4DA4B}" type="slidenum">
              <a:rPr lang="en-US" altLang="en-US" sz="1200" smtClean="0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buClr>
                  <a:prstClr val="white"/>
                </a:buClr>
              </a:pPr>
              <a:t>15</a:t>
            </a:fld>
            <a:endParaRPr lang="en-US" altLang="en-US" sz="1200" smtClean="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972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96888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42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smtClean="0"/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B36AEB7D-8412-4481-BB02-1EE40DEFA377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  <a:ea typeface="Microsoft YaHei" pitchFamily="34" charset="-122"/>
              </a:rPr>
              <a:pPr algn="r" eaLnBrk="1" hangingPunct="1">
                <a:spcBef>
                  <a:spcPct val="0"/>
                </a:spcBef>
                <a:buClrTx/>
              </a:pPr>
              <a:t>15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fld id="{DAE11E01-B675-462F-962B-3F8F17D08C1E}" type="slidenum">
              <a:rPr lang="en-US" altLang="en-US" sz="1200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3</a:t>
            </a:fld>
            <a:endParaRPr lang="en-US" altLang="en-US" sz="1200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96888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42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fld id="{D4620F18-A020-47CC-9274-7601F1CD81C1}" type="slidenum">
              <a:rPr lang="en-US" altLang="en-US" sz="1200" smtClean="0">
                <a:solidFill>
                  <a:schemeClr val="tx1"/>
                </a:solidFill>
                <a:latin typeface="Times New Roman" pitchFamily="16" charset="0"/>
              </a:rPr>
              <a:pPr eaLnBrk="1" hangingPunct="1"/>
              <a:t>4</a:t>
            </a:fld>
            <a:endParaRPr lang="en-US" altLang="en-US" sz="1200" smtClean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96888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42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Overall figure</a:t>
            </a:r>
          </a:p>
          <a:p>
            <a:r>
              <a:rPr lang="en-GB" altLang="en-US" dirty="0" smtClean="0"/>
              <a:t>Increase over 2012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prstClr val="white"/>
              </a:buClr>
            </a:pPr>
            <a:fld id="{B5DF2135-9896-4971-9BB3-2D386FE42AB5}" type="slidenum">
              <a:rPr lang="en-US" altLang="en-US" smtClean="0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  <a:buClr>
                  <a:prstClr val="white"/>
                </a:buClr>
              </a:pPr>
              <a:t>6</a:t>
            </a:fld>
            <a:endParaRPr lang="en-US" altLang="en-US" smtClean="0">
              <a:solidFill>
                <a:prstClr val="black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prstClr val="white"/>
              </a:buClr>
            </a:pPr>
            <a:fld id="{2CCAA5E9-355E-4D04-B7A4-1464B942AAB5}" type="slidenum">
              <a:rPr lang="en-US" altLang="en-US" sz="1200" smtClean="0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buClr>
                  <a:prstClr val="white"/>
                </a:buClr>
              </a:pPr>
              <a:t>7</a:t>
            </a:fld>
            <a:endParaRPr lang="en-US" altLang="en-US" sz="1200" smtClean="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96888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42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>
                <a:ea typeface="Microsoft YaHei" pitchFamily="34" charset="-122"/>
              </a:rPr>
              <a:t>Up in 2017, was low, now in line with rest</a:t>
            </a: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DB1AE17A-EF7A-49CB-B3ED-4EE7E3AAA228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  <a:ea typeface="Microsoft YaHei" pitchFamily="34" charset="-122"/>
              </a:rPr>
              <a:pPr algn="r" eaLnBrk="1" hangingPunct="1">
                <a:spcBef>
                  <a:spcPct val="0"/>
                </a:spcBef>
                <a:buClrTx/>
              </a:pPr>
              <a:t>7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prstClr val="white"/>
              </a:buClr>
            </a:pPr>
            <a:fld id="{1ADC1FDB-BC89-4E8C-AD94-C125F46FD95F}" type="slidenum">
              <a:rPr lang="en-US" altLang="en-US" sz="1200" smtClean="0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buClr>
                  <a:prstClr val="white"/>
                </a:buClr>
              </a:pPr>
              <a:t>9</a:t>
            </a:fld>
            <a:endParaRPr lang="en-US" altLang="en-US" sz="1200" smtClean="0">
              <a:solidFill>
                <a:prstClr val="black"/>
              </a:solidFill>
              <a:latin typeface="Times New Roman" pitchFamily="16" charset="0"/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96888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42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 dirty="0" smtClean="0"/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9" tIns="46805" rIns="90009" bIns="46805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fld id="{9F4713A4-54B2-488C-9323-02404CBE234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  <a:ea typeface="Microsoft YaHei" pitchFamily="34" charset="-122"/>
              </a:rPr>
              <a:pPr algn="r" eaLnBrk="1" hangingPunct="1">
                <a:spcBef>
                  <a:spcPct val="0"/>
                </a:spcBef>
                <a:buClrTx/>
              </a:pPr>
              <a:t>9</a:t>
            </a:fld>
            <a:endParaRPr lang="en-US" altLang="en-US" sz="1200">
              <a:solidFill>
                <a:srgbClr val="000000"/>
              </a:solidFill>
              <a:latin typeface="Times New Roman" pitchFamily="16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overall prescribing of AMs has increased</a:t>
            </a:r>
          </a:p>
          <a:p>
            <a:r>
              <a:rPr lang="en-GB" altLang="en-US" dirty="0" smtClean="0"/>
              <a:t>co-</a:t>
            </a:r>
            <a:r>
              <a:rPr lang="en-GB" altLang="en-US" dirty="0" err="1" smtClean="0"/>
              <a:t>amoxiclav</a:t>
            </a:r>
            <a:r>
              <a:rPr lang="en-GB" altLang="en-US" dirty="0" smtClean="0"/>
              <a:t> shows decrease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Control inappropriate use of:</a:t>
            </a:r>
          </a:p>
          <a:p>
            <a:r>
              <a:rPr lang="en-GB" altLang="en-US" dirty="0" smtClean="0"/>
              <a:t>broad spectrum which increase the risk of HAI e.g. C. </a:t>
            </a:r>
            <a:r>
              <a:rPr lang="en-GB" altLang="en-US" dirty="0" err="1" smtClean="0"/>
              <a:t>dificile</a:t>
            </a:r>
            <a:endParaRPr lang="en-GB" altLang="en-US" dirty="0" smtClean="0"/>
          </a:p>
          <a:p>
            <a:r>
              <a:rPr lang="en-GB" altLang="en-US" dirty="0" smtClean="0"/>
              <a:t>Very broad spectrum which increase the risk of AMR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Antimicrobial stewardship, policy and guidance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------------------------------------------------------------------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Lots of Pip/</a:t>
            </a:r>
            <a:r>
              <a:rPr lang="en-GB" altLang="en-US" dirty="0" err="1" smtClean="0"/>
              <a:t>Taz</a:t>
            </a:r>
            <a:r>
              <a:rPr lang="en-GB" altLang="en-US" dirty="0" smtClean="0"/>
              <a:t> and co-</a:t>
            </a:r>
            <a:r>
              <a:rPr lang="en-GB" altLang="en-US" dirty="0" err="1" smtClean="0"/>
              <a:t>amoxiclav</a:t>
            </a:r>
            <a:r>
              <a:rPr lang="en-GB" altLang="en-US" dirty="0" smtClean="0"/>
              <a:t> used</a:t>
            </a:r>
          </a:p>
          <a:p>
            <a:r>
              <a:rPr lang="en-GB" altLang="en-US" dirty="0" smtClean="0"/>
              <a:t>Is Local policy adhered to?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Arrows are 10 most prescribed off-policy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prstClr val="white"/>
              </a:buClr>
            </a:pPr>
            <a:fld id="{42A4C4A6-13C6-49D6-AEEF-E276FD6C20B9}" type="slidenum">
              <a:rPr lang="en-US" altLang="en-US" smtClean="0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  <a:buClr>
                  <a:prstClr val="white"/>
                </a:buClr>
              </a:pPr>
              <a:t>10</a:t>
            </a:fld>
            <a:endParaRPr lang="en-US" altLang="en-US" smtClean="0">
              <a:solidFill>
                <a:prstClr val="black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~ 73% meet local policy</a:t>
            </a:r>
          </a:p>
          <a:p>
            <a:r>
              <a:rPr lang="en-GB" altLang="en-US" dirty="0" smtClean="0"/>
              <a:t>~27% are outside meeting local policy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Some countries setting target of 95% compliance target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Compliance of 73% seems low, but need to understand the underlying factors</a:t>
            </a:r>
          </a:p>
          <a:p>
            <a:r>
              <a:rPr lang="en-GB" altLang="en-US" dirty="0" smtClean="0"/>
              <a:t>Trust variation</a:t>
            </a:r>
          </a:p>
          <a:p>
            <a:r>
              <a:rPr lang="en-GB" altLang="en-US" dirty="0" smtClean="0"/>
              <a:t>Specialty</a:t>
            </a:r>
          </a:p>
          <a:p>
            <a:r>
              <a:rPr lang="en-GB" altLang="en-US" dirty="0" smtClean="0"/>
              <a:t>Antimicrobials in question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Non-compliance runs the risk of increased HAI and AMR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prstClr val="white"/>
              </a:buClr>
            </a:pPr>
            <a:fld id="{974A33FE-804F-48BB-9C12-15B6958CFFED}" type="slidenum">
              <a:rPr lang="en-US" altLang="en-US" smtClean="0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  <a:buClr>
                  <a:prstClr val="white"/>
                </a:buClr>
              </a:pPr>
              <a:t>11</a:t>
            </a:fld>
            <a:endParaRPr lang="en-US" altLang="en-US" smtClean="0">
              <a:solidFill>
                <a:prstClr val="black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Broad spectrum risk of CDI e.g. Co-</a:t>
            </a:r>
            <a:r>
              <a:rPr lang="en-GB" altLang="en-US" dirty="0" err="1" smtClean="0"/>
              <a:t>amoxiclav</a:t>
            </a:r>
            <a:r>
              <a:rPr lang="en-GB" altLang="en-US" dirty="0" smtClean="0"/>
              <a:t>  previously shown decrease in use but 28.4% is off local policy</a:t>
            </a:r>
          </a:p>
          <a:p>
            <a:r>
              <a:rPr lang="en-GB" altLang="en-US" dirty="0" smtClean="0"/>
              <a:t>Very broad spectrum AMR risk </a:t>
            </a:r>
            <a:r>
              <a:rPr lang="en-GB" altLang="en-US" dirty="0" err="1" smtClean="0"/>
              <a:t>e.g.Pip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Taz</a:t>
            </a:r>
            <a:r>
              <a:rPr lang="en-GB" altLang="en-US" dirty="0" smtClean="0"/>
              <a:t> highest use and 15.5% is off local policy</a:t>
            </a:r>
          </a:p>
          <a:p>
            <a:r>
              <a:rPr lang="en-GB" altLang="en-US" dirty="0" smtClean="0"/>
              <a:t>Understand why and use the knowledge to inform </a:t>
            </a:r>
          </a:p>
          <a:p>
            <a:r>
              <a:rPr lang="en-GB" altLang="en-US" dirty="0" smtClean="0"/>
              <a:t>IPC improvement strategy</a:t>
            </a:r>
          </a:p>
          <a:p>
            <a:r>
              <a:rPr lang="en-GB" altLang="en-US" dirty="0" smtClean="0"/>
              <a:t>Antimicrobial stewardship</a:t>
            </a:r>
          </a:p>
          <a:p>
            <a:r>
              <a:rPr lang="en-GB" altLang="en-US" dirty="0" smtClean="0"/>
              <a:t>Local prescribing policy</a:t>
            </a:r>
          </a:p>
          <a:p>
            <a:r>
              <a:rPr lang="en-GB" altLang="en-US" dirty="0" smtClean="0"/>
              <a:t>And also the implementation of these policies</a:t>
            </a:r>
          </a:p>
          <a:p>
            <a:r>
              <a:rPr lang="en-GB" altLang="en-US" dirty="0" smtClean="0"/>
              <a:t>------------------------------------------------------------------------------------------------------------------</a:t>
            </a:r>
          </a:p>
          <a:p>
            <a:r>
              <a:rPr lang="en-GB" altLang="en-US" dirty="0" smtClean="0"/>
              <a:t>17% of top 10 off policy are CDI risk i.e. more than 1 in 6</a:t>
            </a:r>
          </a:p>
          <a:p>
            <a:r>
              <a:rPr lang="en-GB" altLang="en-US" dirty="0" smtClean="0"/>
              <a:t>Co-</a:t>
            </a:r>
            <a:r>
              <a:rPr lang="en-GB" altLang="en-US" dirty="0" err="1" smtClean="0"/>
              <a:t>amoxiclav</a:t>
            </a:r>
            <a:r>
              <a:rPr lang="en-GB" altLang="en-US" dirty="0" smtClean="0"/>
              <a:t> (CDI Risk)</a:t>
            </a:r>
          </a:p>
          <a:p>
            <a:r>
              <a:rPr lang="en-GB" altLang="en-US" dirty="0" smtClean="0"/>
              <a:t>Amoxicillin (CDI Risk)</a:t>
            </a:r>
          </a:p>
          <a:p>
            <a:r>
              <a:rPr lang="en-GB" altLang="en-US" dirty="0" err="1" smtClean="0"/>
              <a:t>Meropenem</a:t>
            </a:r>
            <a:r>
              <a:rPr lang="en-GB" altLang="en-US" dirty="0" smtClean="0"/>
              <a:t> (CDI Risk)</a:t>
            </a:r>
          </a:p>
          <a:p>
            <a:r>
              <a:rPr lang="en-GB" altLang="en-US" dirty="0" smtClean="0"/>
              <a:t>Piperacillin-</a:t>
            </a:r>
            <a:r>
              <a:rPr lang="en-GB" altLang="en-US" dirty="0" err="1" smtClean="0"/>
              <a:t>tazobactam</a:t>
            </a:r>
            <a:r>
              <a:rPr lang="en-GB" altLang="en-US" dirty="0" smtClean="0"/>
              <a:t> (CDI Risk and Critical)</a:t>
            </a:r>
            <a:endParaRPr lang="en-GB" altLang="en-US" dirty="0" smtClean="0">
              <a:solidFill>
                <a:srgbClr val="000000"/>
              </a:solidFill>
              <a:latin typeface="Calibri" pitchFamily="32" charset="0"/>
            </a:endParaRPr>
          </a:p>
          <a:p>
            <a:r>
              <a:rPr lang="en-GB" altLang="en-US" dirty="0" smtClean="0"/>
              <a:t>Clarithromycin (?)</a:t>
            </a:r>
          </a:p>
          <a:p>
            <a:r>
              <a:rPr lang="en-GB" altLang="en-US" dirty="0" smtClean="0"/>
              <a:t>Metronidazole (parenteral) (?)</a:t>
            </a:r>
            <a:endParaRPr lang="en-GB" altLang="en-US" dirty="0" smtClean="0">
              <a:solidFill>
                <a:srgbClr val="000000"/>
              </a:solidFill>
              <a:latin typeface="Calibri" pitchFamily="32" charset="0"/>
            </a:endParaRPr>
          </a:p>
          <a:p>
            <a:r>
              <a:rPr lang="en-GB" altLang="en-US" dirty="0" smtClean="0"/>
              <a:t>Doxycycline (Tetracycline antibiotics – organisms might have resistance)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Gentamicin (mostly Gram-negative bacteria including </a:t>
            </a:r>
            <a:r>
              <a:rPr lang="en-GB" altLang="en-US" i="1" dirty="0" smtClean="0">
                <a:hlinkClick r:id="rId3" tooltip="Pseudomonas"/>
              </a:rPr>
              <a:t>Pseudomonas</a:t>
            </a:r>
            <a:r>
              <a:rPr lang="en-GB" altLang="en-US" dirty="0" smtClean="0"/>
              <a:t>, </a:t>
            </a:r>
            <a:r>
              <a:rPr lang="en-GB" altLang="en-US" i="1" dirty="0" smtClean="0">
                <a:hlinkClick r:id="rId4" tooltip="Proteus (bacterium)"/>
              </a:rPr>
              <a:t>Proteus</a:t>
            </a:r>
            <a:r>
              <a:rPr lang="en-GB" altLang="en-US" dirty="0" smtClean="0"/>
              <a:t>, </a:t>
            </a:r>
            <a:r>
              <a:rPr lang="en-GB" altLang="en-US" i="1" dirty="0" smtClean="0">
                <a:hlinkClick r:id="rId5" tooltip="Escherichia coli"/>
              </a:rPr>
              <a:t>Escherichia coli</a:t>
            </a:r>
            <a:r>
              <a:rPr lang="en-GB" altLang="en-US" dirty="0" smtClean="0"/>
              <a:t>, </a:t>
            </a:r>
            <a:r>
              <a:rPr lang="en-GB" altLang="en-US" i="1" dirty="0" err="1" smtClean="0">
                <a:hlinkClick r:id="rId6" tooltip="Klebsiella pneumoniae"/>
              </a:rPr>
              <a:t>Klebsiella</a:t>
            </a:r>
            <a:r>
              <a:rPr lang="en-GB" altLang="en-US" i="1" dirty="0" smtClean="0">
                <a:hlinkClick r:id="rId6" tooltip="Klebsiella pneumoniae"/>
              </a:rPr>
              <a:t> pneumoniae</a:t>
            </a:r>
            <a:r>
              <a:rPr lang="en-GB" altLang="en-US" dirty="0" smtClean="0"/>
              <a:t>, </a:t>
            </a:r>
            <a:r>
              <a:rPr lang="en-GB" altLang="en-US" i="1" dirty="0" smtClean="0"/>
              <a:t>Enterobacter </a:t>
            </a:r>
            <a:r>
              <a:rPr lang="en-GB" altLang="en-US" i="1" dirty="0" err="1" smtClean="0"/>
              <a:t>aerogenes</a:t>
            </a:r>
            <a:r>
              <a:rPr lang="en-GB" altLang="en-US" dirty="0" smtClean="0"/>
              <a:t>, </a:t>
            </a:r>
            <a:r>
              <a:rPr lang="en-GB" altLang="en-US" i="1" u="sng" dirty="0" err="1" smtClean="0">
                <a:hlinkClick r:id="rId7" tooltip="Serratia"/>
              </a:rPr>
              <a:t>Serratia</a:t>
            </a:r>
            <a:r>
              <a:rPr lang="en-GB" altLang="en-US" dirty="0" smtClean="0"/>
              <a:t>, and the Gram-positive </a:t>
            </a:r>
            <a:r>
              <a:rPr lang="en-GB" altLang="en-US" i="1" dirty="0" smtClean="0">
                <a:hlinkClick r:id="rId8" tooltip="Staphylococcus"/>
              </a:rPr>
              <a:t>Staphylococcus</a:t>
            </a:r>
            <a:r>
              <a:rPr lang="en-GB" altLang="en-US" dirty="0" smtClean="0"/>
              <a:t>.</a:t>
            </a:r>
            <a:r>
              <a:rPr lang="en-GB" altLang="en-US" baseline="30000" dirty="0" smtClean="0"/>
              <a:t>)</a:t>
            </a:r>
          </a:p>
          <a:p>
            <a:endParaRPr lang="en-GB" altLang="en-US" baseline="30000" dirty="0" smtClean="0"/>
          </a:p>
          <a:p>
            <a:r>
              <a:rPr lang="en-GB" altLang="en-US" dirty="0" err="1" smtClean="0"/>
              <a:t>Teicoplanin</a:t>
            </a:r>
            <a:r>
              <a:rPr lang="en-GB" altLang="en-US" dirty="0" smtClean="0"/>
              <a:t> (treatment </a:t>
            </a:r>
            <a:r>
              <a:rPr lang="en-GB" altLang="en-US" i="1" dirty="0" smtClean="0"/>
              <a:t>Clostridium difficile and </a:t>
            </a:r>
            <a:r>
              <a:rPr lang="en-GB" altLang="en-US" dirty="0" smtClean="0"/>
              <a:t> of serious infections caused by </a:t>
            </a:r>
            <a:r>
              <a:rPr lang="en-GB" altLang="en-US" dirty="0" smtClean="0">
                <a:hlinkClick r:id="rId9" tooltip="Gram-positive"/>
              </a:rPr>
              <a:t>Gram-positive</a:t>
            </a:r>
            <a:r>
              <a:rPr lang="en-GB" altLang="en-US" dirty="0" smtClean="0"/>
              <a:t> </a:t>
            </a:r>
            <a:r>
              <a:rPr lang="en-GB" altLang="en-US" dirty="0" smtClean="0">
                <a:hlinkClick r:id="rId10" tooltip="Bacterium"/>
              </a:rPr>
              <a:t>bacteria</a:t>
            </a:r>
            <a:r>
              <a:rPr lang="en-GB" altLang="en-US" dirty="0" smtClean="0"/>
              <a:t>, including </a:t>
            </a:r>
            <a:r>
              <a:rPr lang="en-GB" altLang="en-US" dirty="0" smtClean="0">
                <a:hlinkClick r:id="rId11" tooltip="Methicillin-resistant Staphylococcus aureus"/>
              </a:rPr>
              <a:t>methicillin-resistant </a:t>
            </a:r>
            <a:r>
              <a:rPr lang="en-GB" altLang="en-US" i="1" dirty="0" smtClean="0">
                <a:hlinkClick r:id="rId11" tooltip="Methicillin-resistant Staphylococcus aureus"/>
              </a:rPr>
              <a:t>Staphylococcus aureus</a:t>
            </a:r>
            <a:r>
              <a:rPr lang="en-GB" altLang="en-US" dirty="0" smtClean="0"/>
              <a:t> and </a:t>
            </a:r>
            <a:r>
              <a:rPr lang="en-GB" altLang="en-US" i="1" dirty="0" smtClean="0">
                <a:hlinkClick r:id="rId12" tooltip="Enterococcus faecalis"/>
              </a:rPr>
              <a:t>Enterococcus </a:t>
            </a:r>
            <a:r>
              <a:rPr lang="en-GB" altLang="en-US" i="1" dirty="0" err="1" smtClean="0">
                <a:hlinkClick r:id="rId12" tooltip="Enterococcus faecalis"/>
              </a:rPr>
              <a:t>faecalis</a:t>
            </a:r>
            <a:r>
              <a:rPr lang="en-GB" altLang="en-US" dirty="0" smtClean="0"/>
              <a:t>. It is a semisynthetic </a:t>
            </a:r>
            <a:r>
              <a:rPr lang="en-GB" altLang="en-US" dirty="0" err="1" smtClean="0"/>
              <a:t>glycopeptide</a:t>
            </a:r>
            <a:r>
              <a:rPr lang="en-GB" altLang="en-US" dirty="0" smtClean="0"/>
              <a:t> antibiotic with a spectrum of activity similar to </a:t>
            </a:r>
            <a:r>
              <a:rPr lang="en-GB" altLang="en-US" dirty="0" smtClean="0">
                <a:hlinkClick r:id="rId13" tooltip="Vancomycin"/>
              </a:rPr>
              <a:t>vancomycin</a:t>
            </a:r>
            <a:r>
              <a:rPr lang="en-GB" altLang="en-US" dirty="0" smtClean="0"/>
              <a:t>.</a:t>
            </a:r>
            <a:endParaRPr lang="en-GB" altLang="en-US" baseline="30000" dirty="0" smtClean="0"/>
          </a:p>
          <a:p>
            <a:endParaRPr lang="en-GB" altLang="en-US" baseline="30000" dirty="0" smtClean="0"/>
          </a:p>
          <a:p>
            <a:r>
              <a:rPr lang="en-GB" altLang="en-US" dirty="0" smtClean="0"/>
              <a:t>Metronidazole (treatment </a:t>
            </a:r>
            <a:r>
              <a:rPr lang="en-GB" altLang="en-US" i="1" dirty="0" smtClean="0"/>
              <a:t>Clostridium difficile  </a:t>
            </a:r>
            <a:r>
              <a:rPr lang="en-GB" altLang="en-US" i="1" dirty="0" err="1" smtClean="0"/>
              <a:t>colitus</a:t>
            </a:r>
            <a:r>
              <a:rPr lang="en-GB" altLang="en-US" i="1" dirty="0" smtClean="0"/>
              <a:t>)</a:t>
            </a:r>
          </a:p>
          <a:p>
            <a:r>
              <a:rPr lang="en-GB" altLang="en-US" sz="1600" dirty="0" smtClean="0"/>
              <a:t>750 prescribed 128 off-policy (17% off policy  i.e. more than 1 in 6)</a:t>
            </a:r>
          </a:p>
          <a:p>
            <a:endParaRPr lang="en-GB" altLang="en-US" baseline="30000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prstClr val="white"/>
              </a:buClr>
            </a:pPr>
            <a:fld id="{659BAEA5-4C12-453D-B655-E0FA6D6FD2C1}" type="slidenum">
              <a:rPr lang="en-US" altLang="en-US" smtClean="0">
                <a:solidFill>
                  <a:prstClr val="black"/>
                </a:solidFill>
                <a:latin typeface="Times New Roman" pitchFamily="16" charset="0"/>
              </a:rPr>
              <a:pPr eaLnBrk="1" hangingPunct="1">
                <a:spcBef>
                  <a:spcPct val="0"/>
                </a:spcBef>
                <a:buClr>
                  <a:prstClr val="white"/>
                </a:buClr>
              </a:pPr>
              <a:t>12</a:t>
            </a:fld>
            <a:endParaRPr lang="en-US" altLang="en-US" smtClean="0">
              <a:solidFill>
                <a:prstClr val="black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1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0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8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962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9624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467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807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2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39115F0B-C76A-4B7E-9498-E5A2A3C6AE00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54945CA0-30B6-4746-A39D-7B2A5D2CC874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6F9C09C9-2C32-4D53-9B3D-AB1F912A23B7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DDB346CB-D9BC-4571-AEF4-922C3AA30C86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8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5EFEE3BA-8D49-4FAC-9126-49FFCA33874D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8EF73AD6-38A0-47BC-AE67-F9B490D0AA29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8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93435E20-71B7-4528-A048-CBA17913A61A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5A84D947-6969-4D2C-9AF8-DCD94C87DAC1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20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F1D1C708-6EEA-472A-9BD1-37346F6CB5AB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8A68DFFE-09BB-4CFC-A687-52B2E4DDFC50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98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1D269B78-4CC6-4FDA-9309-17E66ED9B844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39B44149-3120-44AF-9993-5C84D102190B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00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1D5318BB-10B6-4DC7-9DDE-6D62FC266EC4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8C7CFE00-47E0-41D6-8200-38507BD4D72C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207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2CCA5AF7-6FB6-4BBA-BD04-5DF6D32AA391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E0A95EC6-3B19-469F-B4AC-5399B0F7575E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51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3FEAAFAE-F439-47F9-8710-01A428E523F4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90A5BCD0-3346-417F-ACC3-6A786CA7060D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82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E0DEDB92-1E68-4B3F-9803-9EF98C9E4DB1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B1AFD7F4-616B-4873-805B-54AB153772CE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68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8D70197E-E5A3-4B9E-9311-BDF523EE376D}" type="datetimeFigureOut">
              <a:rPr lang="en-GB"/>
              <a:pPr>
                <a:buClr>
                  <a:prstClr val="white"/>
                </a:buClr>
                <a:defRPr/>
              </a:pPr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>
                <a:latin typeface="Arial" charset="0"/>
              </a:defRPr>
            </a:lvl1pPr>
          </a:lstStyle>
          <a:p>
            <a:pPr>
              <a:buClr>
                <a:prstClr val="white"/>
              </a:buClr>
              <a:defRPr/>
            </a:pPr>
            <a:fld id="{28F06A43-A71F-47F3-8E41-6A81E836597A}" type="slidenum">
              <a:rPr lang="en-GB"/>
              <a:pPr>
                <a:buClr>
                  <a:prstClr val="white"/>
                </a:buCl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06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42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1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93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8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45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33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55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urves-blue-white bkg_size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3938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29" descr="PHA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590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0" descr="PHAstraplin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34125"/>
            <a:ext cx="3505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651" r:id="rId1"/>
    <p:sldLayoutId id="2147485652" r:id="rId2"/>
    <p:sldLayoutId id="2147485653" r:id="rId3"/>
    <p:sldLayoutId id="2147485654" r:id="rId4"/>
    <p:sldLayoutId id="2147485655" r:id="rId5"/>
    <p:sldLayoutId id="2147485656" r:id="rId6"/>
    <p:sldLayoutId id="2147485657" r:id="rId7"/>
    <p:sldLayoutId id="2147485658" r:id="rId8"/>
    <p:sldLayoutId id="2147485659" r:id="rId9"/>
    <p:sldLayoutId id="2147485660" r:id="rId10"/>
    <p:sldLayoutId id="2147485661" r:id="rId11"/>
    <p:sldLayoutId id="2147485662" r:id="rId12"/>
    <p:sldLayoutId id="2147485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8CA"/>
        </a:buClr>
        <a:buSzPct val="95000"/>
        <a:buChar char="•"/>
        <a:defRPr sz="3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2"/>
        <a:buChar char="l"/>
        <a:defRPr sz="2000">
          <a:solidFill>
            <a:schemeClr val="bg2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bg2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F70F4C5-EBD5-4E62-83BC-094011B7A97C}" type="datetimeFigureOut">
              <a:rPr lang="en-GB"/>
              <a:pPr>
                <a:defRPr/>
              </a:pPr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5042006-BC14-429F-A630-90D17F3BFE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5" r:id="rId1"/>
    <p:sldLayoutId id="2147485666" r:id="rId2"/>
    <p:sldLayoutId id="2147485667" r:id="rId3"/>
    <p:sldLayoutId id="2147485668" r:id="rId4"/>
    <p:sldLayoutId id="2147485669" r:id="rId5"/>
    <p:sldLayoutId id="2147485670" r:id="rId6"/>
    <p:sldLayoutId id="2147485671" r:id="rId7"/>
    <p:sldLayoutId id="2147485672" r:id="rId8"/>
    <p:sldLayoutId id="2147485673" r:id="rId9"/>
    <p:sldLayoutId id="2147485674" r:id="rId10"/>
    <p:sldLayoutId id="2147485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59854" y="836712"/>
            <a:ext cx="5060181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0"/>
              </a:spcBef>
              <a:buClrTx/>
              <a:buSzPct val="95000"/>
            </a:pPr>
            <a:r>
              <a:rPr lang="en-IE" altLang="en-US" sz="3200" b="1" dirty="0">
                <a:solidFill>
                  <a:srgbClr val="0000D5"/>
                </a:solidFill>
                <a:ea typeface="Microsoft YaHei" pitchFamily="34" charset="-122"/>
              </a:rPr>
              <a:t>Point prevalence survey (PPS) of </a:t>
            </a:r>
            <a:r>
              <a:rPr lang="en-IE" altLang="en-US" sz="3200" b="1" dirty="0" smtClean="0">
                <a:solidFill>
                  <a:srgbClr val="0000D5"/>
                </a:solidFill>
                <a:ea typeface="Microsoft YaHei" pitchFamily="34" charset="-122"/>
              </a:rPr>
              <a:t>healthcare associated </a:t>
            </a:r>
            <a:r>
              <a:rPr lang="en-IE" altLang="en-US" sz="3200" b="1" dirty="0">
                <a:solidFill>
                  <a:srgbClr val="0000D5"/>
                </a:solidFill>
                <a:ea typeface="Microsoft YaHei" pitchFamily="34" charset="-122"/>
              </a:rPr>
              <a:t>i</a:t>
            </a:r>
            <a:r>
              <a:rPr lang="en-IE" altLang="en-US" sz="3200" b="1" dirty="0" smtClean="0">
                <a:solidFill>
                  <a:srgbClr val="0000D5"/>
                </a:solidFill>
                <a:ea typeface="Microsoft YaHei" pitchFamily="34" charset="-122"/>
              </a:rPr>
              <a:t>nfections </a:t>
            </a:r>
            <a:r>
              <a:rPr lang="en-IE" altLang="en-US" sz="3200" b="1" dirty="0">
                <a:solidFill>
                  <a:srgbClr val="0000D5"/>
                </a:solidFill>
                <a:ea typeface="Microsoft YaHei" pitchFamily="34" charset="-122"/>
              </a:rPr>
              <a:t>(HAI) &amp; antimicrobial use (AMU</a:t>
            </a:r>
            <a:r>
              <a:rPr lang="en-IE" altLang="en-US" sz="3200" b="1" dirty="0" smtClean="0">
                <a:solidFill>
                  <a:srgbClr val="0000D5"/>
                </a:solidFill>
                <a:ea typeface="Microsoft YaHei" pitchFamily="34" charset="-122"/>
              </a:rPr>
              <a:t>) </a:t>
            </a:r>
            <a:r>
              <a:rPr lang="en-IE" altLang="en-US" sz="3200" b="1" i="1" dirty="0" smtClean="0">
                <a:solidFill>
                  <a:srgbClr val="0000D5"/>
                </a:solidFill>
                <a:ea typeface="Microsoft YaHei" pitchFamily="34" charset="-122"/>
              </a:rPr>
              <a:t>in acute care</a:t>
            </a:r>
            <a:endParaRPr lang="en-IE" altLang="en-US" sz="3200" b="1" i="1" dirty="0">
              <a:solidFill>
                <a:srgbClr val="0000D5"/>
              </a:solidFill>
              <a:ea typeface="Microsoft YaHei" pitchFamily="34" charset="-122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5875" y="4997450"/>
            <a:ext cx="9148763" cy="1860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SzPct val="65000"/>
            </a:pPr>
            <a:endParaRPr lang="en-IE" altLang="en-US" sz="16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SzPct val="65000"/>
            </a:pPr>
            <a:endParaRPr lang="en-IE" altLang="en-US" sz="16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SzPct val="65000"/>
            </a:pPr>
            <a:r>
              <a:rPr lang="en-IE" altLang="en-US" sz="1600" dirty="0">
                <a:solidFill>
                  <a:srgbClr val="000000"/>
                </a:solidFill>
                <a:ea typeface="Microsoft YaHei" pitchFamily="34" charset="-122"/>
              </a:rPr>
              <a:t>Mark </a:t>
            </a:r>
            <a:r>
              <a:rPr lang="en-IE" altLang="en-US" sz="1600" dirty="0" err="1" smtClean="0">
                <a:solidFill>
                  <a:srgbClr val="000000"/>
                </a:solidFill>
                <a:ea typeface="Microsoft YaHei" pitchFamily="34" charset="-122"/>
              </a:rPr>
              <a:t>McConaghy</a:t>
            </a:r>
            <a:r>
              <a:rPr lang="en-IE" altLang="en-US" sz="1600" dirty="0" smtClean="0">
                <a:solidFill>
                  <a:srgbClr val="000000"/>
                </a:solidFill>
                <a:ea typeface="Microsoft YaHei" pitchFamily="34" charset="-122"/>
              </a:rPr>
              <a:t>, Dr </a:t>
            </a:r>
            <a:r>
              <a:rPr lang="en-IE" altLang="en-US" sz="1600" dirty="0">
                <a:solidFill>
                  <a:srgbClr val="000000"/>
                </a:solidFill>
                <a:ea typeface="Microsoft YaHei" pitchFamily="34" charset="-122"/>
              </a:rPr>
              <a:t>Muhammad </a:t>
            </a:r>
            <a:r>
              <a:rPr lang="en-IE" altLang="en-US" sz="1600" dirty="0" err="1">
                <a:solidFill>
                  <a:srgbClr val="000000"/>
                </a:solidFill>
                <a:ea typeface="Microsoft YaHei" pitchFamily="34" charset="-122"/>
              </a:rPr>
              <a:t>Sartaj</a:t>
            </a:r>
            <a:r>
              <a:rPr lang="en-IE" altLang="en-US" sz="1600" dirty="0" smtClean="0">
                <a:solidFill>
                  <a:srgbClr val="000000"/>
                </a:solidFill>
                <a:ea typeface="Microsoft YaHei" pitchFamily="34" charset="-122"/>
              </a:rPr>
              <a:t>, </a:t>
            </a:r>
            <a:endParaRPr lang="en-IE" altLang="en-US" sz="16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SzPct val="65000"/>
            </a:pPr>
            <a:r>
              <a:rPr lang="en-IE" altLang="en-US" sz="1600" dirty="0">
                <a:solidFill>
                  <a:srgbClr val="000000"/>
                </a:solidFill>
                <a:ea typeface="Microsoft YaHei" pitchFamily="34" charset="-122"/>
              </a:rPr>
              <a:t>Dr </a:t>
            </a:r>
            <a:r>
              <a:rPr lang="en-IE" altLang="en-US" sz="1600" dirty="0" err="1">
                <a:solidFill>
                  <a:srgbClr val="000000"/>
                </a:solidFill>
                <a:ea typeface="Microsoft YaHei" pitchFamily="34" charset="-122"/>
              </a:rPr>
              <a:t>Bronagh</a:t>
            </a:r>
            <a:r>
              <a:rPr lang="en-IE" altLang="en-US" sz="1600" dirty="0">
                <a:solidFill>
                  <a:srgbClr val="000000"/>
                </a:solidFill>
                <a:ea typeface="Microsoft YaHei" pitchFamily="34" charset="-122"/>
              </a:rPr>
              <a:t> </a:t>
            </a:r>
            <a:r>
              <a:rPr lang="en-IE" altLang="en-US" sz="1600" dirty="0" smtClean="0">
                <a:solidFill>
                  <a:srgbClr val="000000"/>
                </a:solidFill>
                <a:ea typeface="Microsoft YaHei" pitchFamily="34" charset="-122"/>
              </a:rPr>
              <a:t>Clarke, Dr Tony </a:t>
            </a:r>
            <a:r>
              <a:rPr lang="en-IE" altLang="en-US" sz="1600" dirty="0" err="1" smtClean="0">
                <a:solidFill>
                  <a:srgbClr val="000000"/>
                </a:solidFill>
                <a:ea typeface="Microsoft YaHei" pitchFamily="34" charset="-122"/>
              </a:rPr>
              <a:t>Crockford</a:t>
            </a:r>
            <a:endParaRPr lang="en-IE" altLang="en-US" sz="16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SzPct val="65000"/>
            </a:pPr>
            <a:r>
              <a:rPr lang="en-IE" altLang="en-US" sz="1600" dirty="0">
                <a:solidFill>
                  <a:srgbClr val="000000"/>
                </a:solidFill>
                <a:ea typeface="Microsoft YaHei" pitchFamily="34" charset="-122"/>
              </a:rPr>
              <a:t>PHA Health protection nurses, Trust PPS coordinators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SzPct val="65000"/>
            </a:pPr>
            <a:r>
              <a:rPr lang="en-IE" altLang="en-US" sz="1600" dirty="0">
                <a:solidFill>
                  <a:srgbClr val="000000"/>
                </a:solidFill>
                <a:ea typeface="Microsoft YaHei" pitchFamily="34" charset="-122"/>
              </a:rPr>
              <a:t>and local </a:t>
            </a:r>
            <a:r>
              <a:rPr lang="en-IE" altLang="en-US" sz="1600" dirty="0" smtClean="0">
                <a:solidFill>
                  <a:srgbClr val="000000"/>
                </a:solidFill>
                <a:ea typeface="Microsoft YaHei" pitchFamily="34" charset="-122"/>
              </a:rPr>
              <a:t>acute teams</a:t>
            </a:r>
            <a:r>
              <a:rPr lang="en-IE" altLang="en-US" sz="1600" dirty="0">
                <a:solidFill>
                  <a:srgbClr val="000000"/>
                </a:solidFill>
                <a:ea typeface="Microsoft YaHei" pitchFamily="34" charset="-122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ClrTx/>
              <a:buSzPct val="65000"/>
            </a:pPr>
            <a:endParaRPr lang="en-IE" altLang="en-US" sz="1600" dirty="0">
              <a:solidFill>
                <a:srgbClr val="000000"/>
              </a:solidFill>
              <a:ea typeface="Microsoft YaHei" pitchFamily="34" charset="-122"/>
            </a:endParaRP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5927725"/>
            <a:ext cx="781101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6237288"/>
            <a:ext cx="16240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898" name="Picture 2" descr="C:\Users\mmcco080\Desktop\ScreenHunter_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31" y="188640"/>
            <a:ext cx="3803912" cy="52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72306" y="14288"/>
            <a:ext cx="8077200" cy="1143000"/>
          </a:xfrm>
        </p:spPr>
        <p:txBody>
          <a:bodyPr/>
          <a:lstStyle/>
          <a:p>
            <a:r>
              <a:rPr lang="en-GB" altLang="en-US" sz="3600" dirty="0" smtClean="0"/>
              <a:t>Top 20 antimicrobials 2012 &amp; 2017</a:t>
            </a:r>
          </a:p>
        </p:txBody>
      </p:sp>
      <p:sp>
        <p:nvSpPr>
          <p:cNvPr id="59396" name="Chevron 3"/>
          <p:cNvSpPr>
            <a:spLocks noChangeArrowheads="1"/>
          </p:cNvSpPr>
          <p:nvPr/>
        </p:nvSpPr>
        <p:spPr bwMode="auto">
          <a:xfrm>
            <a:off x="1619671" y="1652166"/>
            <a:ext cx="122237" cy="120650"/>
          </a:xfrm>
          <a:prstGeom prst="chevron">
            <a:avLst>
              <a:gd name="adj" fmla="val 506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397" name="Chevron 6"/>
          <p:cNvSpPr>
            <a:spLocks noChangeArrowheads="1"/>
          </p:cNvSpPr>
          <p:nvPr/>
        </p:nvSpPr>
        <p:spPr bwMode="auto">
          <a:xfrm>
            <a:off x="1619672" y="1141412"/>
            <a:ext cx="122237" cy="122238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398" name="Chevron 7"/>
          <p:cNvSpPr>
            <a:spLocks noChangeArrowheads="1"/>
          </p:cNvSpPr>
          <p:nvPr/>
        </p:nvSpPr>
        <p:spPr bwMode="auto">
          <a:xfrm>
            <a:off x="1631577" y="1923629"/>
            <a:ext cx="122237" cy="120650"/>
          </a:xfrm>
          <a:prstGeom prst="chevron">
            <a:avLst>
              <a:gd name="adj" fmla="val 506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399" name="Chevron 8"/>
          <p:cNvSpPr>
            <a:spLocks noChangeArrowheads="1"/>
          </p:cNvSpPr>
          <p:nvPr/>
        </p:nvSpPr>
        <p:spPr bwMode="auto">
          <a:xfrm>
            <a:off x="1631576" y="2205038"/>
            <a:ext cx="122237" cy="120650"/>
          </a:xfrm>
          <a:prstGeom prst="chevron">
            <a:avLst>
              <a:gd name="adj" fmla="val 506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400" name="Chevron 9"/>
          <p:cNvSpPr>
            <a:spLocks noChangeArrowheads="1"/>
          </p:cNvSpPr>
          <p:nvPr/>
        </p:nvSpPr>
        <p:spPr bwMode="auto">
          <a:xfrm>
            <a:off x="1631575" y="2633663"/>
            <a:ext cx="122237" cy="120650"/>
          </a:xfrm>
          <a:prstGeom prst="chevron">
            <a:avLst>
              <a:gd name="adj" fmla="val 506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401" name="Chevron 10"/>
          <p:cNvSpPr>
            <a:spLocks noChangeArrowheads="1"/>
          </p:cNvSpPr>
          <p:nvPr/>
        </p:nvSpPr>
        <p:spPr bwMode="auto">
          <a:xfrm>
            <a:off x="1631577" y="1412776"/>
            <a:ext cx="122237" cy="120650"/>
          </a:xfrm>
          <a:prstGeom prst="chevron">
            <a:avLst>
              <a:gd name="adj" fmla="val 506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402" name="Chevron 11"/>
          <p:cNvSpPr>
            <a:spLocks noChangeArrowheads="1"/>
          </p:cNvSpPr>
          <p:nvPr/>
        </p:nvSpPr>
        <p:spPr bwMode="auto">
          <a:xfrm>
            <a:off x="1618081" y="2803525"/>
            <a:ext cx="122237" cy="120650"/>
          </a:xfrm>
          <a:prstGeom prst="chevron">
            <a:avLst>
              <a:gd name="adj" fmla="val 506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403" name="Chevron 12"/>
          <p:cNvSpPr>
            <a:spLocks noChangeArrowheads="1"/>
          </p:cNvSpPr>
          <p:nvPr/>
        </p:nvSpPr>
        <p:spPr bwMode="auto">
          <a:xfrm>
            <a:off x="1631577" y="3080544"/>
            <a:ext cx="122237" cy="122238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404" name="Chevron 13"/>
          <p:cNvSpPr>
            <a:spLocks noChangeArrowheads="1"/>
          </p:cNvSpPr>
          <p:nvPr/>
        </p:nvSpPr>
        <p:spPr bwMode="auto">
          <a:xfrm>
            <a:off x="1618079" y="3648075"/>
            <a:ext cx="122237" cy="120650"/>
          </a:xfrm>
          <a:prstGeom prst="chevron">
            <a:avLst>
              <a:gd name="adj" fmla="val 506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59405" name="Chevron 14"/>
          <p:cNvSpPr>
            <a:spLocks noChangeArrowheads="1"/>
          </p:cNvSpPr>
          <p:nvPr/>
        </p:nvSpPr>
        <p:spPr bwMode="auto">
          <a:xfrm>
            <a:off x="1618080" y="4365625"/>
            <a:ext cx="122237" cy="122237"/>
          </a:xfrm>
          <a:prstGeom prst="chevron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  <a:buSzTx/>
              <a:buFontTx/>
              <a:buNone/>
            </a:pP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6516216" y="1599778"/>
            <a:ext cx="648072" cy="173038"/>
          </a:xfrm>
          <a:prstGeom prst="lef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FF"/>
              </a:buClr>
            </a:pPr>
            <a:endParaRPr lang="en-GB" smtClean="0">
              <a:solidFill>
                <a:srgbClr val="000000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016891"/>
              </p:ext>
            </p:extLst>
          </p:nvPr>
        </p:nvGraphicFramePr>
        <p:xfrm>
          <a:off x="1618079" y="764704"/>
          <a:ext cx="670559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67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447183"/>
              </p:ext>
            </p:extLst>
          </p:nvPr>
        </p:nvGraphicFramePr>
        <p:xfrm>
          <a:off x="683568" y="116632"/>
          <a:ext cx="76328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9512" y="4980136"/>
            <a:ext cx="825578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Not assessable </a:t>
            </a:r>
            <a:r>
              <a:rPr lang="en-GB" sz="1600" dirty="0" smtClean="0"/>
              <a:t>– where the antimicrobial is prescribed for medical prophylaxis or</a:t>
            </a:r>
          </a:p>
          <a:p>
            <a:r>
              <a:rPr lang="en-GB" sz="1600" dirty="0"/>
              <a:t>l</a:t>
            </a:r>
            <a:r>
              <a:rPr lang="en-GB" sz="1600" dirty="0" smtClean="0"/>
              <a:t>ocal policy is not available for the specific infection being treated or procedure undergone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0806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/>
              <a:t>Top ten most commonly off-policy antibiotics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407163"/>
              </p:ext>
            </p:extLst>
          </p:nvPr>
        </p:nvGraphicFramePr>
        <p:xfrm>
          <a:off x="107950" y="1628775"/>
          <a:ext cx="8640513" cy="452879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213072"/>
                <a:gridCol w="1428310"/>
                <a:gridCol w="1571141"/>
                <a:gridCol w="1427990"/>
              </a:tblGrid>
              <a:tr h="66947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Antibiotic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baseline="0" dirty="0" smtClean="0">
                          <a:effectLst/>
                        </a:rPr>
                        <a:t>Not to  </a:t>
                      </a:r>
                      <a:r>
                        <a:rPr lang="en-GB" sz="2400" u="none" strike="noStrike" dirty="0" smtClean="0">
                          <a:effectLst/>
                        </a:rPr>
                        <a:t>guidelines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Total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No. prescribed </a:t>
                      </a:r>
                      <a:endParaRPr lang="en-GB" sz="2400" u="none" strike="noStrike" dirty="0" smtClean="0">
                        <a:effectLst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% off guidelines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en-GB" sz="2400" u="none" strike="noStrike" dirty="0" smtClean="0">
                          <a:effectLst/>
                        </a:rPr>
                        <a:t>Co-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amoxiclav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176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28.4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 Piperacillin-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tazobactam</a:t>
                      </a:r>
                      <a:r>
                        <a:rPr lang="en-GB" sz="2400" b="1" u="none" strike="noStrike" baseline="30000" dirty="0" err="1" smtClean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endParaRPr lang="en-GB" sz="2400" b="1" i="0" u="none" strike="noStrike" baseline="300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322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15.5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 Amoxicillin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177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11.3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 Clarithromycin </a:t>
                      </a:r>
                      <a:r>
                        <a:rPr lang="en-GB" sz="2400" b="1" u="none" strike="noStrike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endParaRPr lang="en-GB" sz="2400" b="1" i="0" u="none" strike="noStrike" baseline="300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92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17.4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 Metronidazole </a:t>
                      </a:r>
                      <a:r>
                        <a:rPr lang="en-GB" sz="2400" u="none" strike="noStrike" dirty="0">
                          <a:effectLst/>
                        </a:rPr>
                        <a:t>(parenteral</a:t>
                      </a:r>
                      <a:r>
                        <a:rPr lang="en-GB" sz="2400" u="none" strike="noStrike" dirty="0" smtClean="0">
                          <a:effectLst/>
                        </a:rPr>
                        <a:t>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105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14.3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 Doxycycline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87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10.3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 Gentamicin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139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6.5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Teicoplanin</a:t>
                      </a:r>
                      <a:r>
                        <a:rPr lang="en-GB" sz="2400" b="1" u="none" strike="noStrike" baseline="30000" dirty="0" err="1" smtClean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93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9.7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Meropenem</a:t>
                      </a:r>
                      <a:r>
                        <a:rPr lang="en-GB" sz="2400" b="1" u="none" strike="noStrike" baseline="30000" dirty="0" err="1" smtClean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75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10.7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  <a:tr h="32189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smtClean="0">
                          <a:effectLst/>
                        </a:rPr>
                        <a:t> Metronidazole </a:t>
                      </a:r>
                      <a:r>
                        <a:rPr lang="en-GB" sz="2400" u="none" strike="noStrike" dirty="0">
                          <a:effectLst/>
                        </a:rPr>
                        <a:t>(oral- rectal</a:t>
                      </a:r>
                      <a:r>
                        <a:rPr lang="en-GB" sz="2400" u="none" strike="noStrike" dirty="0" smtClean="0">
                          <a:effectLst/>
                        </a:rPr>
                        <a:t>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16.7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12698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6356067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W</a:t>
            </a:r>
            <a:r>
              <a:rPr lang="en-GB" sz="1600" dirty="0" smtClean="0">
                <a:solidFill>
                  <a:schemeClr val="tx1"/>
                </a:solidFill>
              </a:rPr>
              <a:t> = watch group 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841" y="266769"/>
            <a:ext cx="6080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GB" sz="3200" b="1" kern="0" dirty="0" smtClean="0">
                <a:solidFill>
                  <a:srgbClr val="00B5CC"/>
                </a:solidFill>
                <a:latin typeface="Arial"/>
              </a:rPr>
              <a:t>Diagnosis</a:t>
            </a:r>
            <a:r>
              <a:rPr lang="en-GB" sz="3200" dirty="0" smtClean="0">
                <a:solidFill>
                  <a:srgbClr val="EEECE1"/>
                </a:solidFill>
              </a:rPr>
              <a:t> </a:t>
            </a:r>
            <a:r>
              <a:rPr lang="en-GB" sz="3200" b="1" kern="0" dirty="0">
                <a:solidFill>
                  <a:srgbClr val="00B5CC"/>
                </a:solidFill>
                <a:latin typeface="Arial"/>
              </a:rPr>
              <a:t>site</a:t>
            </a:r>
            <a:r>
              <a:rPr lang="en-GB" sz="3200" dirty="0" smtClean="0">
                <a:solidFill>
                  <a:srgbClr val="EEECE1"/>
                </a:solidFill>
              </a:rPr>
              <a:t> </a:t>
            </a:r>
            <a:r>
              <a:rPr lang="en-GB" sz="3200" b="1" kern="0" dirty="0">
                <a:solidFill>
                  <a:srgbClr val="00B5CC"/>
                </a:solidFill>
                <a:latin typeface="Arial"/>
              </a:rPr>
              <a:t>where</a:t>
            </a:r>
            <a:r>
              <a:rPr lang="en-GB" sz="3200" dirty="0" smtClean="0">
                <a:solidFill>
                  <a:srgbClr val="EEECE1"/>
                </a:solidFill>
              </a:rPr>
              <a:t> </a:t>
            </a:r>
            <a:r>
              <a:rPr lang="en-GB" sz="3200" b="1" kern="0" dirty="0">
                <a:solidFill>
                  <a:srgbClr val="00B5CC"/>
                </a:solidFill>
                <a:latin typeface="Arial"/>
              </a:rPr>
              <a:t>AM</a:t>
            </a:r>
            <a:r>
              <a:rPr lang="en-GB" sz="3200" dirty="0" smtClean="0">
                <a:solidFill>
                  <a:srgbClr val="EEECE1"/>
                </a:solidFill>
              </a:rPr>
              <a:t> </a:t>
            </a:r>
            <a:r>
              <a:rPr lang="en-GB" sz="3200" b="1" kern="0" dirty="0">
                <a:solidFill>
                  <a:srgbClr val="00B5CC"/>
                </a:solidFill>
                <a:latin typeface="Arial"/>
              </a:rPr>
              <a:t>used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11883"/>
              </p:ext>
            </p:extLst>
          </p:nvPr>
        </p:nvGraphicFramePr>
        <p:xfrm>
          <a:off x="109841" y="1052736"/>
          <a:ext cx="4462159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903"/>
                <a:gridCol w="1337472"/>
                <a:gridCol w="966784"/>
              </a:tblGrid>
              <a:tr h="497424">
                <a:tc>
                  <a:txBody>
                    <a:bodyPr/>
                    <a:lstStyle/>
                    <a:p>
                      <a:r>
                        <a:rPr lang="en-GB" dirty="0" smtClean="0"/>
                        <a:t>Infection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</a:t>
                      </a:r>
                      <a:r>
                        <a:rPr lang="en-GB" baseline="0" dirty="0" smtClean="0"/>
                        <a:t> diagnosed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Percent</a:t>
                      </a:r>
                      <a:endParaRPr lang="en-GB" dirty="0"/>
                    </a:p>
                  </a:txBody>
                  <a:tcPr/>
                </a:tc>
              </a:tr>
              <a:tr h="615858">
                <a:tc>
                  <a:txBody>
                    <a:bodyPr/>
                    <a:lstStyle/>
                    <a:p>
                      <a:r>
                        <a:rPr lang="en-GB" dirty="0" smtClean="0"/>
                        <a:t>Respiratory tract </a:t>
                      </a:r>
                      <a:r>
                        <a:rPr lang="en-GB" sz="1400" dirty="0" smtClean="0"/>
                        <a:t>(pneumonia/bronchitis)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614 </a:t>
                      </a:r>
                    </a:p>
                    <a:p>
                      <a:pPr algn="ctr"/>
                      <a:r>
                        <a:rPr lang="en-GB" sz="1400" dirty="0" smtClean="0"/>
                        <a:t>(506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pneu</a:t>
                      </a:r>
                      <a:r>
                        <a:rPr lang="en-GB" sz="1400" baseline="0" dirty="0" smtClean="0"/>
                        <a:t> &amp; </a:t>
                      </a:r>
                      <a:r>
                        <a:rPr lang="en-GB" sz="1400" dirty="0" smtClean="0"/>
                        <a:t>108 </a:t>
                      </a:r>
                      <a:r>
                        <a:rPr lang="en-GB" sz="1400" dirty="0" err="1" smtClean="0"/>
                        <a:t>bron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35.2</a:t>
                      </a:r>
                      <a:endParaRPr lang="en-GB" dirty="0"/>
                    </a:p>
                  </a:txBody>
                  <a:tcPr/>
                </a:tc>
              </a:tr>
              <a:tr h="284242">
                <a:tc>
                  <a:txBody>
                    <a:bodyPr/>
                    <a:lstStyle/>
                    <a:p>
                      <a:r>
                        <a:rPr lang="en-GB" dirty="0" smtClean="0"/>
                        <a:t>Gastro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16.5</a:t>
                      </a:r>
                      <a:endParaRPr lang="en-GB" dirty="0"/>
                    </a:p>
                  </a:txBody>
                  <a:tcPr/>
                </a:tc>
              </a:tr>
              <a:tr h="284242">
                <a:tc>
                  <a:txBody>
                    <a:bodyPr/>
                    <a:lstStyle/>
                    <a:p>
                      <a:r>
                        <a:rPr lang="en-GB" dirty="0" smtClean="0"/>
                        <a:t>Systemic infection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14.7</a:t>
                      </a:r>
                      <a:endParaRPr lang="en-GB" dirty="0"/>
                    </a:p>
                  </a:txBody>
                  <a:tcPr/>
                </a:tc>
              </a:tr>
              <a:tr h="497424">
                <a:tc>
                  <a:txBody>
                    <a:bodyPr/>
                    <a:lstStyle/>
                    <a:p>
                      <a:r>
                        <a:rPr lang="en-GB" dirty="0" smtClean="0"/>
                        <a:t>Skin/soft tissue/bone/joint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14.5</a:t>
                      </a:r>
                      <a:endParaRPr lang="en-GB" dirty="0"/>
                    </a:p>
                  </a:txBody>
                  <a:tcPr/>
                </a:tc>
              </a:tr>
              <a:tr h="284242">
                <a:tc>
                  <a:txBody>
                    <a:bodyPr/>
                    <a:lstStyle/>
                    <a:p>
                      <a:r>
                        <a:rPr lang="en-GB" dirty="0" smtClean="0"/>
                        <a:t>Urinary</a:t>
                      </a:r>
                      <a:r>
                        <a:rPr lang="en-GB" baseline="0" dirty="0" smtClean="0"/>
                        <a:t> tract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11.5</a:t>
                      </a:r>
                      <a:endParaRPr lang="en-GB" dirty="0"/>
                    </a:p>
                  </a:txBody>
                  <a:tcPr/>
                </a:tc>
              </a:tr>
              <a:tr h="284242">
                <a:tc>
                  <a:txBody>
                    <a:bodyPr/>
                    <a:lstStyle/>
                    <a:p>
                      <a:r>
                        <a:rPr lang="en-GB" dirty="0" smtClean="0"/>
                        <a:t>Eye/ear/nose/throat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3.3</a:t>
                      </a:r>
                      <a:endParaRPr lang="en-GB" dirty="0"/>
                    </a:p>
                  </a:txBody>
                  <a:tcPr/>
                </a:tc>
              </a:tr>
              <a:tr h="284242">
                <a:tc>
                  <a:txBody>
                    <a:bodyPr/>
                    <a:lstStyle/>
                    <a:p>
                      <a:r>
                        <a:rPr lang="en-GB" dirty="0" smtClean="0"/>
                        <a:t>Central nervous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endParaRPr lang="en-GB" dirty="0"/>
                    </a:p>
                  </a:txBody>
                  <a:tcPr/>
                </a:tc>
              </a:tr>
              <a:tr h="284242">
                <a:tc>
                  <a:txBody>
                    <a:bodyPr/>
                    <a:lstStyle/>
                    <a:p>
                      <a:r>
                        <a:rPr lang="en-GB" dirty="0" smtClean="0"/>
                        <a:t>Genito-urinary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</a:tr>
              <a:tr h="284242">
                <a:tc>
                  <a:txBody>
                    <a:bodyPr/>
                    <a:lstStyle/>
                    <a:p>
                      <a:r>
                        <a:rPr lang="en-GB" dirty="0" smtClean="0"/>
                        <a:t>Cardiovascular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337650" y="2793936"/>
            <a:ext cx="4772707" cy="4071410"/>
            <a:chOff x="4337650" y="2793936"/>
            <a:chExt cx="4772707" cy="4071410"/>
          </a:xfrm>
        </p:grpSpPr>
        <p:sp>
          <p:nvSpPr>
            <p:cNvPr id="9" name="Down Arrow 8"/>
            <p:cNvSpPr/>
            <p:nvPr/>
          </p:nvSpPr>
          <p:spPr>
            <a:xfrm>
              <a:off x="4337650" y="2793936"/>
              <a:ext cx="196704" cy="1111920"/>
            </a:xfrm>
            <a:prstGeom prst="downArrow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34354" y="3691584"/>
              <a:ext cx="4576003" cy="3173762"/>
              <a:chOff x="4534354" y="3691584"/>
              <a:chExt cx="4576003" cy="3173762"/>
            </a:xfrm>
          </p:grpSpPr>
          <p:pic>
            <p:nvPicPr>
              <p:cNvPr id="80899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25"/>
              <a:stretch/>
            </p:blipFill>
            <p:spPr bwMode="auto">
              <a:xfrm>
                <a:off x="4570412" y="3691584"/>
                <a:ext cx="4539945" cy="3133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534354" y="4653136"/>
                <a:ext cx="2359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7618" y="5661248"/>
                <a:ext cx="2359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954390" y="5271280"/>
                <a:ext cx="235962" cy="251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22389" y="5952147"/>
                <a:ext cx="2359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40370" y="6588347"/>
                <a:ext cx="2359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350200" y="772448"/>
            <a:ext cx="5812636" cy="2553817"/>
            <a:chOff x="3277064" y="934579"/>
            <a:chExt cx="5812636" cy="2553817"/>
          </a:xfrm>
        </p:grpSpPr>
        <p:grpSp>
          <p:nvGrpSpPr>
            <p:cNvPr id="8" name="Group 7"/>
            <p:cNvGrpSpPr/>
            <p:nvPr/>
          </p:nvGrpSpPr>
          <p:grpSpPr>
            <a:xfrm>
              <a:off x="4652335" y="934579"/>
              <a:ext cx="4437365" cy="2553817"/>
              <a:chOff x="4652335" y="934579"/>
              <a:chExt cx="4437365" cy="2553817"/>
            </a:xfrm>
          </p:grpSpPr>
          <p:pic>
            <p:nvPicPr>
              <p:cNvPr id="8089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7" r="6477"/>
              <a:stretch/>
            </p:blipFill>
            <p:spPr bwMode="auto">
              <a:xfrm>
                <a:off x="4770316" y="934579"/>
                <a:ext cx="4319384" cy="25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4652335" y="1959945"/>
                <a:ext cx="2359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5508104" y="2162401"/>
                <a:ext cx="353943" cy="1325995"/>
                <a:chOff x="5508104" y="2162401"/>
                <a:chExt cx="353943" cy="1325995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5626085" y="2934398"/>
                  <a:ext cx="2359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626085" y="2633102"/>
                  <a:ext cx="2359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508104" y="2162401"/>
                  <a:ext cx="2359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626085" y="3211397"/>
                  <a:ext cx="2359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FF0000"/>
                      </a:solidFill>
                    </a:rPr>
                    <a:t>!</a:t>
                  </a:r>
                </a:p>
              </p:txBody>
            </p:sp>
          </p:grpSp>
        </p:grpSp>
        <p:sp>
          <p:nvSpPr>
            <p:cNvPr id="2" name="Curved Up Arrow 1"/>
            <p:cNvSpPr/>
            <p:nvPr/>
          </p:nvSpPr>
          <p:spPr>
            <a:xfrm flipV="1">
              <a:off x="3277064" y="1196752"/>
              <a:ext cx="2986504" cy="648072"/>
            </a:xfrm>
            <a:prstGeom prst="curvedUpArrow">
              <a:avLst>
                <a:gd name="adj1" fmla="val 25000"/>
                <a:gd name="adj2" fmla="val 65755"/>
                <a:gd name="adj3" fmla="val 39407"/>
              </a:avLst>
            </a:prstGeom>
            <a:solidFill>
              <a:srgbClr val="FF0000">
                <a:alpha val="44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8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77200" cy="803176"/>
          </a:xfrm>
        </p:spPr>
        <p:txBody>
          <a:bodyPr/>
          <a:lstStyle/>
          <a:p>
            <a:r>
              <a:rPr lang="en-GB" sz="2400" dirty="0" smtClean="0"/>
              <a:t>Classifying antibiotics in the WHO List of essential  </a:t>
            </a:r>
            <a:br>
              <a:rPr lang="en-GB" sz="2400" dirty="0" smtClean="0"/>
            </a:br>
            <a:r>
              <a:rPr lang="en-GB" sz="2400" dirty="0" smtClean="0"/>
              <a:t>medicines for optimal use – be </a:t>
            </a:r>
            <a:r>
              <a:rPr lang="en-GB" sz="2400" dirty="0" err="1" smtClean="0"/>
              <a:t>AWaRe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192825"/>
              </p:ext>
            </p:extLst>
          </p:nvPr>
        </p:nvGraphicFramePr>
        <p:xfrm>
          <a:off x="611560" y="1484784"/>
          <a:ext cx="8077200" cy="435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11960" y="1196752"/>
            <a:ext cx="194421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Higher resistance potential. 1</a:t>
            </a:r>
            <a:r>
              <a:rPr lang="en-GB" sz="1400" baseline="30000" dirty="0" smtClean="0"/>
              <a:t>st</a:t>
            </a:r>
            <a:r>
              <a:rPr lang="en-GB" sz="1400" dirty="0" smtClean="0"/>
              <a:t>/2</a:t>
            </a:r>
            <a:r>
              <a:rPr lang="en-GB" sz="1400" baseline="30000" dirty="0" smtClean="0"/>
              <a:t>nd</a:t>
            </a:r>
            <a:r>
              <a:rPr lang="en-GB" sz="1400" dirty="0" smtClean="0"/>
              <a:t> treatment choice for</a:t>
            </a:r>
          </a:p>
          <a:p>
            <a:r>
              <a:rPr lang="en-GB" sz="1400" dirty="0"/>
              <a:t>l</a:t>
            </a:r>
            <a:r>
              <a:rPr lang="en-GB" sz="1400" dirty="0" smtClean="0"/>
              <a:t>imited indications 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95476" y="4005064"/>
            <a:ext cx="101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9% not compliant</a:t>
            </a:r>
          </a:p>
        </p:txBody>
      </p:sp>
    </p:spTree>
    <p:extLst>
      <p:ext uri="{BB962C8B-B14F-4D97-AF65-F5344CB8AC3E}">
        <p14:creationId xmlns:p14="http://schemas.microsoft.com/office/powerpoint/2010/main" val="2701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539750" y="0"/>
            <a:ext cx="80772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sz="3200" b="1" dirty="0">
                <a:solidFill>
                  <a:srgbClr val="00B5CC"/>
                </a:solidFill>
                <a:ea typeface="Microsoft YaHei" pitchFamily="34" charset="-122"/>
              </a:rPr>
              <a:t>Review of antimicrobial order within </a:t>
            </a:r>
            <a:r>
              <a:rPr lang="en-GB" altLang="en-US" sz="3200" b="1" dirty="0" smtClean="0">
                <a:solidFill>
                  <a:srgbClr val="00B5CC"/>
                </a:solidFill>
                <a:ea typeface="Microsoft YaHei" pitchFamily="34" charset="-122"/>
              </a:rPr>
              <a:t>72h at ward level?</a:t>
            </a:r>
            <a:endParaRPr lang="en-GB" altLang="en-US" sz="3200" b="1" dirty="0">
              <a:solidFill>
                <a:srgbClr val="00B5CC"/>
              </a:solidFill>
              <a:ea typeface="Microsoft YaHei" pitchFamily="34" charset="-122"/>
            </a:endParaRPr>
          </a:p>
        </p:txBody>
      </p:sp>
      <p:sp>
        <p:nvSpPr>
          <p:cNvPr id="70659" name="AutoShape 2"/>
          <p:cNvSpPr>
            <a:spLocks noChangeArrowheads="1"/>
          </p:cNvSpPr>
          <p:nvPr/>
        </p:nvSpPr>
        <p:spPr bwMode="auto">
          <a:xfrm>
            <a:off x="5651500" y="5229225"/>
            <a:ext cx="485775" cy="977900"/>
          </a:xfrm>
          <a:prstGeom prst="upArrow">
            <a:avLst>
              <a:gd name="adj1" fmla="val 50000"/>
              <a:gd name="adj2" fmla="val 4986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prstClr val="white"/>
              </a:buClr>
            </a:pPr>
            <a:endParaRPr lang="en-GB" altLang="en-US">
              <a:solidFill>
                <a:srgbClr val="EEECE1"/>
              </a:solidFill>
            </a:endParaRPr>
          </a:p>
        </p:txBody>
      </p:sp>
      <p:sp>
        <p:nvSpPr>
          <p:cNvPr id="70660" name="AutoShape 3"/>
          <p:cNvSpPr>
            <a:spLocks noChangeArrowheads="1"/>
          </p:cNvSpPr>
          <p:nvPr/>
        </p:nvSpPr>
        <p:spPr bwMode="auto">
          <a:xfrm>
            <a:off x="5894388" y="5445125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prstClr val="white"/>
              </a:buClr>
            </a:pPr>
            <a:endParaRPr lang="en-GB" altLang="en-US">
              <a:solidFill>
                <a:srgbClr val="EEECE1"/>
              </a:solidFill>
            </a:endParaRPr>
          </a:p>
        </p:txBody>
      </p:sp>
      <p:sp>
        <p:nvSpPr>
          <p:cNvPr id="70661" name="AutoShape 4"/>
          <p:cNvSpPr>
            <a:spLocks noChangeArrowheads="1"/>
          </p:cNvSpPr>
          <p:nvPr/>
        </p:nvSpPr>
        <p:spPr bwMode="auto">
          <a:xfrm>
            <a:off x="7046913" y="5214938"/>
            <a:ext cx="1157287" cy="719137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prstClr val="white"/>
              </a:buClr>
            </a:pPr>
            <a:endParaRPr lang="en-GB" altLang="en-US">
              <a:solidFill>
                <a:srgbClr val="EEECE1"/>
              </a:solidFill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46" y="548680"/>
            <a:ext cx="4547218" cy="635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87488"/>
            <a:ext cx="38893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45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77200" cy="1143000"/>
          </a:xfrm>
        </p:spPr>
        <p:txBody>
          <a:bodyPr/>
          <a:lstStyle/>
          <a:p>
            <a:r>
              <a:rPr lang="en-GB" altLang="en-US" dirty="0" smtClean="0"/>
              <a:t>Finally….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96975"/>
            <a:ext cx="8077200" cy="4183063"/>
          </a:xfrm>
        </p:spPr>
        <p:txBody>
          <a:bodyPr/>
          <a:lstStyle/>
          <a:p>
            <a:pPr marL="342900" lvl="1" indent="-342900">
              <a:buClr>
                <a:srgbClr val="00A8CA"/>
              </a:buClr>
              <a:buSzPct val="95000"/>
              <a:buFontTx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Key priorities </a:t>
            </a:r>
            <a:r>
              <a:rPr lang="en-GB" altLang="en-US" dirty="0">
                <a:solidFill>
                  <a:srgbClr val="000000"/>
                </a:solidFill>
              </a:rPr>
              <a:t>for regional actions </a:t>
            </a:r>
            <a:r>
              <a:rPr lang="en-GB" altLang="en-US" dirty="0" smtClean="0">
                <a:solidFill>
                  <a:srgbClr val="000000"/>
                </a:solidFill>
              </a:rPr>
              <a:t>identified </a:t>
            </a:r>
            <a:r>
              <a:rPr lang="en-GB" altLang="en-US" dirty="0">
                <a:solidFill>
                  <a:srgbClr val="000000"/>
                </a:solidFill>
              </a:rPr>
              <a:t>in the final report and included in the work plan of the Regional HCAI &amp; AMR Board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</a:rPr>
              <a:t>Individual </a:t>
            </a:r>
            <a:r>
              <a:rPr lang="en-GB" altLang="en-US" sz="2400" dirty="0">
                <a:solidFill>
                  <a:srgbClr val="000000"/>
                </a:solidFill>
              </a:rPr>
              <a:t>trust level data </a:t>
            </a:r>
            <a:r>
              <a:rPr lang="en-GB" altLang="en-US" sz="2400" dirty="0" smtClean="0">
                <a:solidFill>
                  <a:srgbClr val="000000"/>
                </a:solidFill>
              </a:rPr>
              <a:t>was shared </a:t>
            </a:r>
            <a:r>
              <a:rPr lang="en-GB" altLang="en-US" sz="2400" dirty="0">
                <a:solidFill>
                  <a:srgbClr val="000000"/>
                </a:solidFill>
              </a:rPr>
              <a:t>with the Trust </a:t>
            </a:r>
            <a:r>
              <a:rPr lang="en-GB" altLang="en-US" sz="2400" dirty="0" smtClean="0">
                <a:solidFill>
                  <a:srgbClr val="000000"/>
                </a:solidFill>
              </a:rPr>
              <a:t>to </a:t>
            </a:r>
            <a:r>
              <a:rPr lang="en-GB" altLang="en-US" sz="2400" dirty="0">
                <a:solidFill>
                  <a:srgbClr val="000000"/>
                </a:solidFill>
              </a:rPr>
              <a:t>identify local priorities and develop </a:t>
            </a:r>
            <a:r>
              <a:rPr lang="en-GB" altLang="en-US" sz="2400" dirty="0" smtClean="0">
                <a:solidFill>
                  <a:srgbClr val="000000"/>
                </a:solidFill>
              </a:rPr>
              <a:t>local action plans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</a:rPr>
              <a:t>Consideration given </a:t>
            </a:r>
            <a:r>
              <a:rPr lang="en-GB" altLang="en-US" sz="2400" dirty="0">
                <a:solidFill>
                  <a:srgbClr val="000000"/>
                </a:solidFill>
              </a:rPr>
              <a:t>to more frequent local </a:t>
            </a:r>
            <a:r>
              <a:rPr lang="en-GB" altLang="en-US" sz="2400" dirty="0" smtClean="0">
                <a:solidFill>
                  <a:srgbClr val="000000"/>
                </a:solidFill>
              </a:rPr>
              <a:t>PPS style </a:t>
            </a:r>
            <a:r>
              <a:rPr lang="en-GB" altLang="en-US" sz="2400" dirty="0">
                <a:solidFill>
                  <a:srgbClr val="000000"/>
                </a:solidFill>
              </a:rPr>
              <a:t>surveys and </a:t>
            </a:r>
            <a:r>
              <a:rPr lang="en-GB" altLang="en-US" sz="2400" dirty="0" smtClean="0">
                <a:solidFill>
                  <a:srgbClr val="000000"/>
                </a:solidFill>
              </a:rPr>
              <a:t>further development </a:t>
            </a:r>
            <a:r>
              <a:rPr lang="en-GB" altLang="en-US" sz="2400" dirty="0">
                <a:solidFill>
                  <a:srgbClr val="000000"/>
                </a:solidFill>
              </a:rPr>
              <a:t>of incidence surveillance systems to strengthen evidence </a:t>
            </a:r>
            <a:r>
              <a:rPr lang="en-GB" altLang="en-US" sz="2400" dirty="0" smtClean="0">
                <a:solidFill>
                  <a:srgbClr val="000000"/>
                </a:solidFill>
              </a:rPr>
              <a:t>base </a:t>
            </a:r>
            <a:r>
              <a:rPr lang="en-GB" altLang="en-US" sz="2400" dirty="0">
                <a:solidFill>
                  <a:srgbClr val="000000"/>
                </a:solidFill>
              </a:rPr>
              <a:t>and monitor change.</a:t>
            </a:r>
          </a:p>
          <a:p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43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type="body" idx="1"/>
          </p:nvPr>
        </p:nvSpPr>
        <p:spPr>
          <a:xfrm>
            <a:off x="-610006" y="1197025"/>
            <a:ext cx="8077200" cy="1871662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en-IE" altLang="en-US" sz="2500" b="1" dirty="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IE" altLang="en-US" sz="2500" b="1" dirty="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IE" altLang="en-US" sz="2500" b="1" dirty="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IE" altLang="en-US" sz="3200" b="1" dirty="0" smtClean="0"/>
              <a:t>Thanks and comments</a:t>
            </a:r>
            <a:r>
              <a:rPr lang="en-IE" altLang="en-US" sz="6600" b="1" dirty="0" smtClean="0"/>
              <a:t> </a:t>
            </a:r>
          </a:p>
        </p:txBody>
      </p:sp>
      <p:pic>
        <p:nvPicPr>
          <p:cNvPr id="3" name="Picture 2" descr="C:\Users\mmcco080\Desktop\ScreenHunter_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901956" cy="263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77200" cy="1143000"/>
          </a:xfrm>
        </p:spPr>
        <p:txBody>
          <a:bodyPr/>
          <a:lstStyle/>
          <a:p>
            <a:r>
              <a:rPr lang="en-GB" altLang="en-US" dirty="0"/>
              <a:t>C</a:t>
            </a:r>
            <a:r>
              <a:rPr lang="en-GB" altLang="en-US" dirty="0" smtClean="0"/>
              <a:t>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96975"/>
            <a:ext cx="8077200" cy="4183063"/>
          </a:xfrm>
        </p:spPr>
        <p:txBody>
          <a:bodyPr/>
          <a:lstStyle/>
          <a:p>
            <a:r>
              <a:rPr lang="en-GB" altLang="en-US" sz="2400" b="1" dirty="0" smtClean="0"/>
              <a:t>Risk;</a:t>
            </a:r>
            <a:r>
              <a:rPr lang="en-GB" altLang="en-US" sz="2400" dirty="0" smtClean="0"/>
              <a:t>  &gt;4 million people in Europe get a healthcare-associated infections every year, around 37k die as a direct result of the infection.</a:t>
            </a:r>
          </a:p>
          <a:p>
            <a:r>
              <a:rPr lang="en-GB" altLang="en-US" sz="2400" b="1" dirty="0" smtClean="0"/>
              <a:t>Inappropriate antimicrobial use </a:t>
            </a:r>
            <a:r>
              <a:rPr lang="en-GB" altLang="en-US" sz="2400" dirty="0" smtClean="0"/>
              <a:t>is a key driver of antimicrobial resistance; understanding the indications and adherence to guidelines is important to reduce  consumption and respond to targets e.g</a:t>
            </a:r>
            <a:r>
              <a:rPr lang="en-GB" altLang="en-US" sz="2400" b="1" dirty="0" smtClean="0"/>
              <a:t>. O’Neill</a:t>
            </a:r>
          </a:p>
          <a:p>
            <a:r>
              <a:rPr lang="en-GB" altLang="en-US" sz="2400" dirty="0" smtClean="0"/>
              <a:t>Infection means </a:t>
            </a:r>
            <a:r>
              <a:rPr lang="en-GB" altLang="en-US" sz="2400" b="1" dirty="0" smtClean="0"/>
              <a:t>more pressure on the system </a:t>
            </a:r>
            <a:r>
              <a:rPr lang="en-GB" altLang="en-US" sz="2400" dirty="0" smtClean="0"/>
              <a:t>– extra cost, inpatient days, re-operations, bed availability, activity displacement, morbidity and </a:t>
            </a:r>
            <a:r>
              <a:rPr lang="en-GB" altLang="en-US" sz="2400" dirty="0"/>
              <a:t>mortality  </a:t>
            </a:r>
            <a:r>
              <a:rPr lang="en-GB" altLang="en-US" sz="1200" dirty="0" err="1"/>
              <a:t>Badia</a:t>
            </a:r>
            <a:r>
              <a:rPr lang="en-GB" altLang="en-US" sz="1200" dirty="0"/>
              <a:t> J.M. et al Impact of surgical site infection on healthcare costs and patient outcomes: a systematic review in six European </a:t>
            </a:r>
            <a:r>
              <a:rPr lang="en-GB" altLang="en-US" sz="1200" dirty="0" smtClean="0"/>
              <a:t>countries</a:t>
            </a:r>
            <a:r>
              <a:rPr lang="en-GB" altLang="en-US" sz="1200" dirty="0"/>
              <a:t>. Journal of Hospital Infection 96 (2017) 1-15</a:t>
            </a:r>
            <a:r>
              <a:rPr lang="en-GB" altLang="en-US" sz="1200" baseline="44000" dirty="0" smtClean="0"/>
              <a:t>  </a:t>
            </a:r>
            <a:endParaRPr lang="en-GB" altLang="en-US" sz="1200" baseline="44000" dirty="0"/>
          </a:p>
        </p:txBody>
      </p:sp>
    </p:spTree>
    <p:extLst>
      <p:ext uri="{BB962C8B-B14F-4D97-AF65-F5344CB8AC3E}">
        <p14:creationId xmlns:p14="http://schemas.microsoft.com/office/powerpoint/2010/main" val="13994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2075" y="127000"/>
            <a:ext cx="66754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b="1" dirty="0" smtClean="0">
                <a:solidFill>
                  <a:srgbClr val="00B5CC"/>
                </a:solidFill>
                <a:ea typeface="Microsoft YaHei" pitchFamily="34" charset="-122"/>
              </a:rPr>
              <a:t>HAI estimate  </a:t>
            </a:r>
            <a:r>
              <a:rPr lang="en-GB" altLang="en-US" sz="2000" b="1" i="1" dirty="0">
                <a:solidFill>
                  <a:srgbClr val="00B5CC"/>
                </a:solidFill>
                <a:ea typeface="Microsoft YaHei" pitchFamily="34" charset="-122"/>
              </a:rPr>
              <a:t>1 in 16 </a:t>
            </a:r>
            <a:r>
              <a:rPr lang="en-GB" altLang="en-US" sz="2000" b="1" dirty="0">
                <a:solidFill>
                  <a:srgbClr val="00B5CC"/>
                </a:solidFill>
                <a:ea typeface="Microsoft YaHei" pitchFamily="34" charset="-122"/>
              </a:rPr>
              <a:t>versus </a:t>
            </a:r>
            <a:r>
              <a:rPr lang="en-GB" altLang="en-US" sz="2000" b="1" i="1" dirty="0">
                <a:solidFill>
                  <a:srgbClr val="00B5CC"/>
                </a:solidFill>
                <a:ea typeface="Microsoft YaHei" pitchFamily="34" charset="-122"/>
              </a:rPr>
              <a:t>1 in 24 </a:t>
            </a:r>
          </a:p>
        </p:txBody>
      </p:sp>
      <p:graphicFrame>
        <p:nvGraphicFramePr>
          <p:cNvPr id="358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53406"/>
              </p:ext>
            </p:extLst>
          </p:nvPr>
        </p:nvGraphicFramePr>
        <p:xfrm>
          <a:off x="432396" y="1412776"/>
          <a:ext cx="4322762" cy="4187827"/>
        </p:xfrm>
        <a:graphic>
          <a:graphicData uri="http://schemas.openxmlformats.org/drawingml/2006/table">
            <a:tbl>
              <a:tblPr/>
              <a:tblGrid>
                <a:gridCol w="1316037"/>
                <a:gridCol w="1517650"/>
                <a:gridCol w="1489075"/>
              </a:tblGrid>
              <a:tr h="560388">
                <a:tc gridSpan="3"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Comparable rates of hospital acquired infections in Europe and UK</a:t>
                      </a:r>
                    </a:p>
                  </a:txBody>
                  <a:tcPr marL="68760" marR="68760" marT="2620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41374"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Country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HAI prevalence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2012</a:t>
                      </a:r>
                    </a:p>
                  </a:txBody>
                  <a:tcPr marL="68760" marR="68760" marT="4024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HAI prevalence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2017</a:t>
                      </a:r>
                    </a:p>
                  </a:txBody>
                  <a:tcPr marL="68760" marR="68760" marT="4024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Europe – ECDC PPS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6.2 (6.1 - 6.3)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5.5 (4.5 -6.7) 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England 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6.5 (4.8 - 8.8)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6.4 (5.4 -7.6) 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Scotland 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4.9 (4.4 - 5.4)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4.5 (4.0 - 5.0)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Wales 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4.3 (3.8 - 4.8)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5.5 (5.0 - 6.1)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Northern Ireland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4.2 (3.6 - 4.8)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34925" eaLnBrk="0" hangingPunct="0">
                        <a:spcBef>
                          <a:spcPts val="75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34925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925" algn="l"/>
                          <a:tab pos="492125" algn="l"/>
                          <a:tab pos="949325" algn="l"/>
                          <a:tab pos="1406525" algn="l"/>
                          <a:tab pos="1863725" algn="l"/>
                          <a:tab pos="2320925" algn="l"/>
                          <a:tab pos="2778125" algn="l"/>
                          <a:tab pos="3235325" algn="l"/>
                          <a:tab pos="3692525" algn="l"/>
                          <a:tab pos="4149725" algn="l"/>
                          <a:tab pos="4606925" algn="l"/>
                          <a:tab pos="5064125" algn="l"/>
                          <a:tab pos="5521325" algn="l"/>
                          <a:tab pos="5978525" algn="l"/>
                          <a:tab pos="6435725" algn="l"/>
                          <a:tab pos="6892925" algn="l"/>
                          <a:tab pos="7350125" algn="l"/>
                          <a:tab pos="7807325" algn="l"/>
                          <a:tab pos="8264525" algn="l"/>
                          <a:tab pos="8721725" algn="l"/>
                          <a:tab pos="9178925" algn="l"/>
                        </a:tabLst>
                      </a:pPr>
                      <a:r>
                        <a:rPr kumimoji="0" lang="en-I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6.1 (5.4 - 6.9)</a:t>
                      </a:r>
                    </a:p>
                  </a:txBody>
                  <a:tcPr marL="68760" marR="68760" marT="4024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7" name="AutoShape 70"/>
          <p:cNvSpPr>
            <a:spLocks noChangeArrowheads="1"/>
          </p:cNvSpPr>
          <p:nvPr/>
        </p:nvSpPr>
        <p:spPr bwMode="auto">
          <a:xfrm>
            <a:off x="4787106" y="4948238"/>
            <a:ext cx="274637" cy="374650"/>
          </a:xfrm>
          <a:prstGeom prst="up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3829" name="Picture 7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4"/>
          <a:stretch/>
        </p:blipFill>
        <p:spPr bwMode="auto">
          <a:xfrm>
            <a:off x="5868144" y="115888"/>
            <a:ext cx="3275856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79" y="1772816"/>
            <a:ext cx="3851921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Distribution of infection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Pneumonia (29%),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SSI (17%), 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GI (10%) and 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BSI (9%)…</a:t>
            </a:r>
            <a:endParaRPr lang="en-GB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709613" y="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b="1" dirty="0" smtClean="0">
                <a:solidFill>
                  <a:srgbClr val="00B5CC"/>
                </a:solidFill>
                <a:ea typeface="Microsoft YaHei" pitchFamily="34" charset="-122"/>
              </a:rPr>
              <a:t>Changes to infection rates</a:t>
            </a:r>
            <a:endParaRPr lang="en-GB" altLang="en-US" b="1" dirty="0">
              <a:solidFill>
                <a:srgbClr val="00B5CC"/>
              </a:solidFill>
              <a:ea typeface="Microsoft YaHei" pitchFamily="34" charset="-122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49" y="504825"/>
            <a:ext cx="6130741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61963" y="5473700"/>
            <a:ext cx="180498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50"/>
              </a:spcBef>
              <a:buClrTx/>
              <a:buSzPct val="95000"/>
            </a:pPr>
            <a:r>
              <a:rPr lang="en-GB" altLang="en-US" sz="1000">
                <a:solidFill>
                  <a:srgbClr val="000000"/>
                </a:solidFill>
                <a:ea typeface="Microsoft YaHei" pitchFamily="34" charset="-122"/>
              </a:rPr>
              <a:t>* Significance &lt;0.05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79388" y="1916113"/>
            <a:ext cx="3097212" cy="2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95000"/>
            </a:pPr>
            <a:r>
              <a:rPr lang="en-GB" altLang="en-US" sz="2400" dirty="0" smtClean="0">
                <a:solidFill>
                  <a:srgbClr val="000000"/>
                </a:solidFill>
                <a:ea typeface="Microsoft YaHei" pitchFamily="34" charset="-122"/>
              </a:rPr>
              <a:t>-Pneumonia </a:t>
            </a:r>
            <a:endParaRPr lang="en-GB" altLang="en-US" sz="24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600"/>
              </a:spcBef>
              <a:buClrTx/>
              <a:buSzPct val="95000"/>
            </a:pPr>
            <a:r>
              <a:rPr lang="en-GB" altLang="en-US" sz="2400" dirty="0" smtClean="0">
                <a:solidFill>
                  <a:srgbClr val="000000"/>
                </a:solidFill>
                <a:ea typeface="Microsoft YaHei" pitchFamily="34" charset="-122"/>
              </a:rPr>
              <a:t>-Bloodstream, GI</a:t>
            </a:r>
            <a:endParaRPr lang="en-GB" altLang="en-US" sz="24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600"/>
              </a:spcBef>
              <a:buClrTx/>
              <a:buSzPct val="95000"/>
            </a:pPr>
            <a:r>
              <a:rPr lang="en-GB" altLang="en-US" sz="2400" i="1" dirty="0">
                <a:solidFill>
                  <a:srgbClr val="000000"/>
                </a:solidFill>
                <a:ea typeface="Microsoft YaHei" pitchFamily="34" charset="-122"/>
              </a:rPr>
              <a:t>also</a:t>
            </a:r>
          </a:p>
          <a:p>
            <a:pPr eaLnBrk="1" hangingPunct="1">
              <a:spcBef>
                <a:spcPts val="600"/>
              </a:spcBef>
              <a:buClrTx/>
              <a:buSzPct val="95000"/>
            </a:pPr>
            <a:r>
              <a:rPr lang="en-GB" altLang="en-US" sz="2400" dirty="0">
                <a:solidFill>
                  <a:srgbClr val="000000"/>
                </a:solidFill>
                <a:ea typeface="Microsoft YaHei" pitchFamily="34" charset="-122"/>
              </a:rPr>
              <a:t>Increased number of SSI </a:t>
            </a:r>
            <a:r>
              <a:rPr lang="en-GB" altLang="en-US" sz="2400" dirty="0" smtClean="0">
                <a:solidFill>
                  <a:srgbClr val="000000"/>
                </a:solidFill>
                <a:ea typeface="Microsoft YaHei" pitchFamily="34" charset="-122"/>
              </a:rPr>
              <a:t>(organ/space*) </a:t>
            </a:r>
            <a:r>
              <a:rPr lang="en-GB" altLang="en-US" sz="2400" dirty="0">
                <a:solidFill>
                  <a:srgbClr val="000000"/>
                </a:solidFill>
                <a:ea typeface="Microsoft YaHei" pitchFamily="34" charset="-122"/>
              </a:rPr>
              <a:t>infection types</a:t>
            </a:r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255588" y="1628775"/>
            <a:ext cx="274637" cy="374650"/>
          </a:xfrm>
          <a:prstGeom prst="up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47813"/>
              </p:ext>
            </p:extLst>
          </p:nvPr>
        </p:nvGraphicFramePr>
        <p:xfrm>
          <a:off x="-31080" y="0"/>
          <a:ext cx="43561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8" r:id="rId4" imgW="4785775" imgH="6376969" progId="Excel.Chart.8">
                  <p:embed/>
                </p:oleObj>
              </mc:Choice>
              <mc:Fallback>
                <p:oleObj r:id="rId4" imgW="4785775" imgH="6376969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080" y="0"/>
                        <a:ext cx="43561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56100" y="1124744"/>
            <a:ext cx="4787900" cy="60878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/>
              <a:t>Gram positive (37.3%)</a:t>
            </a:r>
          </a:p>
          <a:p>
            <a:pPr marL="457200" indent="-457200">
              <a:buFontTx/>
              <a:buChar char="-"/>
              <a:defRPr/>
            </a:pPr>
            <a:r>
              <a:rPr lang="en-GB" sz="2200" i="1" dirty="0"/>
              <a:t>Staph aureus </a:t>
            </a:r>
            <a:r>
              <a:rPr lang="en-GB" sz="2200" dirty="0"/>
              <a:t>18.6% </a:t>
            </a:r>
            <a:r>
              <a:rPr lang="en-GB" sz="2200" dirty="0">
                <a:solidFill>
                  <a:srgbClr val="FF0000"/>
                </a:solidFill>
              </a:rPr>
              <a:t>[14%]</a:t>
            </a:r>
            <a:r>
              <a:rPr lang="en-GB" sz="2200" dirty="0"/>
              <a:t> </a:t>
            </a:r>
          </a:p>
          <a:p>
            <a:pPr marL="457200" indent="-457200">
              <a:buFontTx/>
              <a:buChar char="-"/>
              <a:defRPr/>
            </a:pPr>
            <a:r>
              <a:rPr lang="en-GB" sz="2200" i="1" dirty="0"/>
              <a:t>Enterococcus </a:t>
            </a:r>
            <a:r>
              <a:rPr lang="en-GB" sz="2200" i="1" dirty="0" err="1"/>
              <a:t>spp</a:t>
            </a:r>
            <a:r>
              <a:rPr lang="en-GB" sz="2200" i="1" dirty="0"/>
              <a:t> </a:t>
            </a:r>
            <a:r>
              <a:rPr lang="en-GB" sz="2200" dirty="0"/>
              <a:t>18.6% </a:t>
            </a:r>
            <a:r>
              <a:rPr lang="en-GB" sz="2200" dirty="0">
                <a:solidFill>
                  <a:srgbClr val="FF0000"/>
                </a:solidFill>
              </a:rPr>
              <a:t>[12%]</a:t>
            </a:r>
          </a:p>
          <a:p>
            <a:pPr>
              <a:defRPr/>
            </a:pPr>
            <a:r>
              <a:rPr lang="en-GB" sz="2800" b="1" dirty="0"/>
              <a:t>Gram negative Enterobacteriaceae(35.2%)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i="1" dirty="0"/>
              <a:t>e-coli</a:t>
            </a:r>
            <a:r>
              <a:rPr lang="en-GB" sz="2800" dirty="0"/>
              <a:t> 20.6% </a:t>
            </a:r>
            <a:r>
              <a:rPr lang="en-GB" sz="2200" dirty="0">
                <a:solidFill>
                  <a:srgbClr val="FF0000"/>
                </a:solidFill>
              </a:rPr>
              <a:t>[8%]</a:t>
            </a:r>
          </a:p>
          <a:p>
            <a:pPr>
              <a:defRPr/>
            </a:pPr>
            <a:r>
              <a:rPr lang="en-GB" sz="2800" b="1" dirty="0"/>
              <a:t>Anaerobic bacilli (16.7%)</a:t>
            </a:r>
          </a:p>
          <a:p>
            <a:pPr marL="457200" indent="-457200">
              <a:buFontTx/>
              <a:buChar char="-"/>
              <a:defRPr/>
            </a:pPr>
            <a:r>
              <a:rPr lang="en-GB" sz="2200" i="1" dirty="0"/>
              <a:t>C. diff</a:t>
            </a:r>
            <a:r>
              <a:rPr lang="en-GB" sz="2200" dirty="0"/>
              <a:t> 12.7% </a:t>
            </a:r>
            <a:r>
              <a:rPr lang="en-GB" sz="2200" dirty="0">
                <a:solidFill>
                  <a:srgbClr val="FF0000"/>
                </a:solidFill>
              </a:rPr>
              <a:t>[8%]</a:t>
            </a:r>
          </a:p>
          <a:p>
            <a:pPr>
              <a:defRPr/>
            </a:pPr>
            <a:r>
              <a:rPr lang="en-GB" sz="1800" dirty="0"/>
              <a:t>…</a:t>
            </a:r>
          </a:p>
          <a:p>
            <a:pPr>
              <a:defRPr/>
            </a:pPr>
            <a:r>
              <a:rPr lang="en-GB" sz="2400" b="1" dirty="0"/>
              <a:t>Fungi (5.9%) &amp; Gram negative non- </a:t>
            </a:r>
            <a:r>
              <a:rPr lang="en-GB" sz="2400" b="1" dirty="0" err="1"/>
              <a:t>enterobateriaceae</a:t>
            </a:r>
            <a:r>
              <a:rPr lang="en-GB" sz="2400" b="1" dirty="0"/>
              <a:t> (4.9%)</a:t>
            </a:r>
          </a:p>
          <a:p>
            <a:pPr>
              <a:defRPr/>
            </a:pPr>
            <a:endParaRPr lang="en-GB" sz="2800" dirty="0"/>
          </a:p>
          <a:p>
            <a:pPr>
              <a:defRPr/>
            </a:pPr>
            <a:endParaRPr lang="en-GB" sz="2800" dirty="0"/>
          </a:p>
        </p:txBody>
      </p:sp>
      <p:sp>
        <p:nvSpPr>
          <p:cNvPr id="44036" name="Up Arrow 6"/>
          <p:cNvSpPr>
            <a:spLocks noChangeArrowheads="1"/>
          </p:cNvSpPr>
          <p:nvPr/>
        </p:nvSpPr>
        <p:spPr bwMode="auto">
          <a:xfrm>
            <a:off x="7612857" y="3429000"/>
            <a:ext cx="274638" cy="374650"/>
          </a:xfrm>
          <a:prstGeom prst="up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Tx/>
              <a:buNone/>
            </a:pPr>
            <a:endParaRPr lang="en-GB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3"/>
          <p:cNvGrpSpPr>
            <a:grpSpLocks/>
          </p:cNvGrpSpPr>
          <p:nvPr/>
        </p:nvGrpSpPr>
        <p:grpSpPr bwMode="auto">
          <a:xfrm>
            <a:off x="825894" y="4030054"/>
            <a:ext cx="7033873" cy="1415170"/>
            <a:chOff x="299266" y="2708920"/>
            <a:chExt cx="8624811" cy="2683836"/>
          </a:xfrm>
        </p:grpSpPr>
        <p:grpSp>
          <p:nvGrpSpPr>
            <p:cNvPr id="56325" name="Group 4"/>
            <p:cNvGrpSpPr>
              <a:grpSpLocks/>
            </p:cNvGrpSpPr>
            <p:nvPr/>
          </p:nvGrpSpPr>
          <p:grpSpPr bwMode="auto">
            <a:xfrm>
              <a:off x="299266" y="2708920"/>
              <a:ext cx="8624811" cy="1171668"/>
              <a:chOff x="251520" y="-484415"/>
              <a:chExt cx="8892480" cy="141267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3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12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0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9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7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06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04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3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1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0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7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4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91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88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98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95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92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89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8663" y="-484415"/>
                <a:ext cx="535337" cy="1412675"/>
              </a:xfrm>
              <a:prstGeom prst="rect">
                <a:avLst/>
              </a:prstGeom>
            </p:spPr>
          </p:pic>
        </p:grpSp>
        <p:grpSp>
          <p:nvGrpSpPr>
            <p:cNvPr id="56326" name="Group 5"/>
            <p:cNvGrpSpPr>
              <a:grpSpLocks/>
            </p:cNvGrpSpPr>
            <p:nvPr/>
          </p:nvGrpSpPr>
          <p:grpSpPr bwMode="auto">
            <a:xfrm>
              <a:off x="299266" y="4221088"/>
              <a:ext cx="8624811" cy="1171668"/>
              <a:chOff x="251520" y="-484415"/>
              <a:chExt cx="8892480" cy="14126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3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12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0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9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7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06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04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3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1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0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7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94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91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882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98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95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92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8970" y="-484415"/>
                <a:ext cx="535337" cy="141267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8663" y="-484415"/>
                <a:ext cx="535337" cy="1412675"/>
              </a:xfrm>
              <a:prstGeom prst="rect">
                <a:avLst/>
              </a:prstGeom>
            </p:spPr>
          </p:pic>
        </p:grpSp>
      </p:grpSp>
      <p:sp>
        <p:nvSpPr>
          <p:cNvPr id="56323" name="TextBox 46"/>
          <p:cNvSpPr txBox="1">
            <a:spLocks noChangeArrowheads="1"/>
          </p:cNvSpPr>
          <p:nvPr/>
        </p:nvSpPr>
        <p:spPr bwMode="auto">
          <a:xfrm>
            <a:off x="292024" y="1988840"/>
            <a:ext cx="2705111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A8CA"/>
              </a:buClr>
              <a:buSzPct val="95000"/>
              <a:buChar char="•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FF"/>
              </a:buClr>
              <a:buSzTx/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</a:rPr>
              <a:t>PPS 2012 </a:t>
            </a:r>
          </a:p>
          <a:p>
            <a:pPr algn="ctr" eaLnBrk="1" hangingPunct="1">
              <a:buClr>
                <a:srgbClr val="0000FF"/>
              </a:buClr>
              <a:buSzTx/>
              <a:buFontTx/>
              <a:buNone/>
            </a:pPr>
            <a:r>
              <a:rPr lang="en-IE" altLang="en-US" sz="2400" dirty="0" smtClean="0">
                <a:solidFill>
                  <a:srgbClr val="000000"/>
                </a:solidFill>
                <a:ea typeface="Calibri" pitchFamily="32" charset="0"/>
                <a:cs typeface="Times New Roman" pitchFamily="16" charset="0"/>
              </a:rPr>
              <a:t>AMU </a:t>
            </a:r>
            <a:r>
              <a:rPr lang="en-IE" altLang="en-US" sz="2400" dirty="0">
                <a:solidFill>
                  <a:srgbClr val="000000"/>
                </a:solidFill>
                <a:ea typeface="Calibri" pitchFamily="32" charset="0"/>
                <a:cs typeface="Times New Roman" pitchFamily="16" charset="0"/>
              </a:rPr>
              <a:t>prevalence </a:t>
            </a:r>
          </a:p>
          <a:p>
            <a:pPr algn="ctr" eaLnBrk="1" hangingPunct="1">
              <a:buClr>
                <a:srgbClr val="0000FF"/>
              </a:buClr>
              <a:buSzTx/>
              <a:buFontTx/>
              <a:buNone/>
            </a:pPr>
            <a:r>
              <a:rPr lang="en-IE" altLang="en-US" sz="2400" dirty="0" smtClean="0">
                <a:solidFill>
                  <a:srgbClr val="000000"/>
                </a:solidFill>
                <a:ea typeface="Calibri" pitchFamily="32" charset="0"/>
                <a:cs typeface="Times New Roman" pitchFamily="16" charset="0"/>
              </a:rPr>
              <a:t>29.5% </a:t>
            </a:r>
            <a:r>
              <a:rPr lang="en-IE" altLang="en-US" sz="1400" dirty="0">
                <a:solidFill>
                  <a:srgbClr val="000000"/>
                </a:solidFill>
                <a:ea typeface="Calibri" pitchFamily="32" charset="0"/>
                <a:cs typeface="Times New Roman" pitchFamily="16" charset="0"/>
              </a:rPr>
              <a:t>(28.1 – 30.9</a:t>
            </a:r>
            <a:r>
              <a:rPr lang="en-IE" altLang="en-US" sz="1400" dirty="0" smtClean="0">
                <a:solidFill>
                  <a:srgbClr val="000000"/>
                </a:solidFill>
                <a:ea typeface="Calibri" pitchFamily="32" charset="0"/>
                <a:cs typeface="Times New Roman" pitchFamily="16" charset="0"/>
              </a:rPr>
              <a:t>)</a:t>
            </a:r>
          </a:p>
          <a:p>
            <a:pPr algn="ctr" eaLnBrk="1" hangingPunct="1">
              <a:buClr>
                <a:srgbClr val="0000FF"/>
              </a:buClr>
              <a:buSzTx/>
              <a:buFontTx/>
              <a:buNone/>
            </a:pPr>
            <a:r>
              <a:rPr lang="en-IE" altLang="en-US" sz="2400" b="1" dirty="0" smtClean="0">
                <a:solidFill>
                  <a:srgbClr val="000000"/>
                </a:solidFill>
                <a:ea typeface="Calibri" pitchFamily="32" charset="0"/>
                <a:cs typeface="Times New Roman" pitchFamily="16" charset="0"/>
              </a:rPr>
              <a:t> </a:t>
            </a:r>
            <a:r>
              <a:rPr lang="en-IE" altLang="en-US" sz="2400" b="1" dirty="0">
                <a:solidFill>
                  <a:srgbClr val="000000"/>
                </a:solidFill>
                <a:ea typeface="Calibri" pitchFamily="32" charset="0"/>
                <a:cs typeface="Times New Roman" pitchFamily="16" charset="0"/>
              </a:rPr>
              <a:t>6 in 20</a:t>
            </a:r>
            <a:endParaRPr lang="en-GB" altLang="en-US" sz="2400" b="1" dirty="0">
              <a:solidFill>
                <a:srgbClr val="000000"/>
              </a:solidFill>
              <a:ea typeface="Calibri" pitchFamily="32" charset="0"/>
              <a:cs typeface="Times New Roman" pitchFamily="1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61009" y="1988840"/>
            <a:ext cx="2752116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FF"/>
              </a:buClr>
              <a:defRPr/>
            </a:pPr>
            <a:r>
              <a:rPr lang="en-GB" sz="2400" b="1" dirty="0" smtClean="0">
                <a:solidFill>
                  <a:srgbClr val="000000"/>
                </a:solidFill>
              </a:rPr>
              <a:t>PPS 2017 </a:t>
            </a:r>
          </a:p>
          <a:p>
            <a:pPr algn="ctr">
              <a:buClr>
                <a:srgbClr val="0000FF"/>
              </a:buClr>
              <a:defRPr/>
            </a:pPr>
            <a:r>
              <a:rPr lang="en-IE" sz="2400" dirty="0" smtClean="0">
                <a:solidFill>
                  <a:srgbClr val="000000"/>
                </a:solidFill>
                <a:ea typeface="Calibri"/>
                <a:cs typeface="Times New Roman"/>
              </a:rPr>
              <a:t>AMU </a:t>
            </a:r>
            <a:r>
              <a:rPr lang="en-IE" sz="2400" dirty="0">
                <a:solidFill>
                  <a:srgbClr val="000000"/>
                </a:solidFill>
                <a:ea typeface="Calibri"/>
                <a:cs typeface="Times New Roman"/>
              </a:rPr>
              <a:t>prevalence </a:t>
            </a:r>
          </a:p>
          <a:p>
            <a:pPr algn="ctr">
              <a:buClr>
                <a:srgbClr val="0000FF"/>
              </a:buClr>
              <a:defRPr/>
            </a:pPr>
            <a:r>
              <a:rPr lang="en-IE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36.3% </a:t>
            </a:r>
            <a:r>
              <a:rPr lang="en-IE" sz="1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(34.8 – 37.9</a:t>
            </a:r>
            <a:r>
              <a:rPr lang="en-IE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):</a:t>
            </a:r>
          </a:p>
          <a:p>
            <a:pPr algn="ctr">
              <a:buClr>
                <a:srgbClr val="0000FF"/>
              </a:buClr>
              <a:defRPr/>
            </a:pPr>
            <a:r>
              <a:rPr lang="en-IE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7 </a:t>
            </a:r>
            <a:r>
              <a:rPr lang="en-IE" sz="2400" b="1" dirty="0">
                <a:solidFill>
                  <a:srgbClr val="000000"/>
                </a:solidFill>
                <a:ea typeface="Calibri"/>
                <a:cs typeface="Times New Roman"/>
              </a:rPr>
              <a:t>in 20</a:t>
            </a:r>
            <a:endParaRPr lang="en-GB" sz="24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4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" y="2456"/>
            <a:ext cx="227823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843956" y="2492896"/>
            <a:ext cx="1012568" cy="576064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843956" y="1988840"/>
            <a:ext cx="1527897" cy="1643527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GB" sz="4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549377" y="2812368"/>
            <a:ext cx="2117053" cy="29675"/>
          </a:xfrm>
          <a:prstGeom prst="straightConnector1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86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900113" y="333375"/>
            <a:ext cx="76041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b="1">
                <a:solidFill>
                  <a:srgbClr val="00B5CC"/>
                </a:solidFill>
                <a:ea typeface="Microsoft YaHei" pitchFamily="34" charset="-122"/>
              </a:rPr>
              <a:t>2017  AMU benchmark figure </a:t>
            </a:r>
          </a:p>
        </p:txBody>
      </p:sp>
      <p:graphicFrame>
        <p:nvGraphicFramePr>
          <p:cNvPr id="4710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00630"/>
              </p:ext>
            </p:extLst>
          </p:nvPr>
        </p:nvGraphicFramePr>
        <p:xfrm>
          <a:off x="1309642" y="1124744"/>
          <a:ext cx="6524717" cy="3744167"/>
        </p:xfrm>
        <a:graphic>
          <a:graphicData uri="http://schemas.openxmlformats.org/drawingml/2006/table">
            <a:tbl>
              <a:tblPr/>
              <a:tblGrid>
                <a:gridCol w="2643665"/>
                <a:gridCol w="1734016"/>
                <a:gridCol w="2147036"/>
              </a:tblGrid>
              <a:tr h="660890">
                <a:tc gridSpan="3"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Comparable rates of antimicrobial consumption in Europe and UK</a:t>
                      </a:r>
                    </a:p>
                  </a:txBody>
                  <a:tcPr marL="68760" marR="68760" marT="29483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43938"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Country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I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AMU prevalence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2012</a:t>
                      </a:r>
                    </a:p>
                  </a:txBody>
                  <a:tcPr marL="68760" marR="68760" marT="3517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IE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AMU prevalence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2017</a:t>
                      </a:r>
                    </a:p>
                  </a:txBody>
                  <a:tcPr marL="68760" marR="68760" marT="3517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63"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Europe – ECDC PPS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32.7 (29.4 – 36.2)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30.5 (29.2 – 31.9)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026"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England (Acute)</a:t>
                      </a:r>
                      <a:r>
                        <a:rPr kumimoji="0" lang="en-IE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34.3 (30.1 – 39.2)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endParaRPr kumimoji="0" lang="en-IE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I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37.4 (35.3 – 39.5)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IE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24"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Scotland (Acute)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32.3 (30.9 – 33.8)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35.3 (33.8 – 36.7)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63"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Wales (Acute) 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32.7 (31.6 – 33.9)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34.2 (33.0 – 35.3) 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63"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Northern Ireland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29.5 (28.1 – 30.9)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6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I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36.3 (34.8 – 37.9)</a:t>
                      </a:r>
                    </a:p>
                  </a:txBody>
                  <a:tcPr marL="68760" marR="68760" marT="35171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9" name="AutoShape 70"/>
          <p:cNvSpPr>
            <a:spLocks noChangeArrowheads="1"/>
          </p:cNvSpPr>
          <p:nvPr/>
        </p:nvSpPr>
        <p:spPr bwMode="auto">
          <a:xfrm>
            <a:off x="7896175" y="4437112"/>
            <a:ext cx="276225" cy="431800"/>
          </a:xfrm>
          <a:prstGeom prst="upArrow">
            <a:avLst>
              <a:gd name="adj1" fmla="val 50000"/>
              <a:gd name="adj2" fmla="val 4987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</a:pPr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6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692696"/>
            <a:ext cx="3995936" cy="41498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Indication for antimicrobial prescription</a:t>
            </a:r>
          </a:p>
          <a:p>
            <a:pPr>
              <a:buFontTx/>
              <a:buChar char="-"/>
            </a:pPr>
            <a:r>
              <a:rPr lang="en-GB" sz="2400" b="1" dirty="0" smtClean="0"/>
              <a:t>Similar distribution</a:t>
            </a:r>
            <a:r>
              <a:rPr lang="en-GB" sz="2400" dirty="0" smtClean="0"/>
              <a:t> 2017 and 2012; </a:t>
            </a:r>
            <a:r>
              <a:rPr lang="en-GB" sz="2400" b="1" dirty="0" smtClean="0"/>
              <a:t>majority for community acquired infection</a:t>
            </a:r>
            <a:r>
              <a:rPr lang="en-GB" sz="2400" dirty="0" smtClean="0"/>
              <a:t>, </a:t>
            </a:r>
          </a:p>
          <a:p>
            <a:pPr>
              <a:buFontTx/>
              <a:buChar char="-"/>
            </a:pPr>
            <a:r>
              <a:rPr lang="en-GB" sz="2400" dirty="0" smtClean="0"/>
              <a:t>followed by hospital associated infection and medical and surgical prophylaxis</a:t>
            </a:r>
            <a:endParaRPr lang="en-GB" sz="24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9" y="332656"/>
            <a:ext cx="41624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7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746250" y="188913"/>
            <a:ext cx="56515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en-GB" altLang="en-US" sz="3200" b="1" dirty="0">
                <a:solidFill>
                  <a:srgbClr val="00B5CC"/>
                </a:solidFill>
                <a:ea typeface="Microsoft YaHei" pitchFamily="34" charset="-122"/>
              </a:rPr>
              <a:t>Route of </a:t>
            </a:r>
            <a:r>
              <a:rPr lang="en-GB" altLang="en-US" sz="3200" b="1" dirty="0" smtClean="0">
                <a:solidFill>
                  <a:srgbClr val="00B5CC"/>
                </a:solidFill>
                <a:ea typeface="Microsoft YaHei" pitchFamily="34" charset="-122"/>
              </a:rPr>
              <a:t>administration</a:t>
            </a:r>
            <a:endParaRPr lang="en-GB" altLang="en-US" sz="3200" b="1" dirty="0">
              <a:solidFill>
                <a:srgbClr val="00B5CC"/>
              </a:solidFill>
              <a:ea typeface="Microsoft YaHei" pitchFamily="34" charset="-122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82" y="990764"/>
            <a:ext cx="6929636" cy="41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190593" y="5229200"/>
            <a:ext cx="8762814" cy="135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</a:pPr>
            <a:r>
              <a:rPr lang="en-GB" altLang="en-US" sz="2400" dirty="0" smtClean="0">
                <a:solidFill>
                  <a:srgbClr val="000000"/>
                </a:solidFill>
                <a:ea typeface="Microsoft YaHei" pitchFamily="34" charset="-122"/>
              </a:rPr>
              <a:t>-High </a:t>
            </a:r>
            <a:r>
              <a:rPr lang="en-GB" altLang="en-US" sz="2400" dirty="0">
                <a:solidFill>
                  <a:srgbClr val="000000"/>
                </a:solidFill>
                <a:ea typeface="Microsoft YaHei" pitchFamily="34" charset="-122"/>
              </a:rPr>
              <a:t>proportion of antimicrobials administered paternally; 63%</a:t>
            </a:r>
          </a:p>
          <a:p>
            <a:pPr eaLnBrk="1" hangingPunct="1">
              <a:spcBef>
                <a:spcPts val="600"/>
              </a:spcBef>
              <a:buClr>
                <a:srgbClr val="0000FF"/>
              </a:buClr>
              <a:buFont typeface="Arial" charset="0"/>
              <a:buChar char="-"/>
            </a:pPr>
            <a:r>
              <a:rPr lang="en-GB" altLang="en-US" sz="2400" dirty="0">
                <a:solidFill>
                  <a:srgbClr val="000000"/>
                </a:solidFill>
                <a:ea typeface="Microsoft YaHei" pitchFamily="34" charset="-122"/>
              </a:rPr>
              <a:t>Comparable figure in Scotland and Wales </a:t>
            </a:r>
            <a:r>
              <a:rPr lang="en-GB" altLang="en-US" sz="2400" dirty="0" smtClean="0">
                <a:solidFill>
                  <a:srgbClr val="000000"/>
                </a:solidFill>
                <a:ea typeface="Microsoft YaHei" pitchFamily="34" charset="-122"/>
              </a:rPr>
              <a:t>~50</a:t>
            </a:r>
            <a:r>
              <a:rPr lang="en-GB" altLang="en-US" sz="2400" dirty="0">
                <a:solidFill>
                  <a:srgbClr val="000000"/>
                </a:solidFill>
                <a:ea typeface="Microsoft YaHei" pitchFamily="34" charset="-122"/>
              </a:rPr>
              <a:t>%</a:t>
            </a:r>
          </a:p>
          <a:p>
            <a:pPr eaLnBrk="1" hangingPunct="1">
              <a:spcBef>
                <a:spcPts val="600"/>
              </a:spcBef>
              <a:buClr>
                <a:srgbClr val="0000FF"/>
              </a:buClr>
              <a:buFont typeface="Arial" charset="0"/>
              <a:buChar char="-"/>
            </a:pPr>
            <a:r>
              <a:rPr lang="en-GB" altLang="en-US" sz="2400" dirty="0">
                <a:solidFill>
                  <a:srgbClr val="000000"/>
                </a:solidFill>
                <a:ea typeface="Microsoft YaHei" pitchFamily="34" charset="-122"/>
              </a:rPr>
              <a:t>Less IV-oral ‘switching</a:t>
            </a:r>
            <a:r>
              <a:rPr lang="en-GB" altLang="en-US" sz="2400" dirty="0" smtClean="0">
                <a:solidFill>
                  <a:srgbClr val="000000"/>
                </a:solidFill>
                <a:ea typeface="Microsoft YaHei" pitchFamily="34" charset="-122"/>
              </a:rPr>
              <a:t>’</a:t>
            </a:r>
            <a:endParaRPr lang="en-GB" altLang="en-US" sz="2400" dirty="0">
              <a:solidFill>
                <a:srgbClr val="000000"/>
              </a:solidFill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884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HSCT_white">
  <a:themeElements>
    <a:clrScheme name="BHSCT_whit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BHSCT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HSCT_whit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SCT_whit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SCT_whi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SCT_whit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SCT_whit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UNTITLED:Users:hpauser:Desktop:BHSCT_white.pot</Template>
  <TotalTime>6020</TotalTime>
  <Words>1132</Words>
  <Application>Microsoft Office PowerPoint</Application>
  <PresentationFormat>On-screen Show (4:3)</PresentationFormat>
  <Paragraphs>280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BHSCT_white</vt:lpstr>
      <vt:lpstr>Office Theme</vt:lpstr>
      <vt:lpstr>Microsoft Excel Chart</vt:lpstr>
      <vt:lpstr>PowerPoint Presentation</vt:lpstr>
      <vt:lpstr>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20 antimicrobials 2012 &amp; 2017</vt:lpstr>
      <vt:lpstr>PowerPoint Presentation</vt:lpstr>
      <vt:lpstr>Top ten most commonly off-policy antibiotics</vt:lpstr>
      <vt:lpstr>PowerPoint Presentation</vt:lpstr>
      <vt:lpstr>Classifying antibiotics in the WHO List of essential   medicines for optimal use – be AWaRe</vt:lpstr>
      <vt:lpstr>PowerPoint Presentation</vt:lpstr>
      <vt:lpstr>Finally….</vt:lpstr>
      <vt:lpstr>PowerPoint Presentation</vt:lpstr>
    </vt:vector>
  </TitlesOfParts>
  <Company>SEBT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kshaw</dc:creator>
  <cp:lastModifiedBy>JCrawford</cp:lastModifiedBy>
  <cp:revision>439</cp:revision>
  <cp:lastPrinted>2019-03-11T10:56:35Z</cp:lastPrinted>
  <dcterms:created xsi:type="dcterms:W3CDTF">2007-07-31T10:52:31Z</dcterms:created>
  <dcterms:modified xsi:type="dcterms:W3CDTF">2019-03-11T14:09:33Z</dcterms:modified>
</cp:coreProperties>
</file>