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81" r:id="rId5"/>
    <p:sldId id="276" r:id="rId6"/>
    <p:sldId id="260" r:id="rId7"/>
    <p:sldId id="261" r:id="rId8"/>
    <p:sldId id="262" r:id="rId9"/>
    <p:sldId id="277" r:id="rId10"/>
    <p:sldId id="285" r:id="rId11"/>
    <p:sldId id="278" r:id="rId12"/>
    <p:sldId id="263" r:id="rId13"/>
    <p:sldId id="265" r:id="rId14"/>
    <p:sldId id="279" r:id="rId15"/>
    <p:sldId id="266" r:id="rId16"/>
    <p:sldId id="267" r:id="rId17"/>
    <p:sldId id="280" r:id="rId18"/>
    <p:sldId id="268" r:id="rId19"/>
    <p:sldId id="282" r:id="rId20"/>
    <p:sldId id="270" r:id="rId21"/>
    <p:sldId id="271" r:id="rId22"/>
    <p:sldId id="272" r:id="rId23"/>
    <p:sldId id="273" r:id="rId24"/>
    <p:sldId id="283" r:id="rId25"/>
    <p:sldId id="284" r:id="rId26"/>
    <p:sldId id="274" r:id="rId27"/>
    <p:sldId id="286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4"/>
    <p:restoredTop sz="94729"/>
  </p:normalViewPr>
  <p:slideViewPr>
    <p:cSldViewPr snapToGrid="0" snapToObjects="1">
      <p:cViewPr varScale="1">
        <p:scale>
          <a:sx n="52" d="100"/>
          <a:sy n="52" d="100"/>
        </p:scale>
        <p:origin x="-6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David_iMac\Documents\HCAI%20presentation%202019\DF_gnb.n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David_iMac\Documents\HCAI%20presentation%202019\DF_gnb.n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David_iMac\Documents\HCAI%20presentation%202019\DF_gnb.n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Charts!$A$4</c:f>
              <c:strCache>
                <c:ptCount val="1"/>
                <c:pt idx="0">
                  <c:v>ESCHERICHIA COLI</c:v>
                </c:pt>
              </c:strCache>
            </c:strRef>
          </c:tx>
          <c:marker>
            <c:symbol val="none"/>
          </c:marker>
          <c:cat>
            <c:numRef>
              <c:f>Charts!$B$3:$F$3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Charts!$B$4:$F$4</c:f>
              <c:numCache>
                <c:formatCode>General</c:formatCode>
                <c:ptCount val="5"/>
                <c:pt idx="0">
                  <c:v>1088</c:v>
                </c:pt>
                <c:pt idx="1">
                  <c:v>1486</c:v>
                </c:pt>
                <c:pt idx="2">
                  <c:v>1487</c:v>
                </c:pt>
                <c:pt idx="3">
                  <c:v>1703</c:v>
                </c:pt>
                <c:pt idx="4">
                  <c:v>1674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9D9-AB49-89B9-4F2742D10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047616"/>
        <c:axId val="112049152"/>
      </c:lineChart>
      <c:catAx>
        <c:axId val="11204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2049152"/>
        <c:crosses val="autoZero"/>
        <c:auto val="1"/>
        <c:lblAlgn val="ctr"/>
        <c:lblOffset val="100"/>
        <c:noMultiLvlLbl val="0"/>
      </c:catAx>
      <c:valAx>
        <c:axId val="1120491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E. coli episodes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2047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Charts!$A$5</c:f>
              <c:strCache>
                <c:ptCount val="1"/>
                <c:pt idx="0">
                  <c:v>Klebsiella Species</c:v>
                </c:pt>
              </c:strCache>
            </c:strRef>
          </c:tx>
          <c:marker>
            <c:symbol val="none"/>
          </c:marker>
          <c:cat>
            <c:numRef>
              <c:f>Charts!$B$3:$F$3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Charts!$B$5:$F$5</c:f>
              <c:numCache>
                <c:formatCode>General</c:formatCode>
                <c:ptCount val="5"/>
                <c:pt idx="0">
                  <c:v>183</c:v>
                </c:pt>
                <c:pt idx="1">
                  <c:v>260</c:v>
                </c:pt>
                <c:pt idx="2">
                  <c:v>269</c:v>
                </c:pt>
                <c:pt idx="3">
                  <c:v>327</c:v>
                </c:pt>
                <c:pt idx="4">
                  <c:v>292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0AF-0545-94BD-5D124A324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279360"/>
        <c:axId val="113280896"/>
      </c:lineChart>
      <c:catAx>
        <c:axId val="11327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280896"/>
        <c:crosses val="autoZero"/>
        <c:auto val="1"/>
        <c:lblAlgn val="ctr"/>
        <c:lblOffset val="100"/>
        <c:noMultiLvlLbl val="0"/>
      </c:catAx>
      <c:valAx>
        <c:axId val="1132808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Klebsiella episodes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3279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3"/>
          <c:order val="0"/>
          <c:tx>
            <c:strRef>
              <c:f>Charts!$A$6</c:f>
              <c:strCache>
                <c:ptCount val="1"/>
                <c:pt idx="0">
                  <c:v>PSEUDOMONAS AERUGINOSA</c:v>
                </c:pt>
              </c:strCache>
            </c:strRef>
          </c:tx>
          <c:marker>
            <c:symbol val="none"/>
          </c:marker>
          <c:cat>
            <c:numRef>
              <c:f>Charts!$B$3:$F$3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Charts!$B$6:$F$6</c:f>
              <c:numCache>
                <c:formatCode>General</c:formatCode>
                <c:ptCount val="5"/>
                <c:pt idx="0">
                  <c:v>63</c:v>
                </c:pt>
                <c:pt idx="1">
                  <c:v>95</c:v>
                </c:pt>
                <c:pt idx="2">
                  <c:v>94</c:v>
                </c:pt>
                <c:pt idx="3">
                  <c:v>92</c:v>
                </c:pt>
                <c:pt idx="4">
                  <c:v>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919-F54A-89B7-FCE65F7A3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319296"/>
        <c:axId val="113329280"/>
      </c:lineChart>
      <c:catAx>
        <c:axId val="113319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329280"/>
        <c:crosses val="autoZero"/>
        <c:auto val="1"/>
        <c:lblAlgn val="ctr"/>
        <c:lblOffset val="100"/>
        <c:noMultiLvlLbl val="0"/>
      </c:catAx>
      <c:valAx>
        <c:axId val="1133292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Pseudomonas aeruginosa episodes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3319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4C2C5A-4D34-044A-BE04-304D05BC8F83}" type="doc">
      <dgm:prSet loTypeId="urn:microsoft.com/office/officeart/2005/8/layout/cycle3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E42698-300E-3F4D-B7FB-07EACA435A99}">
      <dgm:prSet phldrT="[Text]"/>
      <dgm:spPr/>
      <dgm:t>
        <a:bodyPr/>
        <a:lstStyle/>
        <a:p>
          <a:r>
            <a:rPr lang="en-US" dirty="0"/>
            <a:t>Infectious agent</a:t>
          </a:r>
        </a:p>
      </dgm:t>
    </dgm:pt>
    <dgm:pt modelId="{B878FBE3-2C06-F648-9FDE-BE25EE67E3A0}" type="parTrans" cxnId="{891448BD-5CAB-C246-9929-E635520137C5}">
      <dgm:prSet/>
      <dgm:spPr/>
      <dgm:t>
        <a:bodyPr/>
        <a:lstStyle/>
        <a:p>
          <a:endParaRPr lang="en-US"/>
        </a:p>
      </dgm:t>
    </dgm:pt>
    <dgm:pt modelId="{28B72758-CE0B-2B4E-943A-BE9DAC4022D2}" type="sibTrans" cxnId="{891448BD-5CAB-C246-9929-E635520137C5}">
      <dgm:prSet/>
      <dgm:spPr/>
      <dgm:t>
        <a:bodyPr/>
        <a:lstStyle/>
        <a:p>
          <a:endParaRPr lang="en-US"/>
        </a:p>
      </dgm:t>
    </dgm:pt>
    <dgm:pt modelId="{756A1ADC-6833-9E44-A5A0-6BA1AC84863A}">
      <dgm:prSet phldrT="[Text]"/>
      <dgm:spPr/>
      <dgm:t>
        <a:bodyPr/>
        <a:lstStyle/>
        <a:p>
          <a:r>
            <a:rPr lang="en-US" dirty="0"/>
            <a:t>Mode of escape</a:t>
          </a:r>
        </a:p>
      </dgm:t>
    </dgm:pt>
    <dgm:pt modelId="{68405C58-BB71-E74D-B519-04BF66CD0998}" type="parTrans" cxnId="{36548768-9876-4849-8263-17A44359B93F}">
      <dgm:prSet/>
      <dgm:spPr/>
      <dgm:t>
        <a:bodyPr/>
        <a:lstStyle/>
        <a:p>
          <a:endParaRPr lang="en-US"/>
        </a:p>
      </dgm:t>
    </dgm:pt>
    <dgm:pt modelId="{79CBCBC4-8D25-2847-B88F-02EC64A0F4C1}" type="sibTrans" cxnId="{36548768-9876-4849-8263-17A44359B93F}">
      <dgm:prSet/>
      <dgm:spPr/>
      <dgm:t>
        <a:bodyPr/>
        <a:lstStyle/>
        <a:p>
          <a:endParaRPr lang="en-US"/>
        </a:p>
      </dgm:t>
    </dgm:pt>
    <dgm:pt modelId="{F299FFCF-06C1-3F40-AA0D-E5C5D7C86438}">
      <dgm:prSet phldrT="[Text]"/>
      <dgm:spPr/>
      <dgm:t>
        <a:bodyPr/>
        <a:lstStyle/>
        <a:p>
          <a:r>
            <a:rPr lang="en-US" dirty="0"/>
            <a:t>Mode of transfer</a:t>
          </a:r>
        </a:p>
      </dgm:t>
    </dgm:pt>
    <dgm:pt modelId="{3E272E20-9246-2245-85BD-DCEC0C1B409C}" type="parTrans" cxnId="{CB250D20-5251-2E45-B627-82670FA7A5E4}">
      <dgm:prSet/>
      <dgm:spPr/>
      <dgm:t>
        <a:bodyPr/>
        <a:lstStyle/>
        <a:p>
          <a:endParaRPr lang="en-US"/>
        </a:p>
      </dgm:t>
    </dgm:pt>
    <dgm:pt modelId="{EE1421F4-548F-5E4D-80D6-E36C2AA32D51}" type="sibTrans" cxnId="{CB250D20-5251-2E45-B627-82670FA7A5E4}">
      <dgm:prSet/>
      <dgm:spPr/>
      <dgm:t>
        <a:bodyPr/>
        <a:lstStyle/>
        <a:p>
          <a:endParaRPr lang="en-US"/>
        </a:p>
      </dgm:t>
    </dgm:pt>
    <dgm:pt modelId="{D05AFBFE-C5A1-9C4C-893C-B8745583B90F}">
      <dgm:prSet phldrT="[Text]"/>
      <dgm:spPr/>
      <dgm:t>
        <a:bodyPr/>
        <a:lstStyle/>
        <a:p>
          <a:r>
            <a:rPr lang="en-US" dirty="0"/>
            <a:t>Mode of entry</a:t>
          </a:r>
        </a:p>
      </dgm:t>
    </dgm:pt>
    <dgm:pt modelId="{4B4239E6-4C2F-5348-9CD1-58ADC7060734}" type="parTrans" cxnId="{E11F70F8-C933-3246-9D38-60A2EC3C61E5}">
      <dgm:prSet/>
      <dgm:spPr/>
      <dgm:t>
        <a:bodyPr/>
        <a:lstStyle/>
        <a:p>
          <a:endParaRPr lang="en-US"/>
        </a:p>
      </dgm:t>
    </dgm:pt>
    <dgm:pt modelId="{2C3E7AF6-AB46-8846-AA05-A7D4582AB59F}" type="sibTrans" cxnId="{E11F70F8-C933-3246-9D38-60A2EC3C61E5}">
      <dgm:prSet/>
      <dgm:spPr/>
      <dgm:t>
        <a:bodyPr/>
        <a:lstStyle/>
        <a:p>
          <a:endParaRPr lang="en-US"/>
        </a:p>
      </dgm:t>
    </dgm:pt>
    <dgm:pt modelId="{D7D72486-19CA-AA40-92C5-F5DCB1B089A7}">
      <dgm:prSet phldrT="[Text]"/>
      <dgm:spPr/>
      <dgm:t>
        <a:bodyPr/>
        <a:lstStyle/>
        <a:p>
          <a:r>
            <a:rPr lang="en-US" dirty="0"/>
            <a:t>Susceptible host</a:t>
          </a:r>
        </a:p>
      </dgm:t>
    </dgm:pt>
    <dgm:pt modelId="{DEC300C4-9AB4-F243-B111-4A86E214AE19}" type="parTrans" cxnId="{4B1DD65D-ABDB-C948-B986-D9D9769C6E94}">
      <dgm:prSet/>
      <dgm:spPr/>
      <dgm:t>
        <a:bodyPr/>
        <a:lstStyle/>
        <a:p>
          <a:endParaRPr lang="en-US"/>
        </a:p>
      </dgm:t>
    </dgm:pt>
    <dgm:pt modelId="{27B27395-925D-074F-9B3E-4A46C74F5AA2}" type="sibTrans" cxnId="{4B1DD65D-ABDB-C948-B986-D9D9769C6E94}">
      <dgm:prSet/>
      <dgm:spPr/>
      <dgm:t>
        <a:bodyPr/>
        <a:lstStyle/>
        <a:p>
          <a:endParaRPr lang="en-US"/>
        </a:p>
      </dgm:t>
    </dgm:pt>
    <dgm:pt modelId="{7F670D1C-3DE2-8C47-8D4A-DCF085830075}">
      <dgm:prSet/>
      <dgm:spPr/>
      <dgm:t>
        <a:bodyPr/>
        <a:lstStyle/>
        <a:p>
          <a:r>
            <a:rPr lang="en-US" dirty="0"/>
            <a:t>Reservoir</a:t>
          </a:r>
        </a:p>
      </dgm:t>
    </dgm:pt>
    <dgm:pt modelId="{E3A41212-C163-2E4C-8BC3-08A0F299003B}" type="parTrans" cxnId="{6DBB8204-7FE3-DC49-94D9-4F00B6D174DE}">
      <dgm:prSet/>
      <dgm:spPr/>
      <dgm:t>
        <a:bodyPr/>
        <a:lstStyle/>
        <a:p>
          <a:endParaRPr lang="en-US"/>
        </a:p>
      </dgm:t>
    </dgm:pt>
    <dgm:pt modelId="{7EDA3AD2-984B-1A4C-BB87-DFF830FB604F}" type="sibTrans" cxnId="{6DBB8204-7FE3-DC49-94D9-4F00B6D174DE}">
      <dgm:prSet/>
      <dgm:spPr/>
      <dgm:t>
        <a:bodyPr/>
        <a:lstStyle/>
        <a:p>
          <a:endParaRPr lang="en-US"/>
        </a:p>
      </dgm:t>
    </dgm:pt>
    <dgm:pt modelId="{ED4C452F-AC2E-0E43-B1D8-B70D1CBA13A6}" type="pres">
      <dgm:prSet presAssocID="{BA4C2C5A-4D34-044A-BE04-304D05BC8F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6FE4FF-0F72-E84E-AE00-CDD6496AD1D3}" type="pres">
      <dgm:prSet presAssocID="{BA4C2C5A-4D34-044A-BE04-304D05BC8F83}" presName="cycle" presStyleCnt="0"/>
      <dgm:spPr/>
    </dgm:pt>
    <dgm:pt modelId="{53BCD5AB-5A83-064A-B99E-EA0E4845AFEE}" type="pres">
      <dgm:prSet presAssocID="{46E42698-300E-3F4D-B7FB-07EACA435A99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DD1E711-9C44-2A49-BD80-BA6EA38F2E5A}" type="pres">
      <dgm:prSet presAssocID="{28B72758-CE0B-2B4E-943A-BE9DAC4022D2}" presName="sibTransFirstNode" presStyleLbl="bgShp" presStyleIdx="0" presStyleCnt="1"/>
      <dgm:spPr/>
      <dgm:t>
        <a:bodyPr/>
        <a:lstStyle/>
        <a:p>
          <a:endParaRPr lang="en-GB"/>
        </a:p>
      </dgm:t>
    </dgm:pt>
    <dgm:pt modelId="{433E7822-DD3A-F443-B84F-C896BF8FE932}" type="pres">
      <dgm:prSet presAssocID="{7F670D1C-3DE2-8C47-8D4A-DCF085830075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628928-8B49-E149-AD5D-F0192E08AE5B}" type="pres">
      <dgm:prSet presAssocID="{756A1ADC-6833-9E44-A5A0-6BA1AC84863A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F86440-BE02-F044-B7AA-CA5135965E14}" type="pres">
      <dgm:prSet presAssocID="{F299FFCF-06C1-3F40-AA0D-E5C5D7C86438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226B52-9CA7-404F-8CA2-BAD3FE9BE827}" type="pres">
      <dgm:prSet presAssocID="{D05AFBFE-C5A1-9C4C-893C-B8745583B90F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689683-CB4E-B94D-B125-35CD4F329D6A}" type="pres">
      <dgm:prSet presAssocID="{D7D72486-19CA-AA40-92C5-F5DCB1B089A7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3C67FD1-6103-E448-99F8-EC0B1B52941F}" type="presOf" srcId="{BA4C2C5A-4D34-044A-BE04-304D05BC8F83}" destId="{ED4C452F-AC2E-0E43-B1D8-B70D1CBA13A6}" srcOrd="0" destOrd="0" presId="urn:microsoft.com/office/officeart/2005/8/layout/cycle3"/>
    <dgm:cxn modelId="{6DBB8204-7FE3-DC49-94D9-4F00B6D174DE}" srcId="{BA4C2C5A-4D34-044A-BE04-304D05BC8F83}" destId="{7F670D1C-3DE2-8C47-8D4A-DCF085830075}" srcOrd="1" destOrd="0" parTransId="{E3A41212-C163-2E4C-8BC3-08A0F299003B}" sibTransId="{7EDA3AD2-984B-1A4C-BB87-DFF830FB604F}"/>
    <dgm:cxn modelId="{8426F140-BA7D-4540-9EDD-1BE19899EECE}" type="presOf" srcId="{28B72758-CE0B-2B4E-943A-BE9DAC4022D2}" destId="{6DD1E711-9C44-2A49-BD80-BA6EA38F2E5A}" srcOrd="0" destOrd="0" presId="urn:microsoft.com/office/officeart/2005/8/layout/cycle3"/>
    <dgm:cxn modelId="{29E1DA05-DADF-9B4B-BDA5-08DC74D81405}" type="presOf" srcId="{7F670D1C-3DE2-8C47-8D4A-DCF085830075}" destId="{433E7822-DD3A-F443-B84F-C896BF8FE932}" srcOrd="0" destOrd="0" presId="urn:microsoft.com/office/officeart/2005/8/layout/cycle3"/>
    <dgm:cxn modelId="{891448BD-5CAB-C246-9929-E635520137C5}" srcId="{BA4C2C5A-4D34-044A-BE04-304D05BC8F83}" destId="{46E42698-300E-3F4D-B7FB-07EACA435A99}" srcOrd="0" destOrd="0" parTransId="{B878FBE3-2C06-F648-9FDE-BE25EE67E3A0}" sibTransId="{28B72758-CE0B-2B4E-943A-BE9DAC4022D2}"/>
    <dgm:cxn modelId="{7F43A920-18AE-4C4A-AF0B-1501EE7661BF}" type="presOf" srcId="{756A1ADC-6833-9E44-A5A0-6BA1AC84863A}" destId="{8D628928-8B49-E149-AD5D-F0192E08AE5B}" srcOrd="0" destOrd="0" presId="urn:microsoft.com/office/officeart/2005/8/layout/cycle3"/>
    <dgm:cxn modelId="{2A71E972-6F7B-4046-AB74-FEB8DE805F36}" type="presOf" srcId="{46E42698-300E-3F4D-B7FB-07EACA435A99}" destId="{53BCD5AB-5A83-064A-B99E-EA0E4845AFEE}" srcOrd="0" destOrd="0" presId="urn:microsoft.com/office/officeart/2005/8/layout/cycle3"/>
    <dgm:cxn modelId="{E11F70F8-C933-3246-9D38-60A2EC3C61E5}" srcId="{BA4C2C5A-4D34-044A-BE04-304D05BC8F83}" destId="{D05AFBFE-C5A1-9C4C-893C-B8745583B90F}" srcOrd="4" destOrd="0" parTransId="{4B4239E6-4C2F-5348-9CD1-58ADC7060734}" sibTransId="{2C3E7AF6-AB46-8846-AA05-A7D4582AB59F}"/>
    <dgm:cxn modelId="{EA935EA7-A281-FC4D-99D5-9DEC4EBC2EEA}" type="presOf" srcId="{F299FFCF-06C1-3F40-AA0D-E5C5D7C86438}" destId="{C6F86440-BE02-F044-B7AA-CA5135965E14}" srcOrd="0" destOrd="0" presId="urn:microsoft.com/office/officeart/2005/8/layout/cycle3"/>
    <dgm:cxn modelId="{CB250D20-5251-2E45-B627-82670FA7A5E4}" srcId="{BA4C2C5A-4D34-044A-BE04-304D05BC8F83}" destId="{F299FFCF-06C1-3F40-AA0D-E5C5D7C86438}" srcOrd="3" destOrd="0" parTransId="{3E272E20-9246-2245-85BD-DCEC0C1B409C}" sibTransId="{EE1421F4-548F-5E4D-80D6-E36C2AA32D51}"/>
    <dgm:cxn modelId="{8A9F61E3-D1F1-664E-B814-8E7285BBA2A3}" type="presOf" srcId="{D05AFBFE-C5A1-9C4C-893C-B8745583B90F}" destId="{EF226B52-9CA7-404F-8CA2-BAD3FE9BE827}" srcOrd="0" destOrd="0" presId="urn:microsoft.com/office/officeart/2005/8/layout/cycle3"/>
    <dgm:cxn modelId="{18D88EA7-2715-F243-B8DE-5F72835ECA87}" type="presOf" srcId="{D7D72486-19CA-AA40-92C5-F5DCB1B089A7}" destId="{E4689683-CB4E-B94D-B125-35CD4F329D6A}" srcOrd="0" destOrd="0" presId="urn:microsoft.com/office/officeart/2005/8/layout/cycle3"/>
    <dgm:cxn modelId="{36548768-9876-4849-8263-17A44359B93F}" srcId="{BA4C2C5A-4D34-044A-BE04-304D05BC8F83}" destId="{756A1ADC-6833-9E44-A5A0-6BA1AC84863A}" srcOrd="2" destOrd="0" parTransId="{68405C58-BB71-E74D-B519-04BF66CD0998}" sibTransId="{79CBCBC4-8D25-2847-B88F-02EC64A0F4C1}"/>
    <dgm:cxn modelId="{4B1DD65D-ABDB-C948-B986-D9D9769C6E94}" srcId="{BA4C2C5A-4D34-044A-BE04-304D05BC8F83}" destId="{D7D72486-19CA-AA40-92C5-F5DCB1B089A7}" srcOrd="5" destOrd="0" parTransId="{DEC300C4-9AB4-F243-B111-4A86E214AE19}" sibTransId="{27B27395-925D-074F-9B3E-4A46C74F5AA2}"/>
    <dgm:cxn modelId="{D1A0DE67-38B1-BC40-8211-BAFC86C3BA1B}" type="presParOf" srcId="{ED4C452F-AC2E-0E43-B1D8-B70D1CBA13A6}" destId="{446FE4FF-0F72-E84E-AE00-CDD6496AD1D3}" srcOrd="0" destOrd="0" presId="urn:microsoft.com/office/officeart/2005/8/layout/cycle3"/>
    <dgm:cxn modelId="{A31AEC98-1E9E-3648-B463-67B7D4C50DEE}" type="presParOf" srcId="{446FE4FF-0F72-E84E-AE00-CDD6496AD1D3}" destId="{53BCD5AB-5A83-064A-B99E-EA0E4845AFEE}" srcOrd="0" destOrd="0" presId="urn:microsoft.com/office/officeart/2005/8/layout/cycle3"/>
    <dgm:cxn modelId="{07D8F9B2-3C56-8743-8AC0-C2B63F5877C7}" type="presParOf" srcId="{446FE4FF-0F72-E84E-AE00-CDD6496AD1D3}" destId="{6DD1E711-9C44-2A49-BD80-BA6EA38F2E5A}" srcOrd="1" destOrd="0" presId="urn:microsoft.com/office/officeart/2005/8/layout/cycle3"/>
    <dgm:cxn modelId="{6EFF8E43-6FAA-0840-A70D-104FCBB22793}" type="presParOf" srcId="{446FE4FF-0F72-E84E-AE00-CDD6496AD1D3}" destId="{433E7822-DD3A-F443-B84F-C896BF8FE932}" srcOrd="2" destOrd="0" presId="urn:microsoft.com/office/officeart/2005/8/layout/cycle3"/>
    <dgm:cxn modelId="{AC408535-C657-C146-947A-D1C6CA1DBE90}" type="presParOf" srcId="{446FE4FF-0F72-E84E-AE00-CDD6496AD1D3}" destId="{8D628928-8B49-E149-AD5D-F0192E08AE5B}" srcOrd="3" destOrd="0" presId="urn:microsoft.com/office/officeart/2005/8/layout/cycle3"/>
    <dgm:cxn modelId="{628BB79D-E09D-2C4D-A5DE-BD22073A6352}" type="presParOf" srcId="{446FE4FF-0F72-E84E-AE00-CDD6496AD1D3}" destId="{C6F86440-BE02-F044-B7AA-CA5135965E14}" srcOrd="4" destOrd="0" presId="urn:microsoft.com/office/officeart/2005/8/layout/cycle3"/>
    <dgm:cxn modelId="{C655283E-56C9-2B46-9397-B1D623A4FFB3}" type="presParOf" srcId="{446FE4FF-0F72-E84E-AE00-CDD6496AD1D3}" destId="{EF226B52-9CA7-404F-8CA2-BAD3FE9BE827}" srcOrd="5" destOrd="0" presId="urn:microsoft.com/office/officeart/2005/8/layout/cycle3"/>
    <dgm:cxn modelId="{12179A5C-E299-B941-814B-C708DB46147C}" type="presParOf" srcId="{446FE4FF-0F72-E84E-AE00-CDD6496AD1D3}" destId="{E4689683-CB4E-B94D-B125-35CD4F329D6A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1E711-9C44-2A49-BD80-BA6EA38F2E5A}">
      <dsp:nvSpPr>
        <dsp:cNvPr id="0" name=""/>
        <dsp:cNvSpPr/>
      </dsp:nvSpPr>
      <dsp:spPr>
        <a:xfrm>
          <a:off x="404438" y="-5747"/>
          <a:ext cx="4372722" cy="4372722"/>
        </a:xfrm>
        <a:prstGeom prst="circularArrow">
          <a:avLst>
            <a:gd name="adj1" fmla="val 5274"/>
            <a:gd name="adj2" fmla="val 312630"/>
            <a:gd name="adj3" fmla="val 14289926"/>
            <a:gd name="adj4" fmla="val 17090948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CD5AB-5A83-064A-B99E-EA0E4845AFEE}">
      <dsp:nvSpPr>
        <dsp:cNvPr id="0" name=""/>
        <dsp:cNvSpPr/>
      </dsp:nvSpPr>
      <dsp:spPr>
        <a:xfrm>
          <a:off x="1788765" y="727"/>
          <a:ext cx="1604069" cy="802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Infectious agent</a:t>
          </a:r>
        </a:p>
      </dsp:txBody>
      <dsp:txXfrm>
        <a:off x="1827917" y="39879"/>
        <a:ext cx="1525765" cy="723730"/>
      </dsp:txXfrm>
    </dsp:sp>
    <dsp:sp modelId="{433E7822-DD3A-F443-B84F-C896BF8FE932}">
      <dsp:nvSpPr>
        <dsp:cNvPr id="0" name=""/>
        <dsp:cNvSpPr/>
      </dsp:nvSpPr>
      <dsp:spPr>
        <a:xfrm>
          <a:off x="3325028" y="887689"/>
          <a:ext cx="1604069" cy="802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Reservoir</a:t>
          </a:r>
        </a:p>
      </dsp:txBody>
      <dsp:txXfrm>
        <a:off x="3364180" y="926841"/>
        <a:ext cx="1525765" cy="723730"/>
      </dsp:txXfrm>
    </dsp:sp>
    <dsp:sp modelId="{8D628928-8B49-E149-AD5D-F0192E08AE5B}">
      <dsp:nvSpPr>
        <dsp:cNvPr id="0" name=""/>
        <dsp:cNvSpPr/>
      </dsp:nvSpPr>
      <dsp:spPr>
        <a:xfrm>
          <a:off x="3325028" y="2661613"/>
          <a:ext cx="1604069" cy="802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Mode of escape</a:t>
          </a:r>
        </a:p>
      </dsp:txBody>
      <dsp:txXfrm>
        <a:off x="3364180" y="2700765"/>
        <a:ext cx="1525765" cy="723730"/>
      </dsp:txXfrm>
    </dsp:sp>
    <dsp:sp modelId="{C6F86440-BE02-F044-B7AA-CA5135965E14}">
      <dsp:nvSpPr>
        <dsp:cNvPr id="0" name=""/>
        <dsp:cNvSpPr/>
      </dsp:nvSpPr>
      <dsp:spPr>
        <a:xfrm>
          <a:off x="1788765" y="3548575"/>
          <a:ext cx="1604069" cy="802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Mode of transfer</a:t>
          </a:r>
        </a:p>
      </dsp:txBody>
      <dsp:txXfrm>
        <a:off x="1827917" y="3587727"/>
        <a:ext cx="1525765" cy="723730"/>
      </dsp:txXfrm>
    </dsp:sp>
    <dsp:sp modelId="{EF226B52-9CA7-404F-8CA2-BAD3FE9BE827}">
      <dsp:nvSpPr>
        <dsp:cNvPr id="0" name=""/>
        <dsp:cNvSpPr/>
      </dsp:nvSpPr>
      <dsp:spPr>
        <a:xfrm>
          <a:off x="252501" y="2661613"/>
          <a:ext cx="1604069" cy="802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Mode of entry</a:t>
          </a:r>
        </a:p>
      </dsp:txBody>
      <dsp:txXfrm>
        <a:off x="291653" y="2700765"/>
        <a:ext cx="1525765" cy="723730"/>
      </dsp:txXfrm>
    </dsp:sp>
    <dsp:sp modelId="{E4689683-CB4E-B94D-B125-35CD4F329D6A}">
      <dsp:nvSpPr>
        <dsp:cNvPr id="0" name=""/>
        <dsp:cNvSpPr/>
      </dsp:nvSpPr>
      <dsp:spPr>
        <a:xfrm>
          <a:off x="252501" y="887689"/>
          <a:ext cx="1604069" cy="802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Susceptible host</a:t>
          </a:r>
        </a:p>
      </dsp:txBody>
      <dsp:txXfrm>
        <a:off x="291653" y="926841"/>
        <a:ext cx="1525765" cy="723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F0338-57DB-9641-97DF-AFE2A9728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F1259D-9D7D-154A-BA1F-5211C1AA8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F7FEB9-C49E-0044-B7E6-1E182D9D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EA47EB-BD06-764B-B0E1-360F2A85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2C7B5D-9DF2-7842-AE0D-1773A1EF1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6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C3D8D-DD98-A646-9185-2076640A9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2E7186-3BAB-BF4F-92FB-425A5958B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95020-EDB4-7844-94EF-66661C01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4F2AAE-31C7-7643-8CDC-63E411E0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70BCA9-568D-3D4D-AE98-50AF6535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3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61A588E-0B4D-EB49-8D04-4B02E0A46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83DF7E-FD54-B74A-9308-9100A5738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684D47-6664-394E-A343-DB7093963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C1352F-9930-5949-82F4-371B314E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0C5A61-0B0E-5641-8377-8B7D8C2E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2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802A4-451A-0249-B78A-572186DB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897C8A-B430-2F42-B267-3C2191039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DF57C8-32DB-EF44-A845-7D0E9FA1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3BC2DB-6FD3-F940-8B15-C2138876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34DF4-8275-4246-8734-F459C912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6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8DD17D-9CF1-0740-B4E5-DCC406DE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317E41-0624-1647-95C8-1EE70545F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E5BFA5-F82D-B946-B107-09E46A99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E051B6-CE87-5446-AF72-508BDA8E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1BD8CC-3049-4C44-872A-7D9C68DC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1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5A894-2D53-304D-A3EB-A1894CB8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AB3C5C-64B8-9E41-82D6-08100CB25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3A2A02-8E00-2642-A699-E739C568B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E4D2D4-2620-4140-B34C-91F7AF04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FCEFDC-3ACE-E44A-A6BD-1138107E7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912664-F6C3-7049-8B9D-253198E1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7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509C2B-D1F2-284A-BD24-A1821A71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9553A2-185F-5642-95E9-2566BE8BD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F9F8F2-5D95-B843-8ABB-CC21178CD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574581-15DB-3048-976F-5C592DC88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EE185D-2AF7-EB49-8A72-29704E933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6F809F-FCD7-0B4C-AE4A-97FF7966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18ABFE1-D6EE-2C4C-A009-CC7E8D06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C1CA2D-34E3-0F49-A956-F1F609AD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8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51903-CBB5-9B4A-86C4-380BE5C4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BEE47F-5E57-7F41-9FB7-AFB6DAD0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0EA19E-04F7-9D43-BB70-FA996B87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C33EF5-1FE8-6640-AF1A-8E5096AA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0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6BB2B2-EB6C-A042-A3DC-FE25AF8E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644F42-CB87-DC4C-91C3-EFB55F73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2E086C-8C7E-E34C-B68D-5634A9CB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0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8C413-779C-204A-997B-76AFCA6B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8B7941-99F5-D143-A7A6-532111AE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F61D99-D63B-BC47-9CBE-39E88B3DF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4A6A96-685F-BE49-8DDF-32AFAD65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65020E-A214-D348-B8F5-B47E15F7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212FFF-28B4-AE40-B174-A5E55E72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2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141EF-F0A2-5A4C-B0EA-DF9BC105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4373B3B-F023-A244-B84B-BFA30A0B3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05326C-4C2A-0046-9449-F2DBC2E89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4E6257-19B6-0B45-8192-7A04028E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F97EDB-3F16-9849-9FA3-78495C61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9773B2-60A5-CD4F-B55E-C1646F4E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6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0F997BC-3C17-4445-8883-39C097106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723301-9870-874E-8589-0D20F21C0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83154-D673-6E40-BDF7-42FAB26B44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6E7BA-C599-D848-AC19-489BDCAF41C1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76716E-055B-E34C-9360-A6E0A733C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19E45B-5A39-2A4B-B5F1-0D81AC3E8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C2877-17D7-6D4C-9401-DDA8415E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0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9617D-0454-EF48-A452-815DFAEB2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9" y="221859"/>
            <a:ext cx="4645251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200" dirty="0"/>
              <a:t>Gram Negative </a:t>
            </a:r>
            <a:r>
              <a:rPr lang="en-US" sz="4200" dirty="0" err="1"/>
              <a:t>Bacteraemia</a:t>
            </a:r>
            <a:r>
              <a:rPr lang="en-US" sz="4200" dirty="0"/>
              <a:t> – Challenges &amp; Opportunities in NI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CB165F-536F-2041-8E80-CA68A2419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8" y="3455497"/>
            <a:ext cx="4645251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400" dirty="0"/>
              <a:t>Dr David Farren MB </a:t>
            </a:r>
            <a:r>
              <a:rPr lang="en-US" sz="1400" dirty="0" err="1"/>
              <a:t>BCh</a:t>
            </a:r>
            <a:r>
              <a:rPr lang="en-US" sz="1400" dirty="0"/>
              <a:t> BAO MSc MRCP </a:t>
            </a:r>
            <a:r>
              <a:rPr lang="en-US" sz="1400" dirty="0" err="1"/>
              <a:t>FRCPath</a:t>
            </a:r>
            <a:endParaRPr lang="en-US" sz="1400" dirty="0"/>
          </a:p>
          <a:p>
            <a:pPr algn="l"/>
            <a:r>
              <a:rPr lang="en-US" sz="1400" dirty="0"/>
              <a:t>Consultant in Medical Microbiology / Infection Control Doctor</a:t>
            </a:r>
          </a:p>
          <a:p>
            <a:pPr algn="l"/>
            <a:r>
              <a:rPr lang="en-US" sz="1400" dirty="0"/>
              <a:t>Northern Health and Social Care Trust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" y="0"/>
            <a:ext cx="6172783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reptile, table, animal, building&#10;&#10;Description automatically generated">
            <a:extLst>
              <a:ext uri="{FF2B5EF4-FFF2-40B4-BE49-F238E27FC236}">
                <a16:creationId xmlns:a16="http://schemas.microsoft.com/office/drawing/2014/main" xmlns="" id="{CE933A9A-911C-434A-B682-036104FDE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86" r="-1" b="5223"/>
          <a:stretch/>
        </p:blipFill>
        <p:spPr>
          <a:xfrm>
            <a:off x="22" y="10"/>
            <a:ext cx="602413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40" y="4708016"/>
            <a:ext cx="27146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fatality rate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736130"/>
              </p:ext>
            </p:extLst>
          </p:nvPr>
        </p:nvGraphicFramePr>
        <p:xfrm>
          <a:off x="509588" y="1324399"/>
          <a:ext cx="11172824" cy="516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77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74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9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389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Bacterial</a:t>
                      </a:r>
                      <a:r>
                        <a:rPr lang="en-GB" baseline="0" dirty="0"/>
                        <a:t> infection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Overall CFR (95% CI)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Community onset CFR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Hospital</a:t>
                      </a:r>
                      <a:r>
                        <a:rPr lang="en-GB" baseline="0" dirty="0"/>
                        <a:t> onset CFR </a:t>
                      </a:r>
                      <a:r>
                        <a:rPr lang="en-GB" dirty="0"/>
                        <a:t>(95% CI)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5764">
                <a:tc>
                  <a:txBody>
                    <a:bodyPr/>
                    <a:lstStyle/>
                    <a:p>
                      <a:r>
                        <a:rPr lang="en-GB" i="1" dirty="0"/>
                        <a:t>MSSA</a:t>
                      </a:r>
                      <a:r>
                        <a:rPr lang="en-GB" dirty="0"/>
                        <a:t> BSI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20.2 (19.5 – 20.9)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19.1 (18.3 – 19.9)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23.2 (21.8 – 24.8)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5764">
                <a:tc>
                  <a:txBody>
                    <a:bodyPr/>
                    <a:lstStyle/>
                    <a:p>
                      <a:r>
                        <a:rPr lang="en-GB" i="1" dirty="0"/>
                        <a:t>MRSA</a:t>
                      </a:r>
                      <a:r>
                        <a:rPr lang="en-GB" dirty="0"/>
                        <a:t> BSI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27.0 (24.0 – 30.2)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25.6 (21.9</a:t>
                      </a:r>
                      <a:r>
                        <a:rPr lang="en-GB" baseline="0" dirty="0"/>
                        <a:t> – 29.4)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30.1 (24.6 – 36.0)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5764">
                <a:tc>
                  <a:txBody>
                    <a:bodyPr/>
                    <a:lstStyle/>
                    <a:p>
                      <a:r>
                        <a:rPr lang="en-GB" dirty="0"/>
                        <a:t>CDI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15.2 (14.6 – 15.9)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11.1 (10.5 – 11.8)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22.6 (21.4 – 23.8)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5764">
                <a:tc>
                  <a:txBody>
                    <a:bodyPr/>
                    <a:lstStyle/>
                    <a:p>
                      <a:r>
                        <a:rPr lang="en-GB" i="1" dirty="0"/>
                        <a:t>E.</a:t>
                      </a:r>
                      <a:r>
                        <a:rPr lang="en-GB" i="1" baseline="0" dirty="0"/>
                        <a:t> coli </a:t>
                      </a:r>
                      <a:r>
                        <a:rPr lang="en-GB" baseline="0" dirty="0"/>
                        <a:t>BSI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14.7 (14.3 – 15.0)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12.9 (12.6 – 13.3)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22.7 (21.8 – 23.7)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5764">
                <a:tc>
                  <a:txBody>
                    <a:bodyPr/>
                    <a:lstStyle/>
                    <a:p>
                      <a:r>
                        <a:rPr lang="en-GB" i="1" dirty="0" err="1"/>
                        <a:t>Klebsiella</a:t>
                      </a:r>
                      <a:r>
                        <a:rPr lang="en-GB" i="1" baseline="0" dirty="0"/>
                        <a:t> spp. </a:t>
                      </a:r>
                      <a:r>
                        <a:rPr lang="en-GB" baseline="0" dirty="0"/>
                        <a:t>BSI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20.2 (19.3</a:t>
                      </a:r>
                      <a:r>
                        <a:rPr lang="en-GB" baseline="0" dirty="0"/>
                        <a:t> – 21.0)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18.3 (17.4 – 19.3)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24.4 (22.8 –</a:t>
                      </a:r>
                      <a:r>
                        <a:rPr lang="en-GB" baseline="0" dirty="0"/>
                        <a:t> 26.1)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5764">
                <a:tc>
                  <a:txBody>
                    <a:bodyPr/>
                    <a:lstStyle/>
                    <a:p>
                      <a:r>
                        <a:rPr lang="en-GB" i="1" dirty="0"/>
                        <a:t>Pseudomonas</a:t>
                      </a:r>
                      <a:r>
                        <a:rPr lang="en-GB" i="1" baseline="0" dirty="0"/>
                        <a:t> aeruginosa</a:t>
                      </a:r>
                      <a:r>
                        <a:rPr lang="en-GB" baseline="0" dirty="0"/>
                        <a:t> BSI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27.0 (25.6 – 28.3)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25.2 (23.6 – 26.9)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29.8 (27.5 – 32.1)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6750" y="6600051"/>
            <a:ext cx="932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https://assets.publishing.service.gov.uk/government/uploads/system/uploads/attachment_data/file/765014/HCAI_fatality_report_201718_v2.pdf</a:t>
            </a:r>
          </a:p>
        </p:txBody>
      </p:sp>
    </p:spTree>
    <p:extLst>
      <p:ext uri="{BB962C8B-B14F-4D97-AF65-F5344CB8AC3E}">
        <p14:creationId xmlns:p14="http://schemas.microsoft.com/office/powerpoint/2010/main" val="21688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4E756-2CA9-9444-B9D9-580EE017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Controlling Infections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BAD6AE-722D-194F-A427-074DB05AC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DD34E-C8F0-5848-98B3-AFA7A22F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infection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BA0802C6-E9BF-2642-B789-C063A32C550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558247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D194CAB-DEA7-4442-B6A4-3C4BBED0E6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Preventing infection usually focuses on addressing specific risk factors and</a:t>
            </a:r>
          </a:p>
          <a:p>
            <a:pPr lvl="1"/>
            <a:r>
              <a:rPr lang="en-US" dirty="0"/>
              <a:t>Eradicating reservoirs</a:t>
            </a:r>
          </a:p>
          <a:p>
            <a:pPr lvl="2"/>
            <a:r>
              <a:rPr lang="en-US" dirty="0"/>
              <a:t>Cleaning and disinfection; antimicrobial stewardship</a:t>
            </a:r>
          </a:p>
          <a:p>
            <a:pPr lvl="1"/>
            <a:r>
              <a:rPr lang="en-US" dirty="0"/>
              <a:t>Preventing escape</a:t>
            </a:r>
          </a:p>
          <a:p>
            <a:pPr lvl="2"/>
            <a:r>
              <a:rPr lang="en-US" dirty="0"/>
              <a:t>Source control; isolation</a:t>
            </a:r>
          </a:p>
          <a:p>
            <a:pPr lvl="1"/>
            <a:r>
              <a:rPr lang="en-US" dirty="0"/>
              <a:t>Preventing transfer</a:t>
            </a:r>
          </a:p>
          <a:p>
            <a:pPr lvl="2"/>
            <a:r>
              <a:rPr lang="en-US" dirty="0"/>
              <a:t>Hand hygiene; cleaning and disinfection</a:t>
            </a:r>
          </a:p>
          <a:p>
            <a:pPr lvl="1"/>
            <a:r>
              <a:rPr lang="en-US" dirty="0"/>
              <a:t>Preventing entry</a:t>
            </a:r>
          </a:p>
          <a:p>
            <a:pPr lvl="2"/>
            <a:r>
              <a:rPr lang="en-US" dirty="0"/>
              <a:t>PPE</a:t>
            </a:r>
          </a:p>
          <a:p>
            <a:pPr lvl="1"/>
            <a:r>
              <a:rPr lang="en-US" dirty="0"/>
              <a:t>Protecting susceptible host</a:t>
            </a:r>
          </a:p>
          <a:p>
            <a:pPr lvl="2"/>
            <a:r>
              <a:rPr lang="en-US" dirty="0"/>
              <a:t>Prophylaxis; protective isolation</a:t>
            </a:r>
          </a:p>
        </p:txBody>
      </p:sp>
    </p:spTree>
    <p:extLst>
      <p:ext uri="{BB962C8B-B14F-4D97-AF65-F5344CB8AC3E}">
        <p14:creationId xmlns:p14="http://schemas.microsoft.com/office/powerpoint/2010/main" val="18378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51070-976A-C44F-86B3-F47A794D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2A1EFA-291F-1940-9E4D-A214DB0F8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Reinforce the important of Standard Precautions</a:t>
            </a:r>
          </a:p>
          <a:p>
            <a:pPr lvl="1"/>
            <a:r>
              <a:rPr lang="en-US" dirty="0"/>
              <a:t>Effective hand hygiene</a:t>
            </a:r>
          </a:p>
          <a:p>
            <a:pPr lvl="1"/>
            <a:r>
              <a:rPr lang="en-US" dirty="0"/>
              <a:t>Appropriate use of PPE</a:t>
            </a:r>
          </a:p>
          <a:p>
            <a:pPr lvl="1"/>
            <a:r>
              <a:rPr lang="en-US" dirty="0"/>
              <a:t>Safe disposal of clinical waste, especially bodily fluids</a:t>
            </a:r>
          </a:p>
          <a:p>
            <a:pPr lvl="1"/>
            <a:r>
              <a:rPr lang="en-US" dirty="0"/>
              <a:t>Robust environmental hygiene in clinical areas</a:t>
            </a:r>
          </a:p>
          <a:p>
            <a:pPr lvl="1"/>
            <a:r>
              <a:rPr lang="en-US" dirty="0"/>
              <a:t>Augmented care – enhanced hand washing and water safety</a:t>
            </a:r>
          </a:p>
          <a:p>
            <a:r>
              <a:rPr lang="en-US" dirty="0"/>
              <a:t>Surveillance and screening, as relevant, for resistant organisms</a:t>
            </a:r>
          </a:p>
          <a:p>
            <a:pPr lvl="1"/>
            <a:r>
              <a:rPr lang="en-US" dirty="0"/>
              <a:t>Isolation and enhanced precautions as relevant</a:t>
            </a:r>
          </a:p>
          <a:p>
            <a:r>
              <a:rPr lang="en-US" dirty="0"/>
              <a:t>Antimicrobial stewardship</a:t>
            </a:r>
          </a:p>
          <a:p>
            <a:r>
              <a:rPr lang="en-US" dirty="0"/>
              <a:t>Adherence to EPIC 3 guidance</a:t>
            </a:r>
          </a:p>
        </p:txBody>
      </p:sp>
    </p:spTree>
    <p:extLst>
      <p:ext uri="{BB962C8B-B14F-4D97-AF65-F5344CB8AC3E}">
        <p14:creationId xmlns:p14="http://schemas.microsoft.com/office/powerpoint/2010/main" val="13185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47EC09-03AC-C745-A788-D33C34192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C23B7F-159E-1E4F-9AF2-A1089D8BF9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Most common source is urogenital tract</a:t>
            </a:r>
          </a:p>
          <a:p>
            <a:pPr lvl="1"/>
            <a:r>
              <a:rPr lang="en-US" dirty="0"/>
              <a:t>Preventative measures</a:t>
            </a:r>
          </a:p>
          <a:p>
            <a:pPr lvl="2"/>
            <a:r>
              <a:rPr lang="en-US" dirty="0"/>
              <a:t>Self care and hydration</a:t>
            </a:r>
          </a:p>
          <a:p>
            <a:pPr lvl="2"/>
            <a:r>
              <a:rPr lang="en-US" dirty="0"/>
              <a:t>Urinary catheters (HII; HOUDINI)</a:t>
            </a:r>
          </a:p>
          <a:p>
            <a:pPr lvl="2"/>
            <a:r>
              <a:rPr lang="en-US" dirty="0"/>
              <a:t>Continence care</a:t>
            </a:r>
          </a:p>
          <a:p>
            <a:pPr lvl="2"/>
            <a:r>
              <a:rPr lang="en-US" dirty="0"/>
              <a:t>Catheter passports</a:t>
            </a:r>
          </a:p>
          <a:p>
            <a:pPr lvl="1"/>
            <a:r>
              <a:rPr lang="en-US" dirty="0"/>
              <a:t>Appropriate treatment</a:t>
            </a:r>
          </a:p>
          <a:p>
            <a:pPr lvl="2"/>
            <a:r>
              <a:rPr lang="en-US" dirty="0"/>
              <a:t>Making correct diagnosis – appropriate sampling</a:t>
            </a:r>
          </a:p>
          <a:p>
            <a:pPr lvl="2"/>
            <a:r>
              <a:rPr lang="en-US" dirty="0"/>
              <a:t>Surveillance of resistance</a:t>
            </a:r>
          </a:p>
          <a:p>
            <a:pPr lvl="2"/>
            <a:r>
              <a:rPr lang="en-US" dirty="0"/>
              <a:t>Targeted therapy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27940D4-25F1-1141-B8F0-596588B6B3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25562" y="1825625"/>
            <a:ext cx="3074876" cy="4351338"/>
          </a:xfr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8588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C2AC3A-0DC2-DC43-A11C-F847EF9F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measures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2D4F2C-DCA5-4046-A7C5-3983D3F69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Prevention of surgical site infections (HII; NICE QS49)</a:t>
            </a:r>
          </a:p>
          <a:p>
            <a:r>
              <a:rPr lang="en-US" dirty="0"/>
              <a:t>Aseptic management of all wounds; draining abscesses</a:t>
            </a:r>
          </a:p>
          <a:p>
            <a:r>
              <a:rPr lang="en-US" dirty="0"/>
              <a:t>Management of intravascular devices (HII; EPIC 3)</a:t>
            </a:r>
          </a:p>
          <a:p>
            <a:r>
              <a:rPr lang="en-US" dirty="0"/>
              <a:t>Prevention of chronic wounds in diabetes</a:t>
            </a:r>
          </a:p>
          <a:p>
            <a:pPr lvl="1"/>
            <a:r>
              <a:rPr lang="en-US" dirty="0"/>
              <a:t>NICE NG19</a:t>
            </a:r>
          </a:p>
          <a:p>
            <a:r>
              <a:rPr lang="en-US" dirty="0"/>
              <a:t>Reducing risk from immunocompromise</a:t>
            </a:r>
          </a:p>
          <a:p>
            <a:pPr lvl="1"/>
            <a:r>
              <a:rPr lang="en-US" dirty="0"/>
              <a:t>Protective isolation; use of GCSF; prophylactic antimicrobials</a:t>
            </a:r>
          </a:p>
          <a:p>
            <a:r>
              <a:rPr lang="en-US" dirty="0"/>
              <a:t>Prevention of VAP and appropriate management of respiratory infections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6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00E63-0D84-9A43-A5EE-4DB6BDE1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10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NONE OF THIS IS NEW!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42FA6D-87D0-E240-B797-EE96039B0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3" r="11349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64" y="22848"/>
            <a:ext cx="9083071" cy="68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64" y="22848"/>
            <a:ext cx="9083071" cy="68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" y="5275053"/>
            <a:ext cx="1587260" cy="918714"/>
          </a:xfrm>
          <a:prstGeom prst="wedgeRoundRectCallout">
            <a:avLst>
              <a:gd name="adj1" fmla="val 59059"/>
              <a:gd name="adj2" fmla="val -985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Hisurv</a:t>
            </a:r>
            <a:r>
              <a:rPr lang="en-GB" dirty="0"/>
              <a:t> and dashboards locally?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4507" y="3012058"/>
            <a:ext cx="1587260" cy="1378789"/>
          </a:xfrm>
          <a:prstGeom prst="wedgeRoundRectCallout">
            <a:avLst>
              <a:gd name="adj1" fmla="val 149276"/>
              <a:gd name="adj2" fmla="val 150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Old hospital fabric, not meeting current guidance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" y="1342125"/>
            <a:ext cx="1840303" cy="1142282"/>
          </a:xfrm>
          <a:prstGeom prst="wedgeRoundRectCallout">
            <a:avLst>
              <a:gd name="adj1" fmla="val 167525"/>
              <a:gd name="adj2" fmla="val 74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Are we doing enough?  Culture change needed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402" y="71166"/>
            <a:ext cx="1840303" cy="1142282"/>
          </a:xfrm>
          <a:prstGeom prst="wedgeRoundRectCallout">
            <a:avLst>
              <a:gd name="adj1" fmla="val 211588"/>
              <a:gd name="adj2" fmla="val 1828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Hisurv</a:t>
            </a:r>
            <a:r>
              <a:rPr lang="en-GB" dirty="0"/>
              <a:t> +/- “Fingertips”-style outputs?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197307" y="71169"/>
            <a:ext cx="2231367" cy="817355"/>
          </a:xfrm>
          <a:prstGeom prst="wedgeRoundRectCallout">
            <a:avLst>
              <a:gd name="adj1" fmla="val -76089"/>
              <a:gd name="adj2" fmla="val 3091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Staffing on wards?  Bank / agency use common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9756478" y="194816"/>
            <a:ext cx="2231367" cy="817355"/>
          </a:xfrm>
          <a:prstGeom prst="wedgeRoundRectCallout">
            <a:avLst>
              <a:gd name="adj1" fmla="val -128827"/>
              <a:gd name="adj2" fmla="val 2764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Most hospitals have too few </a:t>
            </a:r>
            <a:r>
              <a:rPr lang="en-GB" dirty="0" err="1"/>
              <a:t>siderooms</a:t>
            </a:r>
            <a:endParaRPr lang="en-GB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10046902" y="1572167"/>
            <a:ext cx="1940943" cy="817355"/>
          </a:xfrm>
          <a:prstGeom prst="wedgeRoundRectCallout">
            <a:avLst>
              <a:gd name="adj1" fmla="val -117271"/>
              <a:gd name="adj2" fmla="val 9389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Laboratory centralisation and workforce crisis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0449468" y="2707979"/>
            <a:ext cx="1538377" cy="817355"/>
          </a:xfrm>
          <a:prstGeom prst="wedgeRoundRectCallout">
            <a:avLst>
              <a:gd name="adj1" fmla="val -118393"/>
              <a:gd name="adj2" fmla="val -222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Policy fatigue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0449467" y="3835881"/>
            <a:ext cx="1742535" cy="902896"/>
          </a:xfrm>
          <a:prstGeom prst="wedgeRoundRectCallout">
            <a:avLst>
              <a:gd name="adj1" fmla="val -64561"/>
              <a:gd name="adj2" fmla="val -8025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Myth busting and encouragement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0449466" y="5275053"/>
            <a:ext cx="1742535" cy="902896"/>
          </a:xfrm>
          <a:prstGeom prst="wedgeRoundRectCallout">
            <a:avLst>
              <a:gd name="adj1" fmla="val -107135"/>
              <a:gd name="adj2" fmla="val 229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 formal DIPC role in NI</a:t>
            </a:r>
          </a:p>
        </p:txBody>
      </p:sp>
    </p:spTree>
    <p:extLst>
      <p:ext uri="{BB962C8B-B14F-4D97-AF65-F5344CB8AC3E}">
        <p14:creationId xmlns:p14="http://schemas.microsoft.com/office/powerpoint/2010/main" val="12368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CB2BB-40DB-204F-8708-273E8307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DB4C17-67BF-0641-949D-9CEB9A93C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gram negatives?</a:t>
            </a:r>
          </a:p>
          <a:p>
            <a:r>
              <a:rPr lang="en-US" dirty="0"/>
              <a:t>Why are they important?</a:t>
            </a:r>
          </a:p>
          <a:p>
            <a:r>
              <a:rPr lang="en-US" dirty="0"/>
              <a:t>How can they be controlled?</a:t>
            </a:r>
          </a:p>
          <a:p>
            <a:r>
              <a:rPr lang="en-US" dirty="0"/>
              <a:t>What are the challenges?</a:t>
            </a:r>
          </a:p>
          <a:p>
            <a:r>
              <a:rPr lang="en-US" dirty="0"/>
              <a:t>How do we overcome them?</a:t>
            </a:r>
          </a:p>
          <a:p>
            <a:r>
              <a:rPr lang="en-US" dirty="0"/>
              <a:t>Summary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9561" r="21519" b="3758"/>
          <a:stretch/>
        </p:blipFill>
        <p:spPr bwMode="auto">
          <a:xfrm>
            <a:off x="1985512" y="3827"/>
            <a:ext cx="8220975" cy="685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3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3" y="0"/>
            <a:ext cx="10314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44" y="-5208"/>
            <a:ext cx="9734711" cy="68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569B4-52C5-6646-B41D-FA1473D1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3DBC2A-9A0F-6B43-B427-DD377E52E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Putting Patient Safety first can never be the wrong message</a:t>
            </a:r>
          </a:p>
          <a:p>
            <a:r>
              <a:rPr lang="en-US" dirty="0"/>
              <a:t>Culture changing re: antimicrobials slowly but surely</a:t>
            </a:r>
          </a:p>
          <a:p>
            <a:r>
              <a:rPr lang="en-US" dirty="0"/>
              <a:t>Global traction of AMR / AMS agenda</a:t>
            </a:r>
          </a:p>
          <a:p>
            <a:r>
              <a:rPr lang="en-US" dirty="0"/>
              <a:t>Targets now in place for a year, improvements from elsewhere evident</a:t>
            </a:r>
          </a:p>
          <a:p>
            <a:r>
              <a:rPr lang="en-US" dirty="0"/>
              <a:t>Research promising new approaches</a:t>
            </a:r>
          </a:p>
        </p:txBody>
      </p:sp>
    </p:spTree>
    <p:extLst>
      <p:ext uri="{BB962C8B-B14F-4D97-AF65-F5344CB8AC3E}">
        <p14:creationId xmlns:p14="http://schemas.microsoft.com/office/powerpoint/2010/main" val="32280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b="624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5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" y="35970"/>
            <a:ext cx="3792036" cy="4010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04" y="1"/>
            <a:ext cx="3817697" cy="4038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31806"/>
            <a:ext cx="3817697" cy="403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621" y="431808"/>
            <a:ext cx="3810135" cy="4031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31" y="915818"/>
            <a:ext cx="3807695" cy="403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922918"/>
            <a:ext cx="3804253" cy="401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1347751"/>
            <a:ext cx="3807693" cy="4031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1340769"/>
            <a:ext cx="3824308" cy="4038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44" y="2041206"/>
            <a:ext cx="3795419" cy="4010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44" y="2826582"/>
            <a:ext cx="3803555" cy="403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86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31BA95-31F6-9745-985F-11C143013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AMR Research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6" y="1937941"/>
            <a:ext cx="4048125" cy="1491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51" y="4811632"/>
            <a:ext cx="4259775" cy="811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6" y="4811632"/>
            <a:ext cx="4031343" cy="56438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82" y="1936286"/>
            <a:ext cx="4222044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1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Gram negative bloodstream infections</a:t>
            </a:r>
          </a:p>
          <a:p>
            <a:pPr lvl="1"/>
            <a:r>
              <a:rPr lang="en-GB" dirty="0"/>
              <a:t>Are a significant proportion of our bloodstream infections</a:t>
            </a:r>
          </a:p>
          <a:p>
            <a:pPr lvl="1"/>
            <a:r>
              <a:rPr lang="en-GB" dirty="0"/>
              <a:t>Rates are increasing year-on-year</a:t>
            </a:r>
          </a:p>
          <a:p>
            <a:pPr lvl="1"/>
            <a:r>
              <a:rPr lang="en-GB" dirty="0"/>
              <a:t>Carry a significant mortality</a:t>
            </a:r>
          </a:p>
          <a:p>
            <a:r>
              <a:rPr lang="en-GB" dirty="0"/>
              <a:t>Targets for reduction to drive improvement</a:t>
            </a:r>
          </a:p>
          <a:p>
            <a:pPr lvl="1"/>
            <a:r>
              <a:rPr lang="en-GB" dirty="0"/>
              <a:t>“Good practice” will control</a:t>
            </a:r>
          </a:p>
          <a:p>
            <a:pPr lvl="1"/>
            <a:r>
              <a:rPr lang="en-GB" dirty="0"/>
              <a:t>Can learn from England as data shows improvement</a:t>
            </a:r>
          </a:p>
          <a:p>
            <a:r>
              <a:rPr lang="en-GB" dirty="0"/>
              <a:t>We need to lead culture change</a:t>
            </a:r>
          </a:p>
        </p:txBody>
      </p:sp>
    </p:spTree>
    <p:extLst>
      <p:ext uri="{BB962C8B-B14F-4D97-AF65-F5344CB8AC3E}">
        <p14:creationId xmlns:p14="http://schemas.microsoft.com/office/powerpoint/2010/main" val="37623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sign with white text&#10;&#10;Description automatically generated">
            <a:extLst>
              <a:ext uri="{FF2B5EF4-FFF2-40B4-BE49-F238E27FC236}">
                <a16:creationId xmlns:a16="http://schemas.microsoft.com/office/drawing/2014/main" xmlns="" id="{0EB0CF1C-FC74-8D40-AFDB-213292A3B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41" b="7159"/>
          <a:stretch/>
        </p:blipFill>
        <p:spPr>
          <a:xfrm>
            <a:off x="0" y="3"/>
            <a:ext cx="12192000" cy="6858001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7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05094B5-AA71-BC4F-80EE-DCB687CE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4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Questions?</a:t>
            </a:r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7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3294D7-F4E2-DB40-8E72-333D8E3A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Gram negative bacteria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5596EA-7B40-A342-93E9-6B2974F36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Gram negative organisms are ubiquitous in the environment and the human body</a:t>
            </a:r>
          </a:p>
          <a:p>
            <a:r>
              <a:rPr lang="en-US" sz="2400" dirty="0"/>
              <a:t>Resist staining with crystal violet, hence stay pink on Gram’s stain</a:t>
            </a:r>
          </a:p>
          <a:p>
            <a:pPr lvl="1"/>
            <a:r>
              <a:rPr lang="en-US" dirty="0"/>
              <a:t>Due to having two cell membranes, an outer and an inner</a:t>
            </a:r>
          </a:p>
          <a:p>
            <a:pPr lvl="1"/>
            <a:r>
              <a:rPr lang="en-US" dirty="0"/>
              <a:t>Inner is similar to gram positive organisms</a:t>
            </a:r>
          </a:p>
          <a:p>
            <a:pPr lvl="1"/>
            <a:r>
              <a:rPr lang="en-US" dirty="0"/>
              <a:t>Outer membrane conveys resistance to detergents, some antibiotics and lysozyme.  Also acts as a toxin when cell is lysed.</a:t>
            </a:r>
          </a:p>
          <a:p>
            <a:r>
              <a:rPr lang="en-US" sz="2400" dirty="0"/>
              <a:t>Acquired resistance is common and challenging</a:t>
            </a:r>
          </a:p>
          <a:p>
            <a:endParaRPr lang="en-US" sz="1500" dirty="0"/>
          </a:p>
          <a:p>
            <a:pPr marL="0" indent="0">
              <a:buNone/>
            </a:pPr>
            <a:r>
              <a:rPr lang="en-GB" sz="1000" dirty="0"/>
              <a:t>Image by Jeff Dahl - Own work, CC BY-SA 4.0, </a:t>
            </a:r>
          </a:p>
          <a:p>
            <a:pPr marL="0" indent="0">
              <a:buNone/>
            </a:pPr>
            <a:r>
              <a:rPr lang="en-GB" sz="1000" dirty="0"/>
              <a:t>https://</a:t>
            </a:r>
            <a:r>
              <a:rPr lang="en-GB" sz="1000" dirty="0" err="1"/>
              <a:t>commons.wikimedia.org</a:t>
            </a:r>
            <a:r>
              <a:rPr lang="en-GB" sz="1000" dirty="0"/>
              <a:t>/w/</a:t>
            </a:r>
            <a:r>
              <a:rPr lang="en-GB" sz="1000" dirty="0" err="1"/>
              <a:t>index.php?curid</a:t>
            </a:r>
            <a:r>
              <a:rPr lang="en-GB" sz="1000" dirty="0"/>
              <a:t>=3647374</a:t>
            </a:r>
            <a:endParaRPr lang="en-US" sz="10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D569812-269A-4341-928F-92218A7EC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235" y="4273617"/>
            <a:ext cx="4793380" cy="23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58705-004-12AFD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1" y="1538933"/>
            <a:ext cx="4998107" cy="378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1198_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31" y="1538932"/>
            <a:ext cx="6532848" cy="378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3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D0833-0A85-0041-AAB1-24454DAD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0633B9-1FF7-0746-A023-D81F2C8DF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Significant morbidity and mortality</a:t>
            </a:r>
          </a:p>
          <a:p>
            <a:r>
              <a:rPr lang="en-US" dirty="0"/>
              <a:t>E. coli is consistently the most common bloodstream infection in NI</a:t>
            </a:r>
          </a:p>
          <a:p>
            <a:r>
              <a:rPr lang="en-US" dirty="0"/>
              <a:t>Rising incidence over recent years</a:t>
            </a:r>
          </a:p>
          <a:p>
            <a:pPr lvl="1"/>
            <a:r>
              <a:rPr lang="en-US" dirty="0"/>
              <a:t>Increasing complexity of healthcare</a:t>
            </a:r>
          </a:p>
          <a:p>
            <a:pPr lvl="1"/>
            <a:r>
              <a:rPr lang="en-US" dirty="0"/>
              <a:t>Medical devices</a:t>
            </a:r>
          </a:p>
          <a:p>
            <a:pPr lvl="1"/>
            <a:r>
              <a:rPr lang="en-US" dirty="0"/>
              <a:t>Co-morbidity</a:t>
            </a:r>
          </a:p>
          <a:p>
            <a:pPr lvl="1"/>
            <a:r>
              <a:rPr lang="en-US" dirty="0"/>
              <a:t>Antimicrobial resistance</a:t>
            </a:r>
          </a:p>
          <a:p>
            <a:pPr lvl="1"/>
            <a:r>
              <a:rPr lang="en-US" dirty="0"/>
              <a:t>? Overshadowed by other “alert organisms”/HCAIs</a:t>
            </a:r>
          </a:p>
        </p:txBody>
      </p:sp>
    </p:spTree>
    <p:extLst>
      <p:ext uri="{BB962C8B-B14F-4D97-AF65-F5344CB8AC3E}">
        <p14:creationId xmlns:p14="http://schemas.microsoft.com/office/powerpoint/2010/main" val="12218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90E313A7-D038-5246-9633-DCEB9A36D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/>
              <a:t>E. coli </a:t>
            </a:r>
            <a:r>
              <a:rPr lang="en-US" dirty="0"/>
              <a:t>bloodstream infections 2014-18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219959"/>
              </p:ext>
            </p:extLst>
          </p:nvPr>
        </p:nvGraphicFramePr>
        <p:xfrm>
          <a:off x="828676" y="1825626"/>
          <a:ext cx="105251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60DE36-9244-9141-8CE8-79439B369431}"/>
              </a:ext>
            </a:extLst>
          </p:cNvPr>
          <p:cNvSpPr txBox="1"/>
          <p:nvPr/>
        </p:nvSpPr>
        <p:spPr>
          <a:xfrm>
            <a:off x="1058780" y="6458556"/>
            <a:ext cx="10222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Data from </a:t>
            </a:r>
            <a:r>
              <a:rPr lang="en-US" sz="1200" dirty="0" err="1"/>
              <a:t>Cosurv</a:t>
            </a:r>
            <a:r>
              <a:rPr lang="en-US" sz="1200" dirty="0"/>
              <a:t> and </a:t>
            </a:r>
            <a:r>
              <a:rPr lang="en-US" sz="1200" dirty="0" err="1"/>
              <a:t>Hisurv</a:t>
            </a:r>
            <a:r>
              <a:rPr lang="en-US" sz="1200" dirty="0"/>
              <a:t> (after April 2018), courtesy of PHA surveillance team</a:t>
            </a:r>
          </a:p>
        </p:txBody>
      </p:sp>
    </p:spTree>
    <p:extLst>
      <p:ext uri="{BB962C8B-B14F-4D97-AF65-F5344CB8AC3E}">
        <p14:creationId xmlns:p14="http://schemas.microsoft.com/office/powerpoint/2010/main" val="34170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8EE1C-853A-6142-B193-148955CE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 err="1"/>
              <a:t>Klebsiella</a:t>
            </a:r>
            <a:r>
              <a:rPr lang="en-US" i="1" dirty="0"/>
              <a:t> spp. </a:t>
            </a:r>
            <a:r>
              <a:rPr lang="en-US" dirty="0"/>
              <a:t>bloodstream infections 2014-18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9358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11321A-4DBF-5448-9608-DB98B8E8ACD2}"/>
              </a:ext>
            </a:extLst>
          </p:cNvPr>
          <p:cNvSpPr txBox="1"/>
          <p:nvPr/>
        </p:nvSpPr>
        <p:spPr>
          <a:xfrm>
            <a:off x="1058780" y="6458556"/>
            <a:ext cx="10222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Data from </a:t>
            </a:r>
            <a:r>
              <a:rPr lang="en-US" sz="1200" dirty="0" err="1"/>
              <a:t>Cosurv</a:t>
            </a:r>
            <a:r>
              <a:rPr lang="en-US" sz="1200" dirty="0"/>
              <a:t> and </a:t>
            </a:r>
            <a:r>
              <a:rPr lang="en-US" sz="1200" dirty="0" err="1"/>
              <a:t>Hisurv</a:t>
            </a:r>
            <a:r>
              <a:rPr lang="en-US" sz="1200" dirty="0"/>
              <a:t> (after April 2018), courtesy of PHA surveillance team</a:t>
            </a:r>
          </a:p>
        </p:txBody>
      </p:sp>
    </p:spTree>
    <p:extLst>
      <p:ext uri="{BB962C8B-B14F-4D97-AF65-F5344CB8AC3E}">
        <p14:creationId xmlns:p14="http://schemas.microsoft.com/office/powerpoint/2010/main" val="395734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A1F416-A517-6744-A426-C9C2139B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/>
              <a:t>Pseudomonas aeruginosa </a:t>
            </a:r>
            <a:r>
              <a:rPr lang="en-US" dirty="0"/>
              <a:t>BSI 2014-18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000-000005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7647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F263AA-391E-C04F-BB9A-87240BED47CD}"/>
              </a:ext>
            </a:extLst>
          </p:cNvPr>
          <p:cNvSpPr txBox="1"/>
          <p:nvPr/>
        </p:nvSpPr>
        <p:spPr>
          <a:xfrm>
            <a:off x="1058780" y="6458556"/>
            <a:ext cx="10222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Data from </a:t>
            </a:r>
            <a:r>
              <a:rPr lang="en-US" sz="1200" dirty="0" err="1"/>
              <a:t>Cosurv</a:t>
            </a:r>
            <a:r>
              <a:rPr lang="en-US" sz="1200" dirty="0"/>
              <a:t> and </a:t>
            </a:r>
            <a:r>
              <a:rPr lang="en-US" sz="1200" dirty="0" err="1"/>
              <a:t>Hisurv</a:t>
            </a:r>
            <a:r>
              <a:rPr lang="en-US" sz="1200" dirty="0"/>
              <a:t> (after April 2018), courtesy of PHA surveillance team</a:t>
            </a:r>
          </a:p>
        </p:txBody>
      </p:sp>
    </p:spTree>
    <p:extLst>
      <p:ext uri="{BB962C8B-B14F-4D97-AF65-F5344CB8AC3E}">
        <p14:creationId xmlns:p14="http://schemas.microsoft.com/office/powerpoint/2010/main" val="35995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7image56668768">
            <a:extLst>
              <a:ext uri="{FF2B5EF4-FFF2-40B4-BE49-F238E27FC236}">
                <a16:creationId xmlns:a16="http://schemas.microsoft.com/office/drawing/2014/main" xmlns="" id="{DE1193A4-49EB-3549-95C1-4709CE5D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2" y="-61551"/>
            <a:ext cx="6657475" cy="69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9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297</TotalTime>
  <Words>809</Words>
  <Application>Microsoft Office PowerPoint</Application>
  <PresentationFormat>Custom</PresentationFormat>
  <Paragraphs>150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Gram Negative Bacteraemia – Challenges &amp; Opportunities in NI</vt:lpstr>
      <vt:lpstr>Outline</vt:lpstr>
      <vt:lpstr>Gram negative bacteria</vt:lpstr>
      <vt:lpstr>PowerPoint Presentation</vt:lpstr>
      <vt:lpstr>Relevance</vt:lpstr>
      <vt:lpstr>E. coli bloodstream infections 2014-18 </vt:lpstr>
      <vt:lpstr>Klebsiella spp. bloodstream infections 2014-18</vt:lpstr>
      <vt:lpstr>Pseudomonas aeruginosa BSI 2014-18</vt:lpstr>
      <vt:lpstr>PowerPoint Presentation</vt:lpstr>
      <vt:lpstr>Case fatality rate</vt:lpstr>
      <vt:lpstr>Approach to Controlling Infections</vt:lpstr>
      <vt:lpstr>Controlling infection</vt:lpstr>
      <vt:lpstr>First steps</vt:lpstr>
      <vt:lpstr>Specific measures</vt:lpstr>
      <vt:lpstr>Specific measures (cont)</vt:lpstr>
      <vt:lpstr>Challenges</vt:lpstr>
      <vt:lpstr>NONE OF THIS IS NEW!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</vt:lpstr>
      <vt:lpstr>PowerPoint Presentation</vt:lpstr>
      <vt:lpstr>PowerPoint Presentation</vt:lpstr>
      <vt:lpstr>AMR Research</vt:lpstr>
      <vt:lpstr>Summary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 Negative Bacteraemia – Challenges &amp; Opportunities in NI</dc:title>
  <dc:creator>David Farren</dc:creator>
  <cp:lastModifiedBy>JCrawford</cp:lastModifiedBy>
  <cp:revision>17</cp:revision>
  <dcterms:created xsi:type="dcterms:W3CDTF">2019-03-10T20:46:14Z</dcterms:created>
  <dcterms:modified xsi:type="dcterms:W3CDTF">2019-03-11T15:28:02Z</dcterms:modified>
</cp:coreProperties>
</file>