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59" r:id="rId5"/>
    <p:sldId id="260" r:id="rId6"/>
    <p:sldId id="267" r:id="rId7"/>
    <p:sldId id="268" r:id="rId8"/>
    <p:sldId id="269" r:id="rId9"/>
    <p:sldId id="262" r:id="rId10"/>
    <p:sldId id="263" r:id="rId11"/>
    <p:sldId id="265" r:id="rId12"/>
    <p:sldId id="266" r:id="rId13"/>
    <p:sldId id="270" r:id="rId1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7762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scni.net\PHA\CDSC\Proj\AMR\HI.Surv\Visualisation%20and%20Dashboards\Files%20For%20Upload\NI%20dashboards\Dashboards\NI%20Dashboard%20(with%20targets)\NI%20Dashboard_Mar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20094629080781E-2"/>
          <c:y val="4.1284268018351035E-2"/>
          <c:w val="0.89635240183376519"/>
          <c:h val="0.84126647965040924"/>
        </c:manualLayout>
      </c:layout>
      <c:lineChart>
        <c:grouping val="standard"/>
        <c:varyColors val="0"/>
        <c:ser>
          <c:idx val="0"/>
          <c:order val="0"/>
          <c:tx>
            <c:strRef>
              <c:f>MRSA!$B$1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MRSA!$A$2:$A$11</c:f>
              <c:numCache>
                <c:formatCode>mmm\-yy</c:formatCode>
                <c:ptCount val="10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</c:numCache>
            </c:numRef>
          </c:cat>
          <c:val>
            <c:numRef>
              <c:f>MRSA!$B$2:$B$11</c:f>
              <c:numCache>
                <c:formatCode>0</c:formatCode>
                <c:ptCount val="10"/>
                <c:pt idx="0">
                  <c:v>2.8333333333333335</c:v>
                </c:pt>
                <c:pt idx="1">
                  <c:v>5.666666666666667</c:v>
                </c:pt>
                <c:pt idx="2">
                  <c:v>8.5</c:v>
                </c:pt>
                <c:pt idx="3">
                  <c:v>11.333333333333334</c:v>
                </c:pt>
                <c:pt idx="4">
                  <c:v>14.166666666666668</c:v>
                </c:pt>
                <c:pt idx="5">
                  <c:v>17</c:v>
                </c:pt>
                <c:pt idx="6">
                  <c:v>19.833333333333336</c:v>
                </c:pt>
                <c:pt idx="7">
                  <c:v>22.666666666666668</c:v>
                </c:pt>
                <c:pt idx="8">
                  <c:v>25.5</c:v>
                </c:pt>
                <c:pt idx="9">
                  <c:v>28.333333333333336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MRSA!$C$1</c:f>
              <c:strCache>
                <c:ptCount val="1"/>
                <c:pt idx="0">
                  <c:v>Cumulative no.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MRSA!$A$2:$A$11</c:f>
              <c:numCache>
                <c:formatCode>mmm\-yy</c:formatCode>
                <c:ptCount val="10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</c:numCache>
            </c:numRef>
          </c:cat>
          <c:val>
            <c:numRef>
              <c:f>MRSA!$C$2:$C$11</c:f>
              <c:numCache>
                <c:formatCode>General</c:formatCode>
                <c:ptCount val="10"/>
                <c:pt idx="0">
                  <c:v>5</c:v>
                </c:pt>
                <c:pt idx="1">
                  <c:v>9</c:v>
                </c:pt>
                <c:pt idx="2" formatCode="0">
                  <c:v>12</c:v>
                </c:pt>
                <c:pt idx="3">
                  <c:v>22</c:v>
                </c:pt>
                <c:pt idx="4" formatCode="0">
                  <c:v>24</c:v>
                </c:pt>
                <c:pt idx="5">
                  <c:v>31</c:v>
                </c:pt>
                <c:pt idx="6">
                  <c:v>37</c:v>
                </c:pt>
                <c:pt idx="7">
                  <c:v>41</c:v>
                </c:pt>
                <c:pt idx="8">
                  <c:v>46</c:v>
                </c:pt>
                <c:pt idx="9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39136"/>
        <c:axId val="88957696"/>
      </c:lineChart>
      <c:dateAx>
        <c:axId val="8893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Month / Year</a:t>
                </a:r>
              </a:p>
            </c:rich>
          </c:tx>
          <c:layout>
            <c:manualLayout>
              <c:xMode val="edge"/>
              <c:yMode val="edge"/>
              <c:x val="0.48581515799503511"/>
              <c:y val="0.94637216235233124"/>
            </c:manualLayout>
          </c:layout>
          <c:overlay val="0"/>
        </c:title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8957696"/>
        <c:crosses val="autoZero"/>
        <c:auto val="1"/>
        <c:lblOffset val="100"/>
        <c:baseTimeUnit val="months"/>
      </c:dateAx>
      <c:valAx>
        <c:axId val="88957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Episodes</a:t>
                </a:r>
              </a:p>
            </c:rich>
          </c:tx>
          <c:layout>
            <c:manualLayout>
              <c:xMode val="edge"/>
              <c:yMode val="edge"/>
              <c:x val="2.2913911922441108E-2"/>
              <c:y val="0.3936331148390919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8893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7910962742546"/>
          <c:y val="0.55918689298713209"/>
          <c:w val="0.23019150265259361"/>
          <c:h val="0.16093175620692271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89227237073037E-2"/>
          <c:y val="4.1449403342832265E-2"/>
          <c:w val="0.8706562935571609"/>
          <c:h val="0.8529333033547708"/>
        </c:manualLayout>
      </c:layout>
      <c:lineChart>
        <c:grouping val="standard"/>
        <c:varyColors val="0"/>
        <c:ser>
          <c:idx val="0"/>
          <c:order val="0"/>
          <c:tx>
            <c:strRef>
              <c:f>CDI!$B$1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CDI!$A$2:$A$11</c:f>
              <c:numCache>
                <c:formatCode>mmm\-yy</c:formatCode>
                <c:ptCount val="10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</c:numCache>
            </c:numRef>
          </c:cat>
          <c:val>
            <c:numRef>
              <c:f>CDI!$B$2:$B$11</c:f>
              <c:numCache>
                <c:formatCode>0</c:formatCode>
                <c:ptCount val="10"/>
                <c:pt idx="0">
                  <c:v>26.666666666666668</c:v>
                </c:pt>
                <c:pt idx="1">
                  <c:v>53.333333333333336</c:v>
                </c:pt>
                <c:pt idx="2">
                  <c:v>80</c:v>
                </c:pt>
                <c:pt idx="3">
                  <c:v>106.66666666666667</c:v>
                </c:pt>
                <c:pt idx="4">
                  <c:v>133.33333333333334</c:v>
                </c:pt>
                <c:pt idx="5">
                  <c:v>160</c:v>
                </c:pt>
                <c:pt idx="6">
                  <c:v>186.66666666666669</c:v>
                </c:pt>
                <c:pt idx="7">
                  <c:v>213.33333333333334</c:v>
                </c:pt>
                <c:pt idx="8">
                  <c:v>240</c:v>
                </c:pt>
                <c:pt idx="9">
                  <c:v>266.66666666666669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CDI!$C$1</c:f>
              <c:strCache>
                <c:ptCount val="1"/>
                <c:pt idx="0">
                  <c:v>Cumulative no.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CDI!$A$2:$A$11</c:f>
              <c:numCache>
                <c:formatCode>mmm\-yy</c:formatCode>
                <c:ptCount val="10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</c:numCache>
            </c:numRef>
          </c:cat>
          <c:val>
            <c:numRef>
              <c:f>CDI!$C$2:$C$11</c:f>
              <c:numCache>
                <c:formatCode>General</c:formatCode>
                <c:ptCount val="10"/>
                <c:pt idx="0">
                  <c:v>21</c:v>
                </c:pt>
                <c:pt idx="1">
                  <c:v>48</c:v>
                </c:pt>
                <c:pt idx="2">
                  <c:v>87</c:v>
                </c:pt>
                <c:pt idx="3">
                  <c:v>114</c:v>
                </c:pt>
                <c:pt idx="4">
                  <c:v>142</c:v>
                </c:pt>
                <c:pt idx="5">
                  <c:v>179</c:v>
                </c:pt>
                <c:pt idx="6">
                  <c:v>213</c:v>
                </c:pt>
                <c:pt idx="7">
                  <c:v>234</c:v>
                </c:pt>
                <c:pt idx="8">
                  <c:v>261</c:v>
                </c:pt>
                <c:pt idx="9">
                  <c:v>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32192"/>
        <c:axId val="89034112"/>
      </c:lineChart>
      <c:dateAx>
        <c:axId val="89032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Month / Year</a:t>
                </a:r>
              </a:p>
            </c:rich>
          </c:tx>
          <c:layout/>
          <c:overlay val="0"/>
        </c:title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034112"/>
        <c:crosses val="autoZero"/>
        <c:auto val="1"/>
        <c:lblOffset val="100"/>
        <c:baseTimeUnit val="months"/>
      </c:dateAx>
      <c:valAx>
        <c:axId val="89034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Episodes</a:t>
                </a:r>
              </a:p>
            </c:rich>
          </c:tx>
          <c:layout>
            <c:manualLayout>
              <c:xMode val="edge"/>
              <c:yMode val="edge"/>
              <c:x val="1.3233346783185307E-3"/>
              <c:y val="0.3945629210432539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03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29840440701062"/>
          <c:y val="0.5183571218177746"/>
          <c:w val="0.20798615648272276"/>
          <c:h val="0.13501907527398843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6733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E9F5242F-EAF3-4F87-835A-5BFD49FA977D}" type="datetime1">
              <a:rPr lang="en-GB"/>
              <a:pPr lvl="0"/>
              <a:t>11/03/2019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2148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6733" y="9442148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EEA47CA-C9B9-4202-AEA0-9055FFF475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9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isolates of a single</a:t>
            </a:r>
            <a:r>
              <a:rPr lang="en-US" baseline="0" dirty="0" smtClean="0"/>
              <a:t> </a:t>
            </a:r>
            <a:r>
              <a:rPr lang="en-US" dirty="0" smtClean="0"/>
              <a:t>strain were not detected between patients. </a:t>
            </a:r>
          </a:p>
          <a:p>
            <a:r>
              <a:rPr lang="en-US" dirty="0" smtClean="0"/>
              <a:t>No environmental/water links were reported to</a:t>
            </a:r>
          </a:p>
          <a:p>
            <a:r>
              <a:rPr lang="en-GB" dirty="0" smtClean="0"/>
              <a:t>the HCAI Team.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7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2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New public facing dashboard – available soon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8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8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The Public Health Agency’s Health Protection Surveillance Team is mandated by the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Department of Health to undertake surveillance of healthcare-associated infections (HCAI).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The surveillance of HCAIs has a number of goals: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1. 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Detection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of changes in the temporal, geographic and age distribution of new and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known diseases, or changes in the pattern of diseases and their risk factors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2. 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Analysis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which can determine the exposure, prevalence, burden, morbidity, mortality,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carriage and long term trends of HCAI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3. 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Timely action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to protect the public’s health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4. Building 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information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on the temporal, geographic and population distribution and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epidemiology of new, poorly-understood and well-understood diseases for information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public health decision-making, health service planning, risk management, research</a:t>
            </a:r>
          </a:p>
          <a:p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and infection control programmes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5. 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Informing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the public about the risk of communicable diseases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6. 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Contributing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to European and International efforts to protect health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4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Mandatory surveillance for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Meticillin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-sensitive and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Meticillin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-resistant Staphylococcus aureus (MSSA and MRSA, respectively) bloodstream infection was introduced in April</a:t>
            </a:r>
          </a:p>
          <a:p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2001.</a:t>
            </a:r>
          </a:p>
          <a:p>
            <a:endParaRPr lang="en-GB" sz="12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Staphylococcus aureus (S. aureus) is a round shaped bacterium which commonly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colonises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the nose, respiratory tract, gut mucosa and the skin usually without causing any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problems. It can also cause disease, particularly if there is an opportunity for the bacteria to enter the body, for example through broken skin or a medical procedure (including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operations and intravenous lines). If these bacteria enter the body, illnesses which range from mild to life threatening may develop. These can include skin and wound infections,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abscesses, endocarditis, pneumonia and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bacteraemia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(blood stream infection).</a:t>
            </a:r>
          </a:p>
          <a:p>
            <a:endParaRPr lang="en-US" sz="12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Mandatory surveillance of Clostridium difficile infection (CDI) in hospitals Northern Ireland was introduced in January 2005, with enhanced surveillance of </a:t>
            </a:r>
            <a:r>
              <a:rPr lang="en-US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community-onset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CDI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following in 2011. C. difficile is a bacterium that can infect the bowel and cause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diarrhoea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. The infection most commonly affects people who have recently been treated with antibiotics,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and can spread by spores found within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faeces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. Infections can occur where many people take antibiotics and are in close contact with each other, such as hospitals and care homes.</a:t>
            </a:r>
          </a:p>
          <a:p>
            <a:endParaRPr lang="en-US" sz="12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The enhanced surveillance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programme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of Pseudomonas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colonisations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in neonatal units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commenced in January 2013 following a recommendation [3] arising after outbreaks in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neonatal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units.Pseudomonas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is an important cause of healthcare-associated infection,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particularly in patients who are very ill or immunocompromised. Individuals may be</a:t>
            </a:r>
          </a:p>
          <a:p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colonised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on the skin surface, nose and throat, usually without problems. Infections of the</a:t>
            </a: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bloodstream are, however, particularly serious.</a:t>
            </a:r>
          </a:p>
          <a:p>
            <a:endParaRPr lang="en-US" sz="12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And also gram-negative bloodstream infections – new for 17/18 to include P. aeruginosa, </a:t>
            </a: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Klebsiella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and E.coli.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</a:t>
            </a:r>
            <a:r>
              <a:rPr lang="en-GB" baseline="0" dirty="0" smtClean="0"/>
              <a:t> of you will be most familiar with HI-</a:t>
            </a:r>
            <a:r>
              <a:rPr lang="en-GB" baseline="0" dirty="0" err="1" smtClean="0"/>
              <a:t>Surv</a:t>
            </a:r>
            <a:r>
              <a:rPr lang="en-GB" baseline="0" dirty="0" smtClean="0"/>
              <a:t> – data entered by infection control</a:t>
            </a:r>
          </a:p>
          <a:p>
            <a:r>
              <a:rPr lang="en-GB" baseline="0" dirty="0" smtClean="0"/>
              <a:t>Notifications form duty room – community CDI</a:t>
            </a:r>
          </a:p>
          <a:p>
            <a:r>
              <a:rPr lang="en-GB" baseline="0" dirty="0" smtClean="0"/>
              <a:t>Validated by </a:t>
            </a:r>
            <a:r>
              <a:rPr lang="en-GB" baseline="0" dirty="0" err="1" smtClean="0"/>
              <a:t>corsurv</a:t>
            </a:r>
            <a:endParaRPr lang="en-GB" baseline="0" dirty="0" smtClean="0"/>
          </a:p>
          <a:p>
            <a:r>
              <a:rPr lang="en-GB" baseline="0" dirty="0" smtClean="0"/>
              <a:t>Held in database</a:t>
            </a:r>
          </a:p>
          <a:p>
            <a:r>
              <a:rPr lang="en-GB" baseline="0" dirty="0" smtClean="0"/>
              <a:t>Reporting – paper/Hi-</a:t>
            </a:r>
            <a:r>
              <a:rPr lang="en-GB" baseline="0" dirty="0" err="1" smtClean="0"/>
              <a:t>Surv</a:t>
            </a:r>
            <a:r>
              <a:rPr lang="en-GB" baseline="0" dirty="0" smtClean="0"/>
              <a:t>/PF Dashboard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1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2017, the MRSA rate decreased by 25% to 0.03 per 1000 bed days</a:t>
            </a:r>
          </a:p>
          <a:p>
            <a:r>
              <a:rPr lang="en-US" dirty="0" smtClean="0"/>
              <a:t>in Northern Ireland (45 cases) compared to 2016 - the lowest rate observed in Northern</a:t>
            </a:r>
          </a:p>
          <a:p>
            <a:r>
              <a:rPr lang="en-US" dirty="0" smtClean="0"/>
              <a:t>Ireland since surveillance began.</a:t>
            </a:r>
          </a:p>
          <a:p>
            <a:r>
              <a:rPr lang="en-US" dirty="0" smtClean="0"/>
              <a:t>The highest rates were identified in males over the age</a:t>
            </a:r>
          </a:p>
          <a:p>
            <a:r>
              <a:rPr lang="en-US" dirty="0" smtClean="0"/>
              <a:t>of 75 (rate 19.80, 24% of all MRSA), followed by females over the age of 75 (rate 15.16,</a:t>
            </a:r>
          </a:p>
          <a:p>
            <a:r>
              <a:rPr lang="en-US" dirty="0" smtClean="0"/>
              <a:t>27% of all MRSA). The highest rates per 100,000 population were observed in the Belfast</a:t>
            </a:r>
          </a:p>
          <a:p>
            <a:r>
              <a:rPr lang="en-US" dirty="0" smtClean="0"/>
              <a:t>Trust (6.19), followed by Northern Trust (2.53).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Annual</a:t>
            </a:r>
            <a:r>
              <a:rPr lang="en-GB" baseline="0" dirty="0" smtClean="0"/>
              <a:t> Target 34 (2.8 cases per month) </a:t>
            </a:r>
          </a:p>
          <a:p>
            <a:r>
              <a:rPr lang="en-GB" baseline="0" dirty="0" smtClean="0"/>
              <a:t>To date we have had… 47 (against target to end Jan 28)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2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annual regional rate per 1000 occupied bed days for inpatient CDI between 2010 and</a:t>
            </a:r>
          </a:p>
          <a:p>
            <a:r>
              <a:rPr lang="en-US" dirty="0" smtClean="0"/>
              <a:t>2017 is presented below. Since reporting began there have been significant reductions</a:t>
            </a:r>
          </a:p>
          <a:p>
            <a:r>
              <a:rPr lang="en-US" dirty="0" smtClean="0"/>
              <a:t>in CDI rates for inpatients. For 2017, the inpatient CDI rate (for those over the age of 2)</a:t>
            </a:r>
          </a:p>
          <a:p>
            <a:r>
              <a:rPr lang="en-US" dirty="0" smtClean="0"/>
              <a:t>increased by 3% to 0.21 per 1000 bed days in Northern Ireland compared to 2016.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highest rates were identified in males over the age of 75 (rate 129.59, 22% of all CDIs),</a:t>
            </a:r>
          </a:p>
          <a:p>
            <a:r>
              <a:rPr lang="en-US" dirty="0" smtClean="0"/>
              <a:t>followed by females over the age of 75 (Rate 128.86, 32% of all CDIs). The highest rates</a:t>
            </a:r>
          </a:p>
          <a:p>
            <a:r>
              <a:rPr lang="en-US" dirty="0" smtClean="0"/>
              <a:t>per 100,0000 population were observed in the Belfast Trust (26.43), followed by Western</a:t>
            </a:r>
          </a:p>
          <a:p>
            <a:r>
              <a:rPr lang="en-US" dirty="0" smtClean="0"/>
              <a:t>Trust (23.22).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31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Annual</a:t>
            </a:r>
            <a:r>
              <a:rPr lang="en-GB" baseline="0" dirty="0" smtClean="0"/>
              <a:t> Target 320 (27 cases per month) </a:t>
            </a:r>
          </a:p>
          <a:p>
            <a:r>
              <a:rPr lang="en-GB" baseline="0" dirty="0" smtClean="0"/>
              <a:t>To date we have had… 301 (against target to end Jan 267)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6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"/>
                <a:cs typeface=""/>
              </a:rPr>
              <a:t>When directly comparing the 2011/12 and the 2017/18 years, there has been an observed 23.5% reduction in the number of CDI inpatient cases.</a:t>
            </a:r>
          </a:p>
          <a:p>
            <a:pPr lvl="0"/>
            <a:r>
              <a:rPr lang="en-GB" sz="1200" b="0" i="0" u="none" strike="noStrike" kern="1200" cap="none" spc="0" baseline="0" dirty="0" smtClean="0">
                <a:solidFill>
                  <a:srgbClr val="000000"/>
                </a:solidFill>
                <a:effectLst/>
                <a:uFillTx/>
                <a:latin typeface="Calibri"/>
                <a:ea typeface=""/>
                <a:cs typeface=""/>
              </a:rPr>
              <a:t>The number of cases of community CDI (117) has been at its lowest since reporting began. </a:t>
            </a:r>
          </a:p>
          <a:p>
            <a:endParaRPr lang="en-GB" dirty="0" smtClean="0"/>
          </a:p>
          <a:p>
            <a:r>
              <a:rPr lang="en-GB" dirty="0" smtClean="0"/>
              <a:t>Poster – check</a:t>
            </a:r>
            <a:r>
              <a:rPr lang="en-GB" baseline="0" dirty="0" smtClean="0"/>
              <a:t> it out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EA47CA-C9B9-4202-AEA0-9055FFF475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743700" y="609603"/>
            <a:ext cx="2019296" cy="49530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09603"/>
            <a:ext cx="5905496" cy="49530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93775"/>
      </p:ext>
    </p:extLst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1524003"/>
            <a:ext cx="3962396" cy="4038603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800600" y="1524003"/>
            <a:ext cx="3962396" cy="4038603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2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defRPr sz="320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urves-blue-white bkg_sized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239003" y="3962396"/>
            <a:ext cx="1393829" cy="1993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 txBox="1">
            <a:spLocks noGrp="1"/>
          </p:cNvSpPr>
          <p:nvPr>
            <p:ph type="body" idx="1"/>
          </p:nvPr>
        </p:nvSpPr>
        <p:spPr>
          <a:xfrm>
            <a:off x="685800" y="1524003"/>
            <a:ext cx="8077196" cy="403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077196" cy="11430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29" descr="PHAlogo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57200" y="5867403"/>
            <a:ext cx="2590796" cy="68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0" descr="PHAstrapline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953003" y="6334121"/>
            <a:ext cx="3505196" cy="2000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0" cap="none" spc="0" baseline="0">
          <a:solidFill>
            <a:srgbClr val="00B5CC"/>
          </a:solidFill>
          <a:uFillTx/>
          <a:latin typeface="Arial"/>
          <a:ea typeface=""/>
          <a:cs typeface="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None/>
        <a:tabLst/>
        <a:defRPr lang="en-US" sz="3000" b="0" i="0" u="none" strike="noStrike" kern="0" cap="none" spc="0" baseline="0">
          <a:solidFill>
            <a:srgbClr val="000000"/>
          </a:solidFill>
          <a:uFillTx/>
          <a:latin typeface="Arial"/>
          <a:ea typeface=""/>
          <a:cs typeface="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90000"/>
        <a:buChar char="–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FFFF"/>
        </a:buClr>
        <a:buSzPct val="60000"/>
        <a:buFont typeface="Wingdings" pitchFamily="80"/>
        <a:buChar char="l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562096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Char char="–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/>
        </a:defRPr>
      </a:lvl4pPr>
      <a:lvl5pPr marL="1981203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FFFF"/>
        </a:buClr>
        <a:buSzPct val="100000"/>
        <a:buChar char="•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419131" y="1484784"/>
            <a:ext cx="7772400" cy="1470026"/>
          </a:xfrm>
        </p:spPr>
        <p:txBody>
          <a:bodyPr/>
          <a:lstStyle/>
          <a:p>
            <a:pPr lvl="0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Surveillance of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Healthcare-associated </a:t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NI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419131" y="3097561"/>
            <a:ext cx="7609251" cy="18466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 smtClean="0">
                <a:solidFill>
                  <a:srgbClr val="7F7F7F"/>
                </a:solidFill>
                <a:uFillTx/>
                <a:latin typeface="Arial" pitchFamily="34"/>
                <a:ea typeface=""/>
                <a:cs typeface="Arial" pitchFamily="34"/>
              </a:rPr>
              <a:t>Rachel Spiers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 dirty="0" smtClean="0">
                <a:solidFill>
                  <a:srgbClr val="7F7F7F"/>
                </a:solidFill>
                <a:latin typeface="Arial" pitchFamily="34"/>
                <a:ea typeface=""/>
                <a:cs typeface="Arial" pitchFamily="34"/>
              </a:rPr>
              <a:t>Senior Epidemiological Scientist, HCAI Team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i="0" u="none" strike="noStrike" kern="0" cap="none" spc="0" baseline="0" dirty="0" smtClean="0">
              <a:solidFill>
                <a:srgbClr val="7F7F7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i="0" u="none" strike="noStrike" kern="0" cap="none" spc="0" baseline="0" dirty="0">
              <a:solidFill>
                <a:srgbClr val="7F7F7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chemeClr val="bg1">
                    <a:lumMod val="50000"/>
                  </a:schemeClr>
                </a:solidFill>
                <a:latin typeface="Arial" pitchFamily="34"/>
                <a:ea typeface=""/>
                <a:cs typeface="Arial" pitchFamily="34"/>
              </a:rPr>
              <a:t>r</a:t>
            </a:r>
            <a:r>
              <a:rPr lang="en-GB" kern="0" dirty="0" smtClean="0">
                <a:solidFill>
                  <a:schemeClr val="bg1">
                    <a:lumMod val="50000"/>
                  </a:schemeClr>
                </a:solidFill>
                <a:latin typeface="Arial" pitchFamily="34"/>
                <a:ea typeface=""/>
                <a:cs typeface="Arial" pitchFamily="34"/>
              </a:rPr>
              <a:t>achel.spiers@hscni.net </a:t>
            </a:r>
            <a:endParaRPr lang="en-GB" i="0" u="none" strike="noStrike" kern="1200" cap="none" spc="0" baseline="0" dirty="0">
              <a:solidFill>
                <a:schemeClr val="bg1">
                  <a:lumMod val="50000"/>
                </a:schemeClr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128" y="6611779"/>
            <a:ext cx="34367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Germs by Vectors Market from the Noun Project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99991" y="3560876"/>
            <a:ext cx="4546907" cy="323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99" y="1322343"/>
            <a:ext cx="6192688" cy="447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77196" cy="1143000"/>
          </a:xfrm>
        </p:spPr>
        <p:txBody>
          <a:bodyPr/>
          <a:lstStyle/>
          <a:p>
            <a:r>
              <a:rPr lang="en-GB" dirty="0" smtClean="0"/>
              <a:t>Pseudomonas in Neonatal </a:t>
            </a:r>
            <a:br>
              <a:rPr lang="en-GB" dirty="0" smtClean="0"/>
            </a:br>
            <a:r>
              <a:rPr lang="en-GB" dirty="0" smtClean="0"/>
              <a:t>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5949280"/>
            <a:ext cx="4042851" cy="216024"/>
          </a:xfrm>
        </p:spPr>
        <p:txBody>
          <a:bodyPr/>
          <a:lstStyle/>
          <a:p>
            <a:r>
              <a:rPr lang="en-US" sz="800" dirty="0">
                <a:solidFill>
                  <a:srgbClr val="FF3399"/>
                </a:solidFill>
              </a:rPr>
              <a:t>**Note - illustrates count of isolates only. Patients may have had one </a:t>
            </a:r>
            <a:r>
              <a:rPr lang="en-US" sz="800" dirty="0" err="1">
                <a:solidFill>
                  <a:srgbClr val="FF3399"/>
                </a:solidFill>
              </a:rPr>
              <a:t>colonisation</a:t>
            </a:r>
            <a:r>
              <a:rPr lang="en-US" sz="800" dirty="0">
                <a:solidFill>
                  <a:srgbClr val="FF3399"/>
                </a:solidFill>
              </a:rPr>
              <a:t> reported.</a:t>
            </a:r>
            <a:endParaRPr lang="en-GB" sz="800" dirty="0">
              <a:solidFill>
                <a:srgbClr val="FF3399"/>
              </a:solidFill>
            </a:endParaRPr>
          </a:p>
        </p:txBody>
      </p:sp>
      <p:pic>
        <p:nvPicPr>
          <p:cNvPr id="4" name="Picture 4" descr="C:\Users\rspie003\Downloads\noun_Nurse Holding Newborn_662527 (2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9"/>
          <a:stretch/>
        </p:blipFill>
        <p:spPr bwMode="auto">
          <a:xfrm>
            <a:off x="6948264" y="332656"/>
            <a:ext cx="1656184" cy="14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7563" y="6309320"/>
            <a:ext cx="70656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Nurse Holding Newborn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Khoon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Lay from the Noun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sign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Artieady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Budiman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from the Noun Project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rspie003\Downloads\noun_medical sign_18294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9"/>
          <a:stretch/>
        </p:blipFill>
        <p:spPr bwMode="auto">
          <a:xfrm>
            <a:off x="8100392" y="260648"/>
            <a:ext cx="392965" cy="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97092" y="3468507"/>
            <a:ext cx="4546907" cy="323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13" y="158341"/>
            <a:ext cx="8077196" cy="1143000"/>
          </a:xfrm>
        </p:spPr>
        <p:txBody>
          <a:bodyPr/>
          <a:lstStyle/>
          <a:p>
            <a:r>
              <a:rPr lang="en-GB" dirty="0" smtClean="0"/>
              <a:t>New for 2019/20</a:t>
            </a:r>
            <a:endParaRPr lang="en-GB" dirty="0"/>
          </a:p>
        </p:txBody>
      </p:sp>
      <p:pic>
        <p:nvPicPr>
          <p:cNvPr id="4" name="Picture 6" descr="C:\Users\rspie003\Downloads\noun_Community_219976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1"/>
          <a:stretch/>
        </p:blipFill>
        <p:spPr bwMode="auto">
          <a:xfrm>
            <a:off x="251520" y="1780266"/>
            <a:ext cx="1417833" cy="11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9762" y="6088559"/>
            <a:ext cx="5292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Community by IOHK Design Department from the Noun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Europe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anbileru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adaleru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Stomach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mungang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Germ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Guerrero from the Noun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blood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Aziz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Muttaqin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976" y="21328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Hi-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Stakeholder Events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rspie003\Downloads\noun_Stomach_1843619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4597092" y="1616813"/>
            <a:ext cx="1728192" cy="15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38358" y="176828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Full integration of Community CDI to Hi-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a Community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Dashbaord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rspie003\Downloads\noun_europe_2976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6"/>
          <a:stretch/>
        </p:blipFill>
        <p:spPr bwMode="auto">
          <a:xfrm>
            <a:off x="328152" y="3468507"/>
            <a:ext cx="1844824" cy="15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89922" y="393459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 to ECDC European-wide CDI surveillance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5978" y="3671784"/>
            <a:ext cx="1559845" cy="1448950"/>
            <a:chOff x="4427984" y="3763548"/>
            <a:chExt cx="1559845" cy="1448950"/>
          </a:xfrm>
        </p:grpSpPr>
        <p:pic>
          <p:nvPicPr>
            <p:cNvPr id="13" name="Picture 2" descr="C:\Users\rspie003\Downloads\noun_Germ_115416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97"/>
            <a:stretch/>
          </p:blipFill>
          <p:spPr bwMode="auto">
            <a:xfrm>
              <a:off x="4427984" y="3870986"/>
              <a:ext cx="1559845" cy="134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Content Placeholder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13"/>
            <a:stretch/>
          </p:blipFill>
          <p:spPr>
            <a:xfrm>
              <a:off x="4444266" y="3763548"/>
              <a:ext cx="441647" cy="373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6425823" y="3938748"/>
            <a:ext cx="247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Risk factor analysis for GNB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42" y="1011499"/>
            <a:ext cx="9028558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077196" cy="1143000"/>
          </a:xfrm>
        </p:spPr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5968726" cy="287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376264" cy="3341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092913" cy="1387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3033"/>
            <a:ext cx="2058487" cy="125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0" y="4154446"/>
            <a:ext cx="5378665" cy="2060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077196" cy="1143000"/>
          </a:xfrm>
        </p:spPr>
        <p:txBody>
          <a:bodyPr/>
          <a:lstStyle/>
          <a:p>
            <a:pPr algn="ctr"/>
            <a:r>
              <a:rPr lang="en-GB" dirty="0" smtClean="0"/>
              <a:t>Questions?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Rachel.spiers@hscni.net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9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7196" cy="1143000"/>
          </a:xfrm>
        </p:spPr>
        <p:txBody>
          <a:bodyPr/>
          <a:lstStyle/>
          <a:p>
            <a:r>
              <a:rPr lang="en-GB" dirty="0" smtClean="0"/>
              <a:t>HCAI Surveillance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916832"/>
            <a:ext cx="5040560" cy="30243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Detection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Timely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Building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Public communication</a:t>
            </a:r>
          </a:p>
          <a:p>
            <a:endParaRPr lang="en-GB" dirty="0" smtClean="0"/>
          </a:p>
        </p:txBody>
      </p:sp>
      <p:pic>
        <p:nvPicPr>
          <p:cNvPr id="2050" name="Picture 2" descr="C:\Users\rspie003\Downloads\noun_Surveillance_20732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2"/>
          <a:stretch/>
        </p:blipFill>
        <p:spPr bwMode="auto">
          <a:xfrm>
            <a:off x="854968" y="2348880"/>
            <a:ext cx="2060848" cy="17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37379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Surveillance by Rose Alice Design from the Noun Project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6" y="188640"/>
            <a:ext cx="8077196" cy="1143000"/>
          </a:xfrm>
        </p:spPr>
        <p:txBody>
          <a:bodyPr/>
          <a:lstStyle/>
          <a:p>
            <a:r>
              <a:rPr lang="en-GB" dirty="0" smtClean="0"/>
              <a:t>Organisms Under Surveillance 18/19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3"/>
          <a:stretch/>
        </p:blipFill>
        <p:spPr>
          <a:xfrm>
            <a:off x="0" y="1678668"/>
            <a:ext cx="1368152" cy="115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rspie003\Downloads\noun_Germ_115416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7"/>
          <a:stretch/>
        </p:blipFill>
        <p:spPr bwMode="auto">
          <a:xfrm>
            <a:off x="4644008" y="3523455"/>
            <a:ext cx="1416277" cy="12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3"/>
          <a:stretch/>
        </p:blipFill>
        <p:spPr>
          <a:xfrm>
            <a:off x="4827912" y="3429638"/>
            <a:ext cx="441647" cy="37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rspie003\Downloads\noun_Stomach_1843619 (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4405463" y="1505677"/>
            <a:ext cx="1728192" cy="15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spie003\Downloads\noun_medical sign_182942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9"/>
          <a:stretch/>
        </p:blipFill>
        <p:spPr bwMode="auto">
          <a:xfrm>
            <a:off x="243161" y="3565807"/>
            <a:ext cx="723642" cy="6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03650" y="1854671"/>
            <a:ext cx="2448272" cy="864096"/>
          </a:xfrm>
        </p:spPr>
        <p:txBody>
          <a:bodyPr/>
          <a:lstStyle/>
          <a:p>
            <a:pPr marL="0" indent="0"/>
            <a:r>
              <a:rPr lang="en-GB" b="1" i="1" dirty="0" smtClean="0"/>
              <a:t>S. Aureus </a:t>
            </a:r>
            <a:r>
              <a:rPr lang="en-GB" b="1" dirty="0" err="1" smtClean="0"/>
              <a:t>bacteramias</a:t>
            </a:r>
            <a:r>
              <a:rPr lang="en-GB" b="1" i="1" dirty="0" smtClean="0"/>
              <a:t> </a:t>
            </a:r>
          </a:p>
          <a:p>
            <a:endParaRPr lang="en-GB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64508" y="1825260"/>
            <a:ext cx="2448272" cy="864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lang="en-US" sz="3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90000"/>
              <a:buChar char="–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FFFF"/>
              </a:buClr>
              <a:buSzPct val="60000"/>
              <a:buFont typeface="Wingdings" pitchFamily="80"/>
              <a:buChar char="l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562096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981203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•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marL="0" indent="0"/>
            <a:r>
              <a:rPr lang="en-GB" b="1" i="1" dirty="0"/>
              <a:t>C</a:t>
            </a:r>
            <a:r>
              <a:rPr lang="en-GB" b="1" i="1" dirty="0" smtClean="0"/>
              <a:t>. Difficile </a:t>
            </a:r>
            <a:r>
              <a:rPr lang="en-GB" b="1" dirty="0" smtClean="0"/>
              <a:t>(age 2 +)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00716" y="3565807"/>
            <a:ext cx="3000142" cy="864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lang="en-US" sz="3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90000"/>
              <a:buChar char="–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FFFF"/>
              </a:buClr>
              <a:buSzPct val="60000"/>
              <a:buFont typeface="Wingdings" pitchFamily="80"/>
              <a:buChar char="l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562096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981203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•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marL="0" indent="0"/>
            <a:r>
              <a:rPr lang="en-GB" sz="2800" b="1" dirty="0" smtClean="0"/>
              <a:t>Gram-negative </a:t>
            </a:r>
            <a:r>
              <a:rPr lang="en-GB" sz="2800" b="1" dirty="0" err="1" smtClean="0"/>
              <a:t>bacteraemias</a:t>
            </a:r>
            <a:endParaRPr lang="en-GB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i="1" dirty="0" smtClean="0"/>
              <a:t>P. Aeruginosa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i="1" dirty="0" err="1" smtClean="0"/>
              <a:t>Klebsiella</a:t>
            </a:r>
            <a:r>
              <a:rPr lang="en-GB" sz="1800" dirty="0" smtClean="0"/>
              <a:t> spp.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i="1" dirty="0" smtClean="0"/>
              <a:t>E. coli</a:t>
            </a:r>
          </a:p>
          <a:p>
            <a:endParaRPr lang="en-GB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38166" y="3803214"/>
            <a:ext cx="2832752" cy="864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lang="en-US" sz="3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90000"/>
              <a:buChar char="–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FFFF"/>
              </a:buClr>
              <a:buSzPct val="60000"/>
              <a:buFont typeface="Wingdings" pitchFamily="80"/>
              <a:buChar char="l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562096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–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981203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FFFF"/>
              </a:buClr>
              <a:buSzPct val="100000"/>
              <a:buChar char="•"/>
              <a:tabLst/>
              <a:def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marL="0" indent="0"/>
            <a:r>
              <a:rPr lang="en-GB" b="1" i="1" dirty="0" smtClean="0"/>
              <a:t>Pseudomonas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neonatal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augmented care</a:t>
            </a:r>
            <a:endParaRPr lang="en-GB" sz="1800" b="1" i="1" dirty="0" smtClean="0"/>
          </a:p>
          <a:p>
            <a:endParaRPr lang="en-GB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851922" y="6119336"/>
            <a:ext cx="529207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blood by Aziz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Muttaqin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Project. Stomach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mungang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Germ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Guerrero from the Noun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medical sign by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Artieady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Budiman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Nurse Holding Newborn by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Khoon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Lay from the Noun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rspie003\Downloads\noun_Nurse Holding Newborn_662527 (2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9"/>
          <a:stretch/>
        </p:blipFill>
        <p:spPr bwMode="auto">
          <a:xfrm>
            <a:off x="350328" y="3950127"/>
            <a:ext cx="1259632" cy="10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6506"/>
            <a:ext cx="8077196" cy="1143000"/>
          </a:xfrm>
        </p:spPr>
        <p:txBody>
          <a:bodyPr/>
          <a:lstStyle/>
          <a:p>
            <a:r>
              <a:rPr lang="en-GB" dirty="0" smtClean="0"/>
              <a:t>Data Sources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0" y="5996226"/>
            <a:ext cx="4572000" cy="86177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Microscope by Jacopo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Bonacci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Phone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by Juliette Design from the Noun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Phone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by Juliette Design from the Noun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dashboard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Studio from the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Noun, dietitian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by Made from the Noun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Computer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by Sergey from the Noun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Project, database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by Putra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Theoo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rspie003\Downloads\noun_Microscope_1033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/>
        </p:blipFill>
        <p:spPr bwMode="auto">
          <a:xfrm>
            <a:off x="107504" y="2587533"/>
            <a:ext cx="15851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spie003\Downloads\noun_Computer_204119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8"/>
          <a:stretch/>
        </p:blipFill>
        <p:spPr bwMode="auto">
          <a:xfrm>
            <a:off x="335556" y="4077072"/>
            <a:ext cx="1332148" cy="11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spie003\Downloads\noun_Hospital_173262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3"/>
          <a:stretch/>
        </p:blipFill>
        <p:spPr bwMode="auto">
          <a:xfrm>
            <a:off x="2735796" y="1154712"/>
            <a:ext cx="1584176" cy="13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spie003\Downloads\noun_Phone_227278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5"/>
          <a:stretch/>
        </p:blipFill>
        <p:spPr bwMode="auto">
          <a:xfrm rot="21036797">
            <a:off x="5736193" y="1299162"/>
            <a:ext cx="445600" cy="3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spie003\Downloads\noun_dietitian_109724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r="-243" b="18285"/>
          <a:stretch/>
        </p:blipFill>
        <p:spPr bwMode="auto">
          <a:xfrm>
            <a:off x="5729323" y="1233438"/>
            <a:ext cx="1590612" cy="12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spie003\Downloads\noun_database_226229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8"/>
          <a:stretch/>
        </p:blipFill>
        <p:spPr bwMode="auto">
          <a:xfrm>
            <a:off x="3948096" y="3573015"/>
            <a:ext cx="1481370" cy="12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rspie003\Downloads\noun_dashboard_86205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0"/>
          <a:stretch/>
        </p:blipFill>
        <p:spPr bwMode="auto">
          <a:xfrm>
            <a:off x="6759745" y="3361922"/>
            <a:ext cx="1677968" cy="14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907704" y="4116534"/>
            <a:ext cx="1728192" cy="0"/>
          </a:xfrm>
          <a:prstGeom prst="straightConnector1">
            <a:avLst/>
          </a:prstGeom>
          <a:ln w="47625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97009" y="2587533"/>
            <a:ext cx="640711" cy="841467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48066" y="2708920"/>
            <a:ext cx="936102" cy="93610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27046" y="4192016"/>
            <a:ext cx="1199079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4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7196" cy="1143000"/>
          </a:xfrm>
        </p:spPr>
        <p:txBody>
          <a:bodyPr/>
          <a:lstStyle/>
          <a:p>
            <a:r>
              <a:rPr lang="en-GB" dirty="0" smtClean="0"/>
              <a:t>MRSA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3"/>
          <a:stretch/>
        </p:blipFill>
        <p:spPr>
          <a:xfrm>
            <a:off x="7452320" y="260648"/>
            <a:ext cx="1368152" cy="11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49321" y="6135015"/>
            <a:ext cx="4176464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by Aziz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Muttaqin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from the Noun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2174"/>
            <a:ext cx="3647404" cy="24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4" y="1407621"/>
            <a:ext cx="703231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737279"/>
            <a:ext cx="3723233" cy="237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7196" cy="1143000"/>
          </a:xfrm>
        </p:spPr>
        <p:txBody>
          <a:bodyPr/>
          <a:lstStyle/>
          <a:p>
            <a:r>
              <a:rPr lang="en-GB" dirty="0" smtClean="0"/>
              <a:t>MRSA Targets (NI)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689861"/>
              </p:ext>
            </p:extLst>
          </p:nvPr>
        </p:nvGraphicFramePr>
        <p:xfrm>
          <a:off x="611560" y="1417928"/>
          <a:ext cx="72541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3"/>
          <a:stretch/>
        </p:blipFill>
        <p:spPr>
          <a:xfrm>
            <a:off x="7452320" y="260648"/>
            <a:ext cx="1368152" cy="115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1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88640"/>
            <a:ext cx="8077196" cy="11430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0" cap="none" spc="0" baseline="0">
                <a:solidFill>
                  <a:srgbClr val="00B5CC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r>
              <a:rPr lang="en-GB" i="1" dirty="0" smtClean="0"/>
              <a:t>C. Difficile</a:t>
            </a:r>
            <a:endParaRPr lang="en-GB" i="1" dirty="0"/>
          </a:p>
        </p:txBody>
      </p:sp>
      <p:pic>
        <p:nvPicPr>
          <p:cNvPr id="5" name="Picture 2" descr="C:\Users\rspie003\Downloads\noun_Stomach_1843619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7020272" y="116632"/>
            <a:ext cx="1728192" cy="15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9" y="1398226"/>
            <a:ext cx="7675465" cy="25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21414" cy="26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2593"/>
            <a:ext cx="3378227" cy="229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88640"/>
            <a:ext cx="8077196" cy="11430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0" cap="none" spc="0" baseline="0">
                <a:solidFill>
                  <a:srgbClr val="00B5CC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r>
              <a:rPr lang="en-GB" i="1" dirty="0" smtClean="0"/>
              <a:t>C. Difficile </a:t>
            </a:r>
            <a:r>
              <a:rPr lang="en-GB" dirty="0" smtClean="0"/>
              <a:t>Targets (NI)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682807"/>
              </p:ext>
            </p:extLst>
          </p:nvPr>
        </p:nvGraphicFramePr>
        <p:xfrm>
          <a:off x="833364" y="1124744"/>
          <a:ext cx="7036013" cy="471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rspie003\Downloads\noun_Stomach_1843619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7020272" y="116632"/>
            <a:ext cx="1728192" cy="15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66"/>
            <a:ext cx="8077196" cy="1143000"/>
          </a:xfrm>
        </p:spPr>
        <p:txBody>
          <a:bodyPr/>
          <a:lstStyle/>
          <a:p>
            <a:r>
              <a:rPr lang="en-GB" i="1" dirty="0" smtClean="0"/>
              <a:t>C. Difficile </a:t>
            </a:r>
            <a:r>
              <a:rPr lang="en-GB" dirty="0" smtClean="0"/>
              <a:t>in the Community</a:t>
            </a:r>
            <a:endParaRPr lang="en-GB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711" r="1272" b="2037"/>
          <a:stretch/>
        </p:blipFill>
        <p:spPr bwMode="auto">
          <a:xfrm>
            <a:off x="1057908" y="1484784"/>
            <a:ext cx="6388577" cy="4019910"/>
          </a:xfrm>
          <a:prstGeom prst="rect">
            <a:avLst/>
          </a:prstGeom>
          <a:noFill/>
        </p:spPr>
      </p:pic>
      <p:pic>
        <p:nvPicPr>
          <p:cNvPr id="5" name="Picture 7" descr="C:\Users\rspie003\Downloads\noun_House_70682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6"/>
          <a:stretch/>
        </p:blipFill>
        <p:spPr bwMode="auto">
          <a:xfrm>
            <a:off x="7446485" y="116632"/>
            <a:ext cx="1578661" cy="12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SC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Powerpoint%20template_white%20background</Template>
  <TotalTime>3999</TotalTime>
  <Words>1205</Words>
  <Application>Microsoft Office PowerPoint</Application>
  <PresentationFormat>On-screen Show (4:3)</PresentationFormat>
  <Paragraphs>131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BHSCT_white</vt:lpstr>
      <vt:lpstr>Surveillance of Healthcare-associated  Infections in NI</vt:lpstr>
      <vt:lpstr>HCAI Surveillance</vt:lpstr>
      <vt:lpstr>Organisms Under Surveillance 18/19</vt:lpstr>
      <vt:lpstr>Data Sources</vt:lpstr>
      <vt:lpstr>MRSA</vt:lpstr>
      <vt:lpstr>MRSA Targets (NI)</vt:lpstr>
      <vt:lpstr>PowerPoint Presentation</vt:lpstr>
      <vt:lpstr>PowerPoint Presentation</vt:lpstr>
      <vt:lpstr>C. Difficile in the Community</vt:lpstr>
      <vt:lpstr>Pseudomonas in Neonatal  Units</vt:lpstr>
      <vt:lpstr>New for 2019/20</vt:lpstr>
      <vt:lpstr>Further Information</vt:lpstr>
      <vt:lpstr>Questions?   Rachel.spiers@hscni.net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of disease occurrence</dc:title>
  <dc:creator>Rachel Spiers</dc:creator>
  <cp:lastModifiedBy>JCrawford</cp:lastModifiedBy>
  <cp:revision>139</cp:revision>
  <cp:lastPrinted>2019-03-11T15:16:46Z</cp:lastPrinted>
  <dcterms:created xsi:type="dcterms:W3CDTF">2015-11-05T16:03:38Z</dcterms:created>
  <dcterms:modified xsi:type="dcterms:W3CDTF">2019-03-11T15:18:53Z</dcterms:modified>
</cp:coreProperties>
</file>