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5"/>
  </p:notesMasterIdLst>
  <p:handoutMasterIdLst>
    <p:handoutMasterId r:id="rId26"/>
  </p:handoutMasterIdLst>
  <p:sldIdLst>
    <p:sldId id="361" r:id="rId2"/>
    <p:sldId id="364" r:id="rId3"/>
    <p:sldId id="383" r:id="rId4"/>
    <p:sldId id="365" r:id="rId5"/>
    <p:sldId id="366" r:id="rId6"/>
    <p:sldId id="362" r:id="rId7"/>
    <p:sldId id="363" r:id="rId8"/>
    <p:sldId id="380" r:id="rId9"/>
    <p:sldId id="374" r:id="rId10"/>
    <p:sldId id="368" r:id="rId11"/>
    <p:sldId id="332" r:id="rId12"/>
    <p:sldId id="349" r:id="rId13"/>
    <p:sldId id="381" r:id="rId14"/>
    <p:sldId id="379" r:id="rId15"/>
    <p:sldId id="388" r:id="rId16"/>
    <p:sldId id="378" r:id="rId17"/>
    <p:sldId id="377" r:id="rId18"/>
    <p:sldId id="376" r:id="rId19"/>
    <p:sldId id="373" r:id="rId20"/>
    <p:sldId id="375" r:id="rId21"/>
    <p:sldId id="386" r:id="rId22"/>
    <p:sldId id="387" r:id="rId23"/>
    <p:sldId id="382" r:id="rId24"/>
  </p:sldIdLst>
  <p:sldSz cx="9144000" cy="6858000" type="screen4x3"/>
  <p:notesSz cx="6808788" cy="9940925"/>
  <p:defaultTextStyle>
    <a:defPPr>
      <a:defRPr lang="en-US"/>
    </a:defPPr>
    <a:lvl1pPr algn="l" rtl="0" fontAlgn="base">
      <a:spcBef>
        <a:spcPct val="20000"/>
      </a:spcBef>
      <a:spcAft>
        <a:spcPct val="0"/>
      </a:spcAft>
      <a:buClr>
        <a:schemeClr val="bg1"/>
      </a:buClr>
      <a:defRPr sz="4000" kern="1200">
        <a:solidFill>
          <a:schemeClr val="bg2"/>
        </a:solidFill>
        <a:latin typeface="Arial" charset="0"/>
        <a:ea typeface="+mn-ea"/>
        <a:cs typeface="+mn-cs"/>
      </a:defRPr>
    </a:lvl1pPr>
    <a:lvl2pPr marL="457200" algn="l" rtl="0" fontAlgn="base">
      <a:spcBef>
        <a:spcPct val="20000"/>
      </a:spcBef>
      <a:spcAft>
        <a:spcPct val="0"/>
      </a:spcAft>
      <a:buClr>
        <a:schemeClr val="bg1"/>
      </a:buClr>
      <a:defRPr sz="4000" kern="1200">
        <a:solidFill>
          <a:schemeClr val="bg2"/>
        </a:solidFill>
        <a:latin typeface="Arial" charset="0"/>
        <a:ea typeface="+mn-ea"/>
        <a:cs typeface="+mn-cs"/>
      </a:defRPr>
    </a:lvl2pPr>
    <a:lvl3pPr marL="914400" algn="l" rtl="0" fontAlgn="base">
      <a:spcBef>
        <a:spcPct val="20000"/>
      </a:spcBef>
      <a:spcAft>
        <a:spcPct val="0"/>
      </a:spcAft>
      <a:buClr>
        <a:schemeClr val="bg1"/>
      </a:buClr>
      <a:defRPr sz="4000" kern="1200">
        <a:solidFill>
          <a:schemeClr val="bg2"/>
        </a:solidFill>
        <a:latin typeface="Arial" charset="0"/>
        <a:ea typeface="+mn-ea"/>
        <a:cs typeface="+mn-cs"/>
      </a:defRPr>
    </a:lvl3pPr>
    <a:lvl4pPr marL="1371600" algn="l" rtl="0" fontAlgn="base">
      <a:spcBef>
        <a:spcPct val="20000"/>
      </a:spcBef>
      <a:spcAft>
        <a:spcPct val="0"/>
      </a:spcAft>
      <a:buClr>
        <a:schemeClr val="bg1"/>
      </a:buClr>
      <a:defRPr sz="4000" kern="1200">
        <a:solidFill>
          <a:schemeClr val="bg2"/>
        </a:solidFill>
        <a:latin typeface="Arial" charset="0"/>
        <a:ea typeface="+mn-ea"/>
        <a:cs typeface="+mn-cs"/>
      </a:defRPr>
    </a:lvl4pPr>
    <a:lvl5pPr marL="1828800" algn="l" rtl="0" fontAlgn="base">
      <a:spcBef>
        <a:spcPct val="20000"/>
      </a:spcBef>
      <a:spcAft>
        <a:spcPct val="0"/>
      </a:spcAft>
      <a:buClr>
        <a:schemeClr val="bg1"/>
      </a:buClr>
      <a:defRPr sz="4000" kern="1200">
        <a:solidFill>
          <a:schemeClr val="bg2"/>
        </a:solidFill>
        <a:latin typeface="Arial" charset="0"/>
        <a:ea typeface="+mn-ea"/>
        <a:cs typeface="+mn-cs"/>
      </a:defRPr>
    </a:lvl5pPr>
    <a:lvl6pPr marL="2286000" algn="l" defTabSz="914400" rtl="0" eaLnBrk="1" latinLnBrk="0" hangingPunct="1">
      <a:defRPr sz="4000" kern="1200">
        <a:solidFill>
          <a:schemeClr val="bg2"/>
        </a:solidFill>
        <a:latin typeface="Arial" charset="0"/>
        <a:ea typeface="+mn-ea"/>
        <a:cs typeface="+mn-cs"/>
      </a:defRPr>
    </a:lvl6pPr>
    <a:lvl7pPr marL="2743200" algn="l" defTabSz="914400" rtl="0" eaLnBrk="1" latinLnBrk="0" hangingPunct="1">
      <a:defRPr sz="4000" kern="1200">
        <a:solidFill>
          <a:schemeClr val="bg2"/>
        </a:solidFill>
        <a:latin typeface="Arial" charset="0"/>
        <a:ea typeface="+mn-ea"/>
        <a:cs typeface="+mn-cs"/>
      </a:defRPr>
    </a:lvl7pPr>
    <a:lvl8pPr marL="3200400" algn="l" defTabSz="914400" rtl="0" eaLnBrk="1" latinLnBrk="0" hangingPunct="1">
      <a:defRPr sz="4000" kern="1200">
        <a:solidFill>
          <a:schemeClr val="bg2"/>
        </a:solidFill>
        <a:latin typeface="Arial" charset="0"/>
        <a:ea typeface="+mn-ea"/>
        <a:cs typeface="+mn-cs"/>
      </a:defRPr>
    </a:lvl8pPr>
    <a:lvl9pPr marL="3657600" algn="l" defTabSz="914400" rtl="0" eaLnBrk="1" latinLnBrk="0" hangingPunct="1">
      <a:defRPr sz="4000" kern="1200">
        <a:solidFill>
          <a:schemeClr val="bg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CC"/>
    <a:srgbClr val="11E3F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7" autoAdjust="0"/>
    <p:restoredTop sz="92416" autoAdjust="0"/>
  </p:normalViewPr>
  <p:slideViewPr>
    <p:cSldViewPr>
      <p:cViewPr>
        <p:scale>
          <a:sx n="100" d="100"/>
          <a:sy n="100" d="100"/>
        </p:scale>
        <p:origin x="-264" y="18"/>
      </p:cViewPr>
      <p:guideLst>
        <p:guide orient="horz" pos="16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31" d="100"/>
          <a:sy n="131" d="100"/>
        </p:scale>
        <p:origin x="-3624" y="-120"/>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1" y="0"/>
            <a:ext cx="2950951" cy="49673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spcBef>
                <a:spcPct val="0"/>
              </a:spcBef>
              <a:buClrTx/>
              <a:defRPr sz="1200">
                <a:solidFill>
                  <a:schemeClr val="tx1"/>
                </a:solidFill>
              </a:defRPr>
            </a:lvl1pPr>
          </a:lstStyle>
          <a:p>
            <a:pPr>
              <a:defRPr/>
            </a:pPr>
            <a:endParaRPr lang="en-GB" dirty="0"/>
          </a:p>
        </p:txBody>
      </p:sp>
      <p:sp>
        <p:nvSpPr>
          <p:cNvPr id="152579" name="Rectangle 3"/>
          <p:cNvSpPr>
            <a:spLocks noGrp="1" noChangeArrowheads="1"/>
          </p:cNvSpPr>
          <p:nvPr>
            <p:ph type="dt" sz="quarter" idx="1"/>
          </p:nvPr>
        </p:nvSpPr>
        <p:spPr bwMode="auto">
          <a:xfrm>
            <a:off x="3856250" y="0"/>
            <a:ext cx="2950951" cy="49673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spcBef>
                <a:spcPct val="0"/>
              </a:spcBef>
              <a:buClrTx/>
              <a:defRPr sz="1200">
                <a:solidFill>
                  <a:schemeClr val="tx1"/>
                </a:solidFill>
              </a:defRPr>
            </a:lvl1pPr>
          </a:lstStyle>
          <a:p>
            <a:pPr>
              <a:defRPr/>
            </a:pPr>
            <a:endParaRPr lang="en-GB" dirty="0"/>
          </a:p>
        </p:txBody>
      </p:sp>
      <p:sp>
        <p:nvSpPr>
          <p:cNvPr id="152580" name="Rectangle 4"/>
          <p:cNvSpPr>
            <a:spLocks noGrp="1" noChangeArrowheads="1"/>
          </p:cNvSpPr>
          <p:nvPr>
            <p:ph type="ftr" sz="quarter" idx="2"/>
          </p:nvPr>
        </p:nvSpPr>
        <p:spPr bwMode="auto">
          <a:xfrm>
            <a:off x="1" y="9442610"/>
            <a:ext cx="2950951" cy="496730"/>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spcBef>
                <a:spcPct val="0"/>
              </a:spcBef>
              <a:buClrTx/>
              <a:defRPr sz="1200">
                <a:solidFill>
                  <a:schemeClr val="tx1"/>
                </a:solidFill>
              </a:defRPr>
            </a:lvl1pPr>
          </a:lstStyle>
          <a:p>
            <a:pPr>
              <a:defRPr/>
            </a:pPr>
            <a:endParaRPr lang="en-GB" dirty="0"/>
          </a:p>
        </p:txBody>
      </p:sp>
      <p:sp>
        <p:nvSpPr>
          <p:cNvPr id="152581" name="Rectangle 5"/>
          <p:cNvSpPr>
            <a:spLocks noGrp="1" noChangeArrowheads="1"/>
          </p:cNvSpPr>
          <p:nvPr>
            <p:ph type="sldNum" sz="quarter" idx="3"/>
          </p:nvPr>
        </p:nvSpPr>
        <p:spPr bwMode="auto">
          <a:xfrm>
            <a:off x="3856250" y="9442610"/>
            <a:ext cx="2950951" cy="496730"/>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spcBef>
                <a:spcPct val="0"/>
              </a:spcBef>
              <a:buClrTx/>
              <a:defRPr sz="1200">
                <a:solidFill>
                  <a:schemeClr val="tx1"/>
                </a:solidFill>
              </a:defRPr>
            </a:lvl1pPr>
          </a:lstStyle>
          <a:p>
            <a:pPr>
              <a:defRPr/>
            </a:pPr>
            <a:fld id="{AB72931C-A013-4829-981A-5005AB9FD935}" type="slidenum">
              <a:rPr lang="en-GB"/>
              <a:pPr>
                <a:defRPr/>
              </a:pPr>
              <a:t>‹#›</a:t>
            </a:fld>
            <a:endParaRPr lang="en-GB" dirty="0"/>
          </a:p>
        </p:txBody>
      </p:sp>
    </p:spTree>
    <p:extLst>
      <p:ext uri="{BB962C8B-B14F-4D97-AF65-F5344CB8AC3E}">
        <p14:creationId xmlns:p14="http://schemas.microsoft.com/office/powerpoint/2010/main" val="2591710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286475" y="1325140"/>
            <a:ext cx="2874716" cy="414205"/>
          </a:xfrm>
          <a:prstGeom prst="rect">
            <a:avLst/>
          </a:prstGeom>
          <a:noFill/>
          <a:ln w="9525">
            <a:noFill/>
            <a:miter lim="800000"/>
            <a:headEnd/>
            <a:tailEnd/>
          </a:ln>
          <a:effectLst/>
        </p:spPr>
        <p:txBody>
          <a:bodyPr vert="horz" wrap="none" lIns="91431" tIns="45715" rIns="91431" bIns="45715" numCol="1" anchor="t" anchorCtr="0" compatLnSpc="1">
            <a:prstTxWarp prst="textNoShape">
              <a:avLst/>
            </a:prstTxWarp>
          </a:bodyPr>
          <a:lstStyle>
            <a:lvl1pPr>
              <a:spcBef>
                <a:spcPct val="0"/>
              </a:spcBef>
              <a:buClrTx/>
              <a:defRPr sz="1200">
                <a:solidFill>
                  <a:schemeClr val="tx1"/>
                </a:solidFill>
                <a:latin typeface="Times New Roman" pitchFamily="18" charset="0"/>
              </a:defRPr>
            </a:lvl1pPr>
          </a:lstStyle>
          <a:p>
            <a:pPr>
              <a:defRPr/>
            </a:pPr>
            <a:endParaRPr lang="en-US" dirty="0"/>
          </a:p>
        </p:txBody>
      </p:sp>
      <p:sp>
        <p:nvSpPr>
          <p:cNvPr id="20483" name="Rectangle 3"/>
          <p:cNvSpPr>
            <a:spLocks noGrp="1" noChangeArrowheads="1"/>
          </p:cNvSpPr>
          <p:nvPr>
            <p:ph type="dt" idx="1"/>
          </p:nvPr>
        </p:nvSpPr>
        <p:spPr bwMode="auto">
          <a:xfrm>
            <a:off x="3857838" y="0"/>
            <a:ext cx="2950951" cy="496730"/>
          </a:xfrm>
          <a:prstGeom prst="rect">
            <a:avLst/>
          </a:prstGeom>
          <a:noFill/>
          <a:ln w="9525">
            <a:noFill/>
            <a:miter lim="800000"/>
            <a:headEnd/>
            <a:tailEnd/>
          </a:ln>
          <a:effectLst/>
        </p:spPr>
        <p:txBody>
          <a:bodyPr vert="horz" wrap="none" lIns="91431" tIns="45715" rIns="91431" bIns="45715" numCol="1" anchor="t" anchorCtr="0" compatLnSpc="1">
            <a:prstTxWarp prst="textNoShape">
              <a:avLst/>
            </a:prstTxWarp>
          </a:bodyPr>
          <a:lstStyle>
            <a:lvl1pPr algn="r">
              <a:spcBef>
                <a:spcPct val="0"/>
              </a:spcBef>
              <a:buClrTx/>
              <a:defRPr sz="1200">
                <a:solidFill>
                  <a:schemeClr val="tx1"/>
                </a:solidFill>
                <a:latin typeface="Times New Roman" pitchFamily="18" charset="0"/>
              </a:defRPr>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920750" y="496888"/>
            <a:ext cx="496887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908475" y="4721305"/>
            <a:ext cx="4991840" cy="4473733"/>
          </a:xfrm>
          <a:prstGeom prst="rect">
            <a:avLst/>
          </a:prstGeom>
          <a:noFill/>
          <a:ln w="9525">
            <a:noFill/>
            <a:miter lim="800000"/>
            <a:headEnd/>
            <a:tailEnd/>
          </a:ln>
          <a:effectLst/>
        </p:spPr>
        <p:txBody>
          <a:bodyPr vert="horz" wrap="none" lIns="91431" tIns="45715" rIns="91431" bIns="457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1" y="9444197"/>
            <a:ext cx="2950951" cy="496729"/>
          </a:xfrm>
          <a:prstGeom prst="rect">
            <a:avLst/>
          </a:prstGeom>
          <a:noFill/>
          <a:ln w="9525">
            <a:noFill/>
            <a:miter lim="800000"/>
            <a:headEnd/>
            <a:tailEnd/>
          </a:ln>
          <a:effectLst/>
        </p:spPr>
        <p:txBody>
          <a:bodyPr vert="horz" wrap="none" lIns="91431" tIns="45715" rIns="91431" bIns="45715" numCol="1" anchor="b" anchorCtr="0" compatLnSpc="1">
            <a:prstTxWarp prst="textNoShape">
              <a:avLst/>
            </a:prstTxWarp>
          </a:bodyPr>
          <a:lstStyle>
            <a:lvl1pPr>
              <a:spcBef>
                <a:spcPct val="0"/>
              </a:spcBef>
              <a:buClrTx/>
              <a:defRPr sz="1200">
                <a:solidFill>
                  <a:schemeClr val="tx1"/>
                </a:solidFill>
                <a:latin typeface="Times New Roman" pitchFamily="18" charset="0"/>
              </a:defRPr>
            </a:lvl1pPr>
          </a:lstStyle>
          <a:p>
            <a:pPr>
              <a:defRPr/>
            </a:pPr>
            <a:endParaRPr lang="en-US" dirty="0"/>
          </a:p>
        </p:txBody>
      </p:sp>
      <p:sp>
        <p:nvSpPr>
          <p:cNvPr id="20487" name="Rectangle 7"/>
          <p:cNvSpPr>
            <a:spLocks noGrp="1" noChangeArrowheads="1"/>
          </p:cNvSpPr>
          <p:nvPr>
            <p:ph type="sldNum" sz="quarter" idx="5"/>
          </p:nvPr>
        </p:nvSpPr>
        <p:spPr bwMode="auto">
          <a:xfrm>
            <a:off x="3857838" y="9444197"/>
            <a:ext cx="2950951" cy="496729"/>
          </a:xfrm>
          <a:prstGeom prst="rect">
            <a:avLst/>
          </a:prstGeom>
          <a:noFill/>
          <a:ln w="9525">
            <a:noFill/>
            <a:miter lim="800000"/>
            <a:headEnd/>
            <a:tailEnd/>
          </a:ln>
          <a:effectLst/>
        </p:spPr>
        <p:txBody>
          <a:bodyPr vert="horz" wrap="none" lIns="91431" tIns="45715" rIns="91431" bIns="45715" numCol="1" anchor="b" anchorCtr="0" compatLnSpc="1">
            <a:prstTxWarp prst="textNoShape">
              <a:avLst/>
            </a:prstTxWarp>
          </a:bodyPr>
          <a:lstStyle>
            <a:lvl1pPr algn="r">
              <a:spcBef>
                <a:spcPct val="0"/>
              </a:spcBef>
              <a:buClrTx/>
              <a:defRPr sz="1200">
                <a:solidFill>
                  <a:schemeClr val="tx1"/>
                </a:solidFill>
                <a:latin typeface="Times New Roman" pitchFamily="18" charset="0"/>
              </a:defRPr>
            </a:lvl1pPr>
          </a:lstStyle>
          <a:p>
            <a:pPr>
              <a:defRPr/>
            </a:pPr>
            <a:fld id="{761040C0-F70A-429D-A381-4632FABCEB34}" type="slidenum">
              <a:rPr lang="en-US"/>
              <a:pPr>
                <a:defRPr/>
              </a:pPr>
              <a:t>‹#›</a:t>
            </a:fld>
            <a:endParaRPr lang="en-US" dirty="0"/>
          </a:p>
        </p:txBody>
      </p:sp>
    </p:spTree>
    <p:extLst>
      <p:ext uri="{BB962C8B-B14F-4D97-AF65-F5344CB8AC3E}">
        <p14:creationId xmlns:p14="http://schemas.microsoft.com/office/powerpoint/2010/main" val="412726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190500" algn="l" rtl="0" eaLnBrk="0" fontAlgn="base" hangingPunct="0">
      <a:spcBef>
        <a:spcPct val="30000"/>
      </a:spcBef>
      <a:spcAft>
        <a:spcPct val="0"/>
      </a:spcAft>
      <a:defRPr sz="1200" kern="1200">
        <a:solidFill>
          <a:schemeClr val="tx1"/>
        </a:solidFill>
        <a:latin typeface="Arial" charset="0"/>
        <a:ea typeface="+mn-ea"/>
        <a:cs typeface="+mn-cs"/>
      </a:defRPr>
    </a:lvl2pPr>
    <a:lvl3pPr marL="381000" algn="l" rtl="0" eaLnBrk="0" fontAlgn="base" hangingPunct="0">
      <a:spcBef>
        <a:spcPct val="30000"/>
      </a:spcBef>
      <a:spcAft>
        <a:spcPct val="0"/>
      </a:spcAft>
      <a:defRPr sz="1200" kern="1200">
        <a:solidFill>
          <a:schemeClr val="tx1"/>
        </a:solidFill>
        <a:latin typeface="Arial" charset="0"/>
        <a:ea typeface="+mn-ea"/>
        <a:cs typeface="+mn-cs"/>
      </a:defRPr>
    </a:lvl3pPr>
    <a:lvl4pPr marL="571500" algn="l" rtl="0" eaLnBrk="0" fontAlgn="base" hangingPunct="0">
      <a:spcBef>
        <a:spcPct val="30000"/>
      </a:spcBef>
      <a:spcAft>
        <a:spcPct val="0"/>
      </a:spcAft>
      <a:defRPr sz="1200" kern="1200">
        <a:solidFill>
          <a:schemeClr val="tx1"/>
        </a:solidFill>
        <a:latin typeface="Arial" charset="0"/>
        <a:ea typeface="+mn-ea"/>
        <a:cs typeface="+mn-cs"/>
      </a:defRPr>
    </a:lvl4pPr>
    <a:lvl5pPr marL="7620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bg2"/>
                </a:solidFill>
                <a:latin typeface="Arial" charset="0"/>
              </a:defRPr>
            </a:lvl1pPr>
            <a:lvl2pPr marL="742875" indent="-285720" eaLnBrk="0" hangingPunct="0">
              <a:defRPr sz="4000">
                <a:solidFill>
                  <a:schemeClr val="bg2"/>
                </a:solidFill>
                <a:latin typeface="Arial" charset="0"/>
              </a:defRPr>
            </a:lvl2pPr>
            <a:lvl3pPr marL="1142884" indent="-228577" eaLnBrk="0" hangingPunct="0">
              <a:defRPr sz="4000">
                <a:solidFill>
                  <a:schemeClr val="bg2"/>
                </a:solidFill>
                <a:latin typeface="Arial" charset="0"/>
              </a:defRPr>
            </a:lvl3pPr>
            <a:lvl4pPr marL="1600037" indent="-228577" eaLnBrk="0" hangingPunct="0">
              <a:defRPr sz="4000">
                <a:solidFill>
                  <a:schemeClr val="bg2"/>
                </a:solidFill>
                <a:latin typeface="Arial" charset="0"/>
              </a:defRPr>
            </a:lvl4pPr>
            <a:lvl5pPr marL="2057190" indent="-228577" eaLnBrk="0" hangingPunct="0">
              <a:defRPr sz="4000">
                <a:solidFill>
                  <a:schemeClr val="bg2"/>
                </a:solidFill>
                <a:latin typeface="Arial" charset="0"/>
              </a:defRPr>
            </a:lvl5pPr>
            <a:lvl6pPr marL="2514343" indent="-228577" eaLnBrk="0" fontAlgn="base" hangingPunct="0">
              <a:spcBef>
                <a:spcPct val="20000"/>
              </a:spcBef>
              <a:spcAft>
                <a:spcPct val="0"/>
              </a:spcAft>
              <a:buClr>
                <a:schemeClr val="bg1"/>
              </a:buClr>
              <a:defRPr sz="4000">
                <a:solidFill>
                  <a:schemeClr val="bg2"/>
                </a:solidFill>
                <a:latin typeface="Arial" charset="0"/>
              </a:defRPr>
            </a:lvl6pPr>
            <a:lvl7pPr marL="2971496" indent="-228577" eaLnBrk="0" fontAlgn="base" hangingPunct="0">
              <a:spcBef>
                <a:spcPct val="20000"/>
              </a:spcBef>
              <a:spcAft>
                <a:spcPct val="0"/>
              </a:spcAft>
              <a:buClr>
                <a:schemeClr val="bg1"/>
              </a:buClr>
              <a:defRPr sz="4000">
                <a:solidFill>
                  <a:schemeClr val="bg2"/>
                </a:solidFill>
                <a:latin typeface="Arial" charset="0"/>
              </a:defRPr>
            </a:lvl7pPr>
            <a:lvl8pPr marL="3428650" indent="-228577" eaLnBrk="0" fontAlgn="base" hangingPunct="0">
              <a:spcBef>
                <a:spcPct val="20000"/>
              </a:spcBef>
              <a:spcAft>
                <a:spcPct val="0"/>
              </a:spcAft>
              <a:buClr>
                <a:schemeClr val="bg1"/>
              </a:buClr>
              <a:defRPr sz="4000">
                <a:solidFill>
                  <a:schemeClr val="bg2"/>
                </a:solidFill>
                <a:latin typeface="Arial" charset="0"/>
              </a:defRPr>
            </a:lvl8pPr>
            <a:lvl9pPr marL="3885804" indent="-228577" eaLnBrk="0" fontAlgn="base" hangingPunct="0">
              <a:spcBef>
                <a:spcPct val="20000"/>
              </a:spcBef>
              <a:spcAft>
                <a:spcPct val="0"/>
              </a:spcAft>
              <a:buClr>
                <a:schemeClr val="bg1"/>
              </a:buClr>
              <a:defRPr sz="4000">
                <a:solidFill>
                  <a:schemeClr val="bg2"/>
                </a:solidFill>
                <a:latin typeface="Arial" charset="0"/>
              </a:defRPr>
            </a:lvl9pPr>
          </a:lstStyle>
          <a:p>
            <a:pPr eaLnBrk="1" hangingPunct="1"/>
            <a:fld id="{3878E691-68AD-4471-9C23-CC649E6939C0}" type="slidenum">
              <a:rPr lang="en-US" sz="1200">
                <a:solidFill>
                  <a:schemeClr val="tx1"/>
                </a:solidFill>
                <a:latin typeface="Times New Roman" pitchFamily="18" charset="0"/>
              </a:rPr>
              <a:pPr eaLnBrk="1" hangingPunct="1"/>
              <a:t>1</a:t>
            </a:fld>
            <a:endParaRPr lang="en-US" sz="1200" dirty="0">
              <a:solidFill>
                <a:schemeClr val="tx1"/>
              </a:solidFill>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63%   </a:t>
            </a:r>
            <a:r>
              <a:rPr lang="en-GB" sz="1200" b="1" i="0" u="none" strike="noStrike" dirty="0" smtClean="0">
                <a:solidFill>
                  <a:srgbClr val="000000"/>
                </a:solidFill>
                <a:effectLst/>
                <a:latin typeface="Calibri"/>
              </a:rPr>
              <a:t>TRIMETHOPRIM</a:t>
            </a:r>
            <a:endParaRPr lang="en-GB" dirty="0" smtClean="0"/>
          </a:p>
          <a:p>
            <a:r>
              <a:rPr lang="en-GB" dirty="0" smtClean="0"/>
              <a:t>77%   </a:t>
            </a:r>
            <a:r>
              <a:rPr lang="en-GB" sz="1200" b="1" i="0" u="none" strike="noStrike" dirty="0" smtClean="0">
                <a:solidFill>
                  <a:srgbClr val="000000"/>
                </a:solidFill>
                <a:effectLst/>
                <a:latin typeface="Calibri"/>
              </a:rPr>
              <a:t>CEFALEXIN</a:t>
            </a:r>
            <a:endParaRPr lang="en-GB" dirty="0" smtClean="0"/>
          </a:p>
          <a:p>
            <a:r>
              <a:rPr lang="en-GB" dirty="0" smtClean="0"/>
              <a:t>76%   </a:t>
            </a:r>
            <a:r>
              <a:rPr lang="en-GB" sz="1200" b="1" i="0" u="none" strike="noStrike" dirty="0" smtClean="0">
                <a:solidFill>
                  <a:srgbClr val="000000"/>
                </a:solidFill>
                <a:effectLst/>
                <a:latin typeface="Calibri"/>
              </a:rPr>
              <a:t>NITROFURANTOIN*</a:t>
            </a:r>
          </a:p>
          <a:p>
            <a:endParaRPr lang="en-GB" sz="1200" b="1" i="0" u="none" strike="noStrike" dirty="0" smtClean="0">
              <a:solidFill>
                <a:srgbClr val="000000"/>
              </a:solidFill>
              <a:effectLst/>
              <a:latin typeface="Calibri"/>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i="0" u="none" strike="noStrike" dirty="0" smtClean="0">
                <a:solidFill>
                  <a:srgbClr val="000000"/>
                </a:solidFill>
                <a:effectLst/>
                <a:latin typeface="Calibri"/>
              </a:rPr>
              <a:t>Nearly 5%   CO AMOXI OR CIPROFLOXACIN </a:t>
            </a:r>
          </a:p>
          <a:p>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15</a:t>
            </a:fld>
            <a:endParaRPr lang="en-US" dirty="0"/>
          </a:p>
        </p:txBody>
      </p:sp>
    </p:spTree>
    <p:extLst>
      <p:ext uri="{BB962C8B-B14F-4D97-AF65-F5344CB8AC3E}">
        <p14:creationId xmlns:p14="http://schemas.microsoft.com/office/powerpoint/2010/main" val="2155487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17</a:t>
            </a:fld>
            <a:endParaRPr lang="en-US" dirty="0"/>
          </a:p>
        </p:txBody>
      </p:sp>
    </p:spTree>
    <p:extLst>
      <p:ext uri="{BB962C8B-B14F-4D97-AF65-F5344CB8AC3E}">
        <p14:creationId xmlns:p14="http://schemas.microsoft.com/office/powerpoint/2010/main" val="2457500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19</a:t>
            </a:fld>
            <a:endParaRPr lang="en-US" dirty="0"/>
          </a:p>
        </p:txBody>
      </p:sp>
    </p:spTree>
    <p:extLst>
      <p:ext uri="{BB962C8B-B14F-4D97-AF65-F5344CB8AC3E}">
        <p14:creationId xmlns:p14="http://schemas.microsoft.com/office/powerpoint/2010/main" val="2057037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Like to thank all those from PHA and the homes that took part for their input.</a:t>
            </a:r>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2</a:t>
            </a:fld>
            <a:endParaRPr lang="en-US" dirty="0"/>
          </a:p>
        </p:txBody>
      </p:sp>
    </p:spTree>
    <p:extLst>
      <p:ext uri="{BB962C8B-B14F-4D97-AF65-F5344CB8AC3E}">
        <p14:creationId xmlns:p14="http://schemas.microsoft.com/office/powerpoint/2010/main" val="3792485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5</a:t>
            </a:fld>
            <a:endParaRPr lang="en-US" dirty="0"/>
          </a:p>
        </p:txBody>
      </p:sp>
    </p:spTree>
    <p:extLst>
      <p:ext uri="{BB962C8B-B14F-4D97-AF65-F5344CB8AC3E}">
        <p14:creationId xmlns:p14="http://schemas.microsoft.com/office/powerpoint/2010/main" val="4100040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Very slight decrease in the proportion of residents 85 or older</a:t>
            </a:r>
          </a:p>
          <a:p>
            <a:r>
              <a:rPr lang="en-GB" dirty="0" smtClean="0"/>
              <a:t>But increase in factors that would indicate a “sicker” population </a:t>
            </a:r>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6</a:t>
            </a:fld>
            <a:endParaRPr lang="en-US" dirty="0"/>
          </a:p>
        </p:txBody>
      </p:sp>
    </p:spTree>
    <p:extLst>
      <p:ext uri="{BB962C8B-B14F-4D97-AF65-F5344CB8AC3E}">
        <p14:creationId xmlns:p14="http://schemas.microsoft.com/office/powerpoint/2010/main" val="1604917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Pressure sores showing an increase compared to 2013</a:t>
            </a:r>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7</a:t>
            </a:fld>
            <a:endParaRPr lang="en-US" dirty="0"/>
          </a:p>
        </p:txBody>
      </p:sp>
    </p:spTree>
    <p:extLst>
      <p:ext uri="{BB962C8B-B14F-4D97-AF65-F5344CB8AC3E}">
        <p14:creationId xmlns:p14="http://schemas.microsoft.com/office/powerpoint/2010/main" val="3472680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Substantial decrease in HAI prevalence compared to the 2013 survey</a:t>
            </a:r>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8</a:t>
            </a:fld>
            <a:endParaRPr lang="en-US" dirty="0"/>
          </a:p>
        </p:txBody>
      </p:sp>
    </p:spTree>
    <p:extLst>
      <p:ext uri="{BB962C8B-B14F-4D97-AF65-F5344CB8AC3E}">
        <p14:creationId xmlns:p14="http://schemas.microsoft.com/office/powerpoint/2010/main" val="141151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Same basic pattern as 2013, UTI, RTI, Skin/soft tissue</a:t>
            </a:r>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9</a:t>
            </a:fld>
            <a:endParaRPr lang="en-US" dirty="0"/>
          </a:p>
        </p:txBody>
      </p:sp>
    </p:spTree>
    <p:extLst>
      <p:ext uri="{BB962C8B-B14F-4D97-AF65-F5344CB8AC3E}">
        <p14:creationId xmlns:p14="http://schemas.microsoft.com/office/powerpoint/2010/main" val="211445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Distribution shows how a small number of homes can have a disproportionate affect on the </a:t>
            </a:r>
            <a:r>
              <a:rPr lang="en-GB" smtClean="0"/>
              <a:t>overall prevalence</a:t>
            </a:r>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10</a:t>
            </a:fld>
            <a:endParaRPr lang="en-US" dirty="0"/>
          </a:p>
        </p:txBody>
      </p:sp>
    </p:spTree>
    <p:extLst>
      <p:ext uri="{BB962C8B-B14F-4D97-AF65-F5344CB8AC3E}">
        <p14:creationId xmlns:p14="http://schemas.microsoft.com/office/powerpoint/2010/main" val="2091097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half of prescriptions (50.4%) were given as prophylaxis and 48.5% were prescribed for therapeutic reasons. Almost half of prescriptions (47.1%) were for uroprophylaxis.</a:t>
            </a:r>
            <a:endParaRPr lang="en-GB" dirty="0"/>
          </a:p>
        </p:txBody>
      </p:sp>
      <p:sp>
        <p:nvSpPr>
          <p:cNvPr id="4" name="Slide Number Placeholder 3"/>
          <p:cNvSpPr>
            <a:spLocks noGrp="1"/>
          </p:cNvSpPr>
          <p:nvPr>
            <p:ph type="sldNum" sz="quarter" idx="10"/>
          </p:nvPr>
        </p:nvSpPr>
        <p:spPr/>
        <p:txBody>
          <a:bodyPr/>
          <a:lstStyle/>
          <a:p>
            <a:pPr>
              <a:defRPr/>
            </a:pPr>
            <a:fld id="{761040C0-F70A-429D-A381-4632FABCEB34}" type="slidenum">
              <a:rPr lang="en-US" smtClean="0"/>
              <a:pPr>
                <a:defRPr/>
              </a:pPr>
              <a:t>11</a:t>
            </a:fld>
            <a:endParaRPr lang="en-US" dirty="0"/>
          </a:p>
        </p:txBody>
      </p:sp>
    </p:spTree>
    <p:extLst>
      <p:ext uri="{BB962C8B-B14F-4D97-AF65-F5344CB8AC3E}">
        <p14:creationId xmlns:p14="http://schemas.microsoft.com/office/powerpoint/2010/main" val="2057037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290296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3918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4953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9055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23975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772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524000"/>
            <a:ext cx="39624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1524000"/>
            <a:ext cx="39624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03993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80772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067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4872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8439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36138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1433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299783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43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2723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0154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4" descr="curves-blue-white bkg_sized"/>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239000" y="3962400"/>
            <a:ext cx="1393825"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body" idx="1"/>
          </p:nvPr>
        </p:nvSpPr>
        <p:spPr bwMode="auto">
          <a:xfrm>
            <a:off x="685800" y="1524000"/>
            <a:ext cx="8077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28"/>
          <p:cNvSpPr>
            <a:spLocks noGrp="1" noChangeArrowheads="1"/>
          </p:cNvSpPr>
          <p:nvPr>
            <p:ph type="title"/>
          </p:nvPr>
        </p:nvSpPr>
        <p:spPr bwMode="auto">
          <a:xfrm>
            <a:off x="685800" y="6096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lvl="0"/>
            <a:r>
              <a:rPr lang="en-US" smtClean="0"/>
              <a:t>Click to edit Master title style</a:t>
            </a:r>
          </a:p>
        </p:txBody>
      </p:sp>
      <p:pic>
        <p:nvPicPr>
          <p:cNvPr id="1029" name="Picture 29" descr="PHAlogo"/>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 y="5867400"/>
            <a:ext cx="25908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0" descr="PHAstraplin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953000" y="6334125"/>
            <a:ext cx="35052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Lst>
  <p:txStyles>
    <p:titleStyle>
      <a:lvl1pPr algn="l" rtl="0" eaLnBrk="0" fontAlgn="base" hangingPunct="0">
        <a:spcBef>
          <a:spcPct val="0"/>
        </a:spcBef>
        <a:spcAft>
          <a:spcPct val="0"/>
        </a:spcAft>
        <a:defRPr sz="4000" b="1">
          <a:solidFill>
            <a:srgbClr val="00B5CC"/>
          </a:solidFill>
          <a:latin typeface="+mj-lt"/>
          <a:ea typeface="+mj-ea"/>
          <a:cs typeface="+mj-cs"/>
        </a:defRPr>
      </a:lvl1pPr>
      <a:lvl2pPr algn="l" rtl="0" eaLnBrk="0" fontAlgn="base" hangingPunct="0">
        <a:spcBef>
          <a:spcPct val="0"/>
        </a:spcBef>
        <a:spcAft>
          <a:spcPct val="0"/>
        </a:spcAft>
        <a:defRPr sz="4000" b="1">
          <a:solidFill>
            <a:srgbClr val="00B5CC"/>
          </a:solidFill>
          <a:latin typeface="Arial" charset="0"/>
        </a:defRPr>
      </a:lvl2pPr>
      <a:lvl3pPr algn="l" rtl="0" eaLnBrk="0" fontAlgn="base" hangingPunct="0">
        <a:spcBef>
          <a:spcPct val="0"/>
        </a:spcBef>
        <a:spcAft>
          <a:spcPct val="0"/>
        </a:spcAft>
        <a:defRPr sz="4000" b="1">
          <a:solidFill>
            <a:srgbClr val="00B5CC"/>
          </a:solidFill>
          <a:latin typeface="Arial" charset="0"/>
        </a:defRPr>
      </a:lvl3pPr>
      <a:lvl4pPr algn="l" rtl="0" eaLnBrk="0" fontAlgn="base" hangingPunct="0">
        <a:spcBef>
          <a:spcPct val="0"/>
        </a:spcBef>
        <a:spcAft>
          <a:spcPct val="0"/>
        </a:spcAft>
        <a:defRPr sz="4000" b="1">
          <a:solidFill>
            <a:srgbClr val="00B5CC"/>
          </a:solidFill>
          <a:latin typeface="Arial" charset="0"/>
        </a:defRPr>
      </a:lvl4pPr>
      <a:lvl5pPr algn="l" rtl="0" eaLnBrk="0" fontAlgn="base" hangingPunct="0">
        <a:spcBef>
          <a:spcPct val="0"/>
        </a:spcBef>
        <a:spcAft>
          <a:spcPct val="0"/>
        </a:spcAft>
        <a:defRPr sz="4000" b="1">
          <a:solidFill>
            <a:srgbClr val="00B5CC"/>
          </a:solidFill>
          <a:latin typeface="Arial" charset="0"/>
        </a:defRPr>
      </a:lvl5pPr>
      <a:lvl6pPr marL="457200" algn="l" rtl="0" fontAlgn="base">
        <a:spcBef>
          <a:spcPct val="0"/>
        </a:spcBef>
        <a:spcAft>
          <a:spcPct val="0"/>
        </a:spcAft>
        <a:defRPr sz="4000" b="1">
          <a:solidFill>
            <a:srgbClr val="00B5CC"/>
          </a:solidFill>
          <a:latin typeface="Arial" charset="0"/>
        </a:defRPr>
      </a:lvl6pPr>
      <a:lvl7pPr marL="914400" algn="l" rtl="0" fontAlgn="base">
        <a:spcBef>
          <a:spcPct val="0"/>
        </a:spcBef>
        <a:spcAft>
          <a:spcPct val="0"/>
        </a:spcAft>
        <a:defRPr sz="4000" b="1">
          <a:solidFill>
            <a:srgbClr val="00B5CC"/>
          </a:solidFill>
          <a:latin typeface="Arial" charset="0"/>
        </a:defRPr>
      </a:lvl7pPr>
      <a:lvl8pPr marL="1371600" algn="l" rtl="0" fontAlgn="base">
        <a:spcBef>
          <a:spcPct val="0"/>
        </a:spcBef>
        <a:spcAft>
          <a:spcPct val="0"/>
        </a:spcAft>
        <a:defRPr sz="4000" b="1">
          <a:solidFill>
            <a:srgbClr val="00B5CC"/>
          </a:solidFill>
          <a:latin typeface="Arial" charset="0"/>
        </a:defRPr>
      </a:lvl8pPr>
      <a:lvl9pPr marL="1828800" algn="l" rtl="0" fontAlgn="base">
        <a:spcBef>
          <a:spcPct val="0"/>
        </a:spcBef>
        <a:spcAft>
          <a:spcPct val="0"/>
        </a:spcAft>
        <a:defRPr sz="4000" b="1">
          <a:solidFill>
            <a:srgbClr val="00B5CC"/>
          </a:solidFill>
          <a:latin typeface="Arial" charset="0"/>
        </a:defRPr>
      </a:lvl9pPr>
    </p:titleStyle>
    <p:bodyStyle>
      <a:lvl1pPr marL="342900" indent="-342900" algn="l" rtl="0" eaLnBrk="0" fontAlgn="base" hangingPunct="0">
        <a:spcBef>
          <a:spcPct val="20000"/>
        </a:spcBef>
        <a:spcAft>
          <a:spcPct val="0"/>
        </a:spcAft>
        <a:buClr>
          <a:srgbClr val="00A8CA"/>
        </a:buClr>
        <a:buSzPct val="95000"/>
        <a:buChar char="•"/>
        <a:defRPr sz="3000">
          <a:solidFill>
            <a:schemeClr val="bg2"/>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400">
          <a:solidFill>
            <a:schemeClr val="bg2"/>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bg2"/>
          </a:solidFill>
          <a:latin typeface="+mn-lt"/>
        </a:defRPr>
      </a:lvl3pPr>
      <a:lvl4pPr marL="1562100" indent="-228600" algn="l" rtl="0" eaLnBrk="0" fontAlgn="base" hangingPunct="0">
        <a:spcBef>
          <a:spcPct val="20000"/>
        </a:spcBef>
        <a:spcAft>
          <a:spcPct val="0"/>
        </a:spcAft>
        <a:buClr>
          <a:schemeClr val="tx1"/>
        </a:buClr>
        <a:buChar char="–"/>
        <a:defRPr sz="2000">
          <a:solidFill>
            <a:schemeClr val="bg2"/>
          </a:solidFill>
          <a:latin typeface="+mn-lt"/>
        </a:defRPr>
      </a:lvl4pPr>
      <a:lvl5pPr marL="1981200" indent="-228600" algn="l" rtl="0" eaLnBrk="0" fontAlgn="base" hangingPunct="0">
        <a:spcBef>
          <a:spcPct val="20000"/>
        </a:spcBef>
        <a:spcAft>
          <a:spcPct val="0"/>
        </a:spcAft>
        <a:buClr>
          <a:schemeClr val="accent1"/>
        </a:buClr>
        <a:buChar char="•"/>
        <a:defRPr sz="2000">
          <a:solidFill>
            <a:schemeClr val="bg2"/>
          </a:solidFill>
          <a:latin typeface="+mn-lt"/>
        </a:defRPr>
      </a:lvl5pPr>
      <a:lvl6pPr marL="2438400" indent="-228600" algn="l" rtl="0" fontAlgn="base">
        <a:spcBef>
          <a:spcPct val="20000"/>
        </a:spcBef>
        <a:spcAft>
          <a:spcPct val="0"/>
        </a:spcAft>
        <a:buClr>
          <a:schemeClr val="accent1"/>
        </a:buClr>
        <a:buChar char="•"/>
        <a:defRPr sz="2000">
          <a:solidFill>
            <a:schemeClr val="bg2"/>
          </a:solidFill>
          <a:latin typeface="+mn-lt"/>
        </a:defRPr>
      </a:lvl6pPr>
      <a:lvl7pPr marL="2895600" indent="-228600" algn="l" rtl="0" fontAlgn="base">
        <a:spcBef>
          <a:spcPct val="20000"/>
        </a:spcBef>
        <a:spcAft>
          <a:spcPct val="0"/>
        </a:spcAft>
        <a:buClr>
          <a:schemeClr val="accent1"/>
        </a:buClr>
        <a:buChar char="•"/>
        <a:defRPr sz="2000">
          <a:solidFill>
            <a:schemeClr val="bg2"/>
          </a:solidFill>
          <a:latin typeface="+mn-lt"/>
        </a:defRPr>
      </a:lvl7pPr>
      <a:lvl8pPr marL="3352800" indent="-228600" algn="l" rtl="0" fontAlgn="base">
        <a:spcBef>
          <a:spcPct val="20000"/>
        </a:spcBef>
        <a:spcAft>
          <a:spcPct val="0"/>
        </a:spcAft>
        <a:buClr>
          <a:schemeClr val="accent1"/>
        </a:buClr>
        <a:buChar char="•"/>
        <a:defRPr sz="2000">
          <a:solidFill>
            <a:schemeClr val="bg2"/>
          </a:solidFill>
          <a:latin typeface="+mn-lt"/>
        </a:defRPr>
      </a:lvl8pPr>
      <a:lvl9pPr marL="3810000" indent="-228600" algn="l" rtl="0" fontAlgn="base">
        <a:spcBef>
          <a:spcPct val="20000"/>
        </a:spcBef>
        <a:spcAft>
          <a:spcPct val="0"/>
        </a:spcAft>
        <a:buClr>
          <a:schemeClr val="accent1"/>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409650" y="727584"/>
            <a:ext cx="835273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000">
                <a:solidFill>
                  <a:schemeClr val="bg2"/>
                </a:solidFill>
                <a:latin typeface="Arial" charset="0"/>
              </a:defRPr>
            </a:lvl1pPr>
            <a:lvl2pPr marL="742950" indent="-285750" eaLnBrk="0" hangingPunct="0">
              <a:defRPr sz="4000">
                <a:solidFill>
                  <a:schemeClr val="bg2"/>
                </a:solidFill>
                <a:latin typeface="Arial" charset="0"/>
              </a:defRPr>
            </a:lvl2pPr>
            <a:lvl3pPr marL="1143000" indent="-228600" eaLnBrk="0" hangingPunct="0">
              <a:defRPr sz="4000">
                <a:solidFill>
                  <a:schemeClr val="bg2"/>
                </a:solidFill>
                <a:latin typeface="Arial" charset="0"/>
              </a:defRPr>
            </a:lvl3pPr>
            <a:lvl4pPr marL="1600200" indent="-228600" eaLnBrk="0" hangingPunct="0">
              <a:defRPr sz="4000">
                <a:solidFill>
                  <a:schemeClr val="bg2"/>
                </a:solidFill>
                <a:latin typeface="Arial" charset="0"/>
              </a:defRPr>
            </a:lvl4pPr>
            <a:lvl5pPr marL="2057400" indent="-228600" eaLnBrk="0" hangingPunct="0">
              <a:defRPr sz="4000">
                <a:solidFill>
                  <a:schemeClr val="bg2"/>
                </a:solidFill>
                <a:latin typeface="Arial" charset="0"/>
              </a:defRPr>
            </a:lvl5pPr>
            <a:lvl6pPr marL="2514600" indent="-228600" eaLnBrk="0" fontAlgn="base" hangingPunct="0">
              <a:spcBef>
                <a:spcPct val="20000"/>
              </a:spcBef>
              <a:spcAft>
                <a:spcPct val="0"/>
              </a:spcAft>
              <a:buClr>
                <a:schemeClr val="bg1"/>
              </a:buClr>
              <a:defRPr sz="4000">
                <a:solidFill>
                  <a:schemeClr val="bg2"/>
                </a:solidFill>
                <a:latin typeface="Arial" charset="0"/>
              </a:defRPr>
            </a:lvl6pPr>
            <a:lvl7pPr marL="2971800" indent="-228600" eaLnBrk="0" fontAlgn="base" hangingPunct="0">
              <a:spcBef>
                <a:spcPct val="20000"/>
              </a:spcBef>
              <a:spcAft>
                <a:spcPct val="0"/>
              </a:spcAft>
              <a:buClr>
                <a:schemeClr val="bg1"/>
              </a:buClr>
              <a:defRPr sz="4000">
                <a:solidFill>
                  <a:schemeClr val="bg2"/>
                </a:solidFill>
                <a:latin typeface="Arial" charset="0"/>
              </a:defRPr>
            </a:lvl7pPr>
            <a:lvl8pPr marL="3429000" indent="-228600" eaLnBrk="0" fontAlgn="base" hangingPunct="0">
              <a:spcBef>
                <a:spcPct val="20000"/>
              </a:spcBef>
              <a:spcAft>
                <a:spcPct val="0"/>
              </a:spcAft>
              <a:buClr>
                <a:schemeClr val="bg1"/>
              </a:buClr>
              <a:defRPr sz="4000">
                <a:solidFill>
                  <a:schemeClr val="bg2"/>
                </a:solidFill>
                <a:latin typeface="Arial" charset="0"/>
              </a:defRPr>
            </a:lvl8pPr>
            <a:lvl9pPr marL="3886200" indent="-228600" eaLnBrk="0" fontAlgn="base" hangingPunct="0">
              <a:spcBef>
                <a:spcPct val="20000"/>
              </a:spcBef>
              <a:spcAft>
                <a:spcPct val="0"/>
              </a:spcAft>
              <a:buClr>
                <a:schemeClr val="bg1"/>
              </a:buClr>
              <a:defRPr sz="4000">
                <a:solidFill>
                  <a:schemeClr val="bg2"/>
                </a:solidFill>
                <a:latin typeface="Arial" charset="0"/>
              </a:defRPr>
            </a:lvl9pPr>
          </a:lstStyle>
          <a:p>
            <a:pPr algn="ctr" eaLnBrk="1" hangingPunct="1">
              <a:spcBef>
                <a:spcPts val="600"/>
              </a:spcBef>
            </a:pPr>
            <a:r>
              <a:rPr lang="en-GB" sz="3200" b="1" dirty="0">
                <a:solidFill>
                  <a:srgbClr val="00B5CC"/>
                </a:solidFill>
              </a:rPr>
              <a:t>Point Prevalence Survey of </a:t>
            </a:r>
            <a:r>
              <a:rPr lang="en-GB" sz="3200" b="1" dirty="0" smtClean="0">
                <a:solidFill>
                  <a:srgbClr val="00B5CC"/>
                </a:solidFill>
              </a:rPr>
              <a:t>Healthcare-Associated </a:t>
            </a:r>
            <a:r>
              <a:rPr lang="en-GB" sz="3200" b="1" dirty="0">
                <a:solidFill>
                  <a:srgbClr val="00B5CC"/>
                </a:solidFill>
              </a:rPr>
              <a:t>I</a:t>
            </a:r>
            <a:r>
              <a:rPr lang="en-GB" sz="3200" b="1" dirty="0" smtClean="0">
                <a:solidFill>
                  <a:srgbClr val="00B5CC"/>
                </a:solidFill>
              </a:rPr>
              <a:t>nfections </a:t>
            </a:r>
            <a:r>
              <a:rPr lang="en-GB" sz="3200" b="1" dirty="0">
                <a:solidFill>
                  <a:srgbClr val="00B5CC"/>
                </a:solidFill>
              </a:rPr>
              <a:t>and </a:t>
            </a:r>
            <a:r>
              <a:rPr lang="en-GB" sz="3200" b="1" dirty="0" smtClean="0">
                <a:solidFill>
                  <a:srgbClr val="00B5CC"/>
                </a:solidFill>
              </a:rPr>
              <a:t>Antimicrobial </a:t>
            </a:r>
            <a:r>
              <a:rPr lang="en-GB" sz="3200" b="1" dirty="0">
                <a:solidFill>
                  <a:srgbClr val="00B5CC"/>
                </a:solidFill>
              </a:rPr>
              <a:t>U</a:t>
            </a:r>
            <a:r>
              <a:rPr lang="en-GB" sz="3200" b="1" dirty="0" smtClean="0">
                <a:solidFill>
                  <a:srgbClr val="00B5CC"/>
                </a:solidFill>
              </a:rPr>
              <a:t>se </a:t>
            </a:r>
            <a:r>
              <a:rPr lang="en-GB" sz="3200" b="1" dirty="0">
                <a:solidFill>
                  <a:srgbClr val="00B5CC"/>
                </a:solidFill>
              </a:rPr>
              <a:t>in </a:t>
            </a:r>
            <a:r>
              <a:rPr lang="en-GB" sz="3200" b="1" dirty="0" smtClean="0">
                <a:solidFill>
                  <a:srgbClr val="00B5CC"/>
                </a:solidFill>
              </a:rPr>
              <a:t>Long-term </a:t>
            </a:r>
            <a:r>
              <a:rPr lang="en-GB" sz="3200" b="1" dirty="0">
                <a:solidFill>
                  <a:srgbClr val="00B5CC"/>
                </a:solidFill>
              </a:rPr>
              <a:t>C</a:t>
            </a:r>
            <a:r>
              <a:rPr lang="en-GB" sz="3200" b="1" dirty="0" smtClean="0">
                <a:solidFill>
                  <a:srgbClr val="00B5CC"/>
                </a:solidFill>
              </a:rPr>
              <a:t>are </a:t>
            </a:r>
            <a:r>
              <a:rPr lang="en-GB" sz="3200" b="1" dirty="0">
                <a:solidFill>
                  <a:srgbClr val="00B5CC"/>
                </a:solidFill>
              </a:rPr>
              <a:t>F</a:t>
            </a:r>
            <a:r>
              <a:rPr lang="en-GB" sz="3200" b="1" dirty="0" smtClean="0">
                <a:solidFill>
                  <a:srgbClr val="00B5CC"/>
                </a:solidFill>
              </a:rPr>
              <a:t>acilities </a:t>
            </a:r>
            <a:r>
              <a:rPr lang="en-GB" sz="3200" b="1" dirty="0">
                <a:solidFill>
                  <a:srgbClr val="00B5CC"/>
                </a:solidFill>
              </a:rPr>
              <a:t>in Northern </a:t>
            </a:r>
            <a:r>
              <a:rPr lang="en-GB" sz="3200" b="1" dirty="0" smtClean="0">
                <a:solidFill>
                  <a:srgbClr val="00B5CC"/>
                </a:solidFill>
              </a:rPr>
              <a:t>Ireland (HALT-3):</a:t>
            </a:r>
          </a:p>
          <a:p>
            <a:pPr algn="ctr" eaLnBrk="1" hangingPunct="1">
              <a:spcBef>
                <a:spcPts val="600"/>
              </a:spcBef>
            </a:pPr>
            <a:r>
              <a:rPr lang="en-GB" sz="3200" b="1" dirty="0" smtClean="0">
                <a:solidFill>
                  <a:srgbClr val="00B5CC"/>
                </a:solidFill>
              </a:rPr>
              <a:t>Nursing Homes 2017</a:t>
            </a:r>
            <a:endParaRPr lang="en-GB" sz="3200" b="1" dirty="0">
              <a:solidFill>
                <a:srgbClr val="00B5CC"/>
              </a:solidFill>
            </a:endParaRPr>
          </a:p>
        </p:txBody>
      </p:sp>
      <p:sp>
        <p:nvSpPr>
          <p:cNvPr id="2051" name="Subtitle 2"/>
          <p:cNvSpPr>
            <a:spLocks/>
          </p:cNvSpPr>
          <p:nvPr/>
        </p:nvSpPr>
        <p:spPr bwMode="auto">
          <a:xfrm>
            <a:off x="409650" y="3908611"/>
            <a:ext cx="8352730" cy="6725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GB" sz="2800" dirty="0" smtClean="0"/>
              <a:t>Tony Crockford &amp; Muhammad Sartaj.</a:t>
            </a:r>
            <a:endParaRPr lang="en-GB" sz="2800" dirty="0"/>
          </a:p>
        </p:txBody>
      </p:sp>
      <p:sp>
        <p:nvSpPr>
          <p:cNvPr id="2" name="TextBox 1"/>
          <p:cNvSpPr txBox="1"/>
          <p:nvPr/>
        </p:nvSpPr>
        <p:spPr>
          <a:xfrm>
            <a:off x="1027669" y="4820499"/>
            <a:ext cx="7116692" cy="461665"/>
          </a:xfrm>
          <a:prstGeom prst="rect">
            <a:avLst/>
          </a:prstGeom>
          <a:noFill/>
        </p:spPr>
        <p:txBody>
          <a:bodyPr wrap="none" rtlCol="0">
            <a:spAutoFit/>
          </a:bodyPr>
          <a:lstStyle/>
          <a:p>
            <a:r>
              <a:rPr lang="en-US" sz="2400" dirty="0"/>
              <a:t>Public Health </a:t>
            </a:r>
            <a:r>
              <a:rPr lang="en-US" sz="2400" dirty="0" smtClean="0"/>
              <a:t>Agency </a:t>
            </a:r>
            <a:r>
              <a:rPr lang="en-US" sz="2400" dirty="0"/>
              <a:t>Northern Ireland, Belfast, </a:t>
            </a:r>
            <a:r>
              <a:rPr lang="en-US" sz="2400" dirty="0" smtClean="0"/>
              <a:t>UK</a:t>
            </a:r>
            <a:endParaRPr lang="en-US" sz="2400" dirty="0"/>
          </a:p>
        </p:txBody>
      </p:sp>
    </p:spTree>
    <p:extLst>
      <p:ext uri="{BB962C8B-B14F-4D97-AF65-F5344CB8AC3E}">
        <p14:creationId xmlns:p14="http://schemas.microsoft.com/office/powerpoint/2010/main" val="950679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260648"/>
            <a:ext cx="7199313" cy="540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4246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4664"/>
            <a:ext cx="8077200" cy="1080120"/>
          </a:xfrm>
        </p:spPr>
        <p:txBody>
          <a:bodyPr/>
          <a:lstStyle/>
          <a:p>
            <a:pPr algn="ctr">
              <a:spcBef>
                <a:spcPts val="1200"/>
              </a:spcBef>
            </a:pPr>
            <a:r>
              <a:rPr lang="en-GB" dirty="0" smtClean="0"/>
              <a:t/>
            </a:r>
            <a:br>
              <a:rPr lang="en-GB" dirty="0" smtClean="0"/>
            </a:br>
            <a:r>
              <a:rPr lang="en-GB" dirty="0" smtClean="0"/>
              <a:t>Antimicrobial Prescribing in</a:t>
            </a:r>
            <a:r>
              <a:rPr lang="en-GB" dirty="0"/>
              <a:t/>
            </a:r>
            <a:br>
              <a:rPr lang="en-GB" dirty="0"/>
            </a:br>
            <a:r>
              <a:rPr lang="en-GB" dirty="0" smtClean="0"/>
              <a:t>NI Nursing Homes</a:t>
            </a:r>
            <a:r>
              <a:rPr lang="en-GB" dirty="0"/>
              <a:t/>
            </a:r>
            <a:br>
              <a:rPr lang="en-GB" dirty="0"/>
            </a:br>
            <a:endParaRPr lang="en-GB" dirty="0"/>
          </a:p>
        </p:txBody>
      </p:sp>
      <p:sp>
        <p:nvSpPr>
          <p:cNvPr id="3" name="Content Placeholder 2"/>
          <p:cNvSpPr>
            <a:spLocks noGrp="1"/>
          </p:cNvSpPr>
          <p:nvPr>
            <p:ph idx="1"/>
          </p:nvPr>
        </p:nvSpPr>
        <p:spPr>
          <a:xfrm>
            <a:off x="395536" y="1628800"/>
            <a:ext cx="8640960" cy="3816424"/>
          </a:xfrm>
        </p:spPr>
        <p:txBody>
          <a:bodyPr/>
          <a:lstStyle/>
          <a:p>
            <a:endParaRPr lang="en-GB" sz="2400" dirty="0" smtClean="0"/>
          </a:p>
          <a:p>
            <a:r>
              <a:rPr lang="en-US" sz="2400" dirty="0" smtClean="0"/>
              <a:t>10.5</a:t>
            </a:r>
            <a:r>
              <a:rPr lang="en-US" sz="2400" dirty="0"/>
              <a:t>% prevalence of antimicrobial </a:t>
            </a:r>
            <a:r>
              <a:rPr lang="en-US" sz="2400" dirty="0" smtClean="0"/>
              <a:t>use</a:t>
            </a:r>
          </a:p>
          <a:p>
            <a:r>
              <a:rPr lang="en-GB" sz="2400" dirty="0" smtClean="0"/>
              <a:t>68% of antimicrobials prescribed for UTI</a:t>
            </a:r>
          </a:p>
          <a:p>
            <a:r>
              <a:rPr lang="en-GB" sz="2400" dirty="0" smtClean="0"/>
              <a:t>95% </a:t>
            </a:r>
            <a:r>
              <a:rPr lang="en-GB" sz="2400" dirty="0"/>
              <a:t>of antimicrobial prescribed by a general practitioner</a:t>
            </a:r>
          </a:p>
          <a:p>
            <a:endParaRPr lang="en-GB" sz="2400" dirty="0"/>
          </a:p>
          <a:p>
            <a:pPr>
              <a:spcAft>
                <a:spcPts val="600"/>
              </a:spcAft>
            </a:pPr>
            <a:r>
              <a:rPr lang="en-GB" sz="2400" dirty="0" smtClean="0"/>
              <a:t>Microbiology </a:t>
            </a:r>
            <a:r>
              <a:rPr lang="en-GB" sz="2400" dirty="0"/>
              <a:t>results </a:t>
            </a:r>
            <a:r>
              <a:rPr lang="en-GB" sz="2400" dirty="0" smtClean="0"/>
              <a:t>not </a:t>
            </a:r>
            <a:r>
              <a:rPr lang="en-GB" sz="2400" dirty="0"/>
              <a:t>routinely passed </a:t>
            </a:r>
            <a:r>
              <a:rPr lang="en-GB" sz="2400" dirty="0" smtClean="0"/>
              <a:t>to </a:t>
            </a:r>
            <a:r>
              <a:rPr lang="en-GB" sz="2400" dirty="0"/>
              <a:t>Nursing homes</a:t>
            </a:r>
          </a:p>
          <a:p>
            <a:endParaRPr lang="en-GB" dirty="0"/>
          </a:p>
        </p:txBody>
      </p:sp>
    </p:spTree>
    <p:extLst>
      <p:ext uri="{BB962C8B-B14F-4D97-AF65-F5344CB8AC3E}">
        <p14:creationId xmlns:p14="http://schemas.microsoft.com/office/powerpoint/2010/main" val="4024256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72370"/>
            <a:ext cx="7199313" cy="540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7906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dirty="0">
                <a:latin typeface="Arial" panose="020B0604020202020204" pitchFamily="34" charset="0"/>
                <a:cs typeface="Arial" panose="020B0604020202020204" pitchFamily="34" charset="0"/>
              </a:rPr>
              <a:t>Distribution </a:t>
            </a:r>
            <a:r>
              <a:rPr lang="en-GB" sz="2400" dirty="0" smtClean="0">
                <a:latin typeface="Arial" panose="020B0604020202020204" pitchFamily="34" charset="0"/>
                <a:cs typeface="Arial" panose="020B0604020202020204" pitchFamily="34" charset="0"/>
              </a:rPr>
              <a:t>of AMU in </a:t>
            </a:r>
            <a:r>
              <a:rPr lang="en-GB" sz="2400" dirty="0" smtClean="0"/>
              <a:t>NI </a:t>
            </a:r>
            <a:r>
              <a:rPr lang="en-GB" sz="2400" dirty="0"/>
              <a:t>Nursing </a:t>
            </a:r>
            <a:r>
              <a:rPr lang="en-GB" sz="2400" dirty="0" smtClean="0"/>
              <a:t>Home Residents </a:t>
            </a:r>
            <a:br>
              <a:rPr lang="en-GB" sz="2400" dirty="0" smtClean="0"/>
            </a:br>
            <a:r>
              <a:rPr lang="en-GB" sz="2400" dirty="0" smtClean="0"/>
              <a:t>2017 </a:t>
            </a:r>
            <a:r>
              <a:rPr lang="en-GB" sz="2400" dirty="0"/>
              <a:t>(n = </a:t>
            </a:r>
            <a:r>
              <a:rPr lang="en-GB" sz="2400" dirty="0" smtClean="0"/>
              <a:t>2321) and 2013 (n = 1243)</a:t>
            </a:r>
            <a:endParaRPr lang="en-GB" sz="2400" dirty="0">
              <a:latin typeface="Arial" panose="020B0604020202020204" pitchFamily="34" charset="0"/>
              <a:cs typeface="Arial" panose="020B0604020202020204"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 y="1625600"/>
            <a:ext cx="9010650" cy="3614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8510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8077200" cy="1143000"/>
          </a:xfrm>
        </p:spPr>
        <p:txBody>
          <a:bodyPr/>
          <a:lstStyle/>
          <a:p>
            <a:pPr algn="ctr"/>
            <a:r>
              <a:rPr lang="en-GB" dirty="0" smtClean="0"/>
              <a:t>Prophylaxis Prescribing in </a:t>
            </a:r>
            <a:br>
              <a:rPr lang="en-GB" dirty="0" smtClean="0"/>
            </a:br>
            <a:r>
              <a:rPr lang="en-GB" dirty="0" smtClean="0"/>
              <a:t>NI Nursing Homes</a:t>
            </a:r>
            <a:endParaRPr lang="en-GB" dirty="0"/>
          </a:p>
        </p:txBody>
      </p:sp>
      <p:sp>
        <p:nvSpPr>
          <p:cNvPr id="3" name="Content Placeholder 2"/>
          <p:cNvSpPr>
            <a:spLocks noGrp="1"/>
          </p:cNvSpPr>
          <p:nvPr>
            <p:ph idx="1"/>
          </p:nvPr>
        </p:nvSpPr>
        <p:spPr>
          <a:xfrm>
            <a:off x="323528" y="1268760"/>
            <a:ext cx="8496944" cy="4038600"/>
          </a:xfrm>
        </p:spPr>
        <p:txBody>
          <a:bodyPr/>
          <a:lstStyle/>
          <a:p>
            <a:endParaRPr lang="en-GB" sz="1800" dirty="0" smtClean="0"/>
          </a:p>
          <a:p>
            <a:pPr marL="342900" lvl="2" indent="-342900">
              <a:buClr>
                <a:srgbClr val="00A8CA"/>
              </a:buClr>
              <a:buSzPct val="95000"/>
              <a:buFontTx/>
              <a:buChar char="•"/>
            </a:pPr>
            <a:r>
              <a:rPr lang="en-GB" sz="2400" dirty="0"/>
              <a:t>5.1% of all residents were on </a:t>
            </a:r>
            <a:r>
              <a:rPr lang="en-GB" sz="2400" dirty="0" err="1"/>
              <a:t>uroprophylaxis</a:t>
            </a:r>
            <a:r>
              <a:rPr lang="en-GB" sz="2400" dirty="0"/>
              <a:t> and 2.2% received therapeutic treatment for UTI</a:t>
            </a:r>
          </a:p>
          <a:p>
            <a:endParaRPr lang="en-GB" sz="2400" dirty="0" smtClean="0"/>
          </a:p>
          <a:p>
            <a:r>
              <a:rPr lang="en-GB" sz="2400" dirty="0" smtClean="0"/>
              <a:t>68% </a:t>
            </a:r>
            <a:r>
              <a:rPr lang="en-GB" sz="2400" dirty="0"/>
              <a:t>of </a:t>
            </a:r>
            <a:r>
              <a:rPr lang="en-GB" sz="2400" dirty="0" smtClean="0"/>
              <a:t>antimicrobials prescribed were for UTI (</a:t>
            </a:r>
            <a:r>
              <a:rPr lang="en-GB" sz="2400" dirty="0" err="1" smtClean="0"/>
              <a:t>Tx</a:t>
            </a:r>
            <a:r>
              <a:rPr lang="en-GB" sz="2400" dirty="0" smtClean="0"/>
              <a:t> and </a:t>
            </a:r>
            <a:r>
              <a:rPr lang="en-GB" sz="2400" dirty="0" err="1" smtClean="0"/>
              <a:t>Px</a:t>
            </a:r>
            <a:r>
              <a:rPr lang="en-GB" sz="2400" dirty="0" smtClean="0"/>
              <a:t>)</a:t>
            </a:r>
          </a:p>
          <a:p>
            <a:r>
              <a:rPr lang="en-GB" sz="2400" dirty="0"/>
              <a:t>69% of antimicrobials prescribed for UTI were for </a:t>
            </a:r>
            <a:r>
              <a:rPr lang="en-GB" sz="2400" dirty="0" smtClean="0"/>
              <a:t>prophylaxis</a:t>
            </a:r>
          </a:p>
          <a:p>
            <a:r>
              <a:rPr lang="en-GB" sz="2400" dirty="0" smtClean="0"/>
              <a:t>50.4% </a:t>
            </a:r>
            <a:r>
              <a:rPr lang="en-GB" sz="2400" dirty="0"/>
              <a:t>of </a:t>
            </a:r>
            <a:r>
              <a:rPr lang="en-GB" sz="2400" dirty="0" smtClean="0"/>
              <a:t>all antimicrobials </a:t>
            </a:r>
            <a:r>
              <a:rPr lang="en-GB" sz="2400" dirty="0"/>
              <a:t>prescribed </a:t>
            </a:r>
            <a:r>
              <a:rPr lang="en-GB" sz="2400" dirty="0" smtClean="0"/>
              <a:t>were for prophylaxis</a:t>
            </a:r>
          </a:p>
          <a:p>
            <a:pPr marL="342900" lvl="2" indent="-342900">
              <a:buClr>
                <a:srgbClr val="00A8CA"/>
              </a:buClr>
              <a:buSzPct val="95000"/>
              <a:buFontTx/>
              <a:buChar char="•"/>
            </a:pPr>
            <a:r>
              <a:rPr lang="en-GB" sz="2400" dirty="0" smtClean="0"/>
              <a:t>No </a:t>
            </a:r>
            <a:r>
              <a:rPr lang="en-GB" sz="2400" dirty="0"/>
              <a:t>prophylactic antimicrobials had an </a:t>
            </a:r>
            <a:r>
              <a:rPr lang="en-GB" sz="2400" dirty="0" smtClean="0"/>
              <a:t>end / review </a:t>
            </a:r>
            <a:r>
              <a:rPr lang="en-GB" sz="2400" dirty="0"/>
              <a:t>date </a:t>
            </a:r>
            <a:r>
              <a:rPr lang="en-GB" sz="2400" dirty="0" smtClean="0"/>
              <a:t>recorded, but all therapeutic antimicrobials had an end / review date recorded</a:t>
            </a:r>
            <a:endParaRPr lang="en-GB" sz="2400" dirty="0"/>
          </a:p>
          <a:p>
            <a:pPr marL="342900" lvl="2" indent="-342900">
              <a:buClr>
                <a:srgbClr val="00A8CA"/>
              </a:buClr>
              <a:buSzPct val="95000"/>
              <a:buFontTx/>
              <a:buChar char="•"/>
            </a:pPr>
            <a:endParaRPr lang="en-GB" sz="2400" dirty="0"/>
          </a:p>
          <a:p>
            <a:endParaRPr lang="en-GB" sz="1800" dirty="0"/>
          </a:p>
        </p:txBody>
      </p:sp>
    </p:spTree>
    <p:extLst>
      <p:ext uri="{BB962C8B-B14F-4D97-AF65-F5344CB8AC3E}">
        <p14:creationId xmlns:p14="http://schemas.microsoft.com/office/powerpoint/2010/main" val="3405628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52536" y="-171400"/>
            <a:ext cx="9649072" cy="7200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1"/>
              </a:buClr>
              <a:buSzTx/>
              <a:buFontTx/>
              <a:buNone/>
              <a:tabLst/>
            </a:pPr>
            <a:endParaRPr kumimoji="0" lang="en-GB" sz="4000" b="0" i="0" u="none" strike="noStrike" cap="none" normalizeH="0" baseline="0" smtClean="0">
              <a:ln>
                <a:noFill/>
              </a:ln>
              <a:solidFill>
                <a:schemeClr val="bg2"/>
              </a:solidFill>
              <a:effectLst/>
              <a:latin typeface="Arial"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62224173"/>
              </p:ext>
            </p:extLst>
          </p:nvPr>
        </p:nvGraphicFramePr>
        <p:xfrm>
          <a:off x="179513" y="202335"/>
          <a:ext cx="8784975" cy="6453330"/>
        </p:xfrm>
        <a:graphic>
          <a:graphicData uri="http://schemas.openxmlformats.org/drawingml/2006/table">
            <a:tbl>
              <a:tblPr/>
              <a:tblGrid>
                <a:gridCol w="5043415"/>
                <a:gridCol w="1276231"/>
                <a:gridCol w="1250603"/>
                <a:gridCol w="1214726"/>
              </a:tblGrid>
              <a:tr h="248205">
                <a:tc>
                  <a:txBody>
                    <a:bodyPr/>
                    <a:lstStyle/>
                    <a:p>
                      <a:pPr algn="l" fontAlgn="b"/>
                      <a:r>
                        <a:rPr lang="en-GB" sz="1400" b="1" i="0" u="none" strike="noStrike" dirty="0">
                          <a:solidFill>
                            <a:srgbClr val="000000"/>
                          </a:solidFill>
                          <a:effectLst/>
                          <a:latin typeface="Calibri"/>
                        </a:rPr>
                        <a:t>Anti microbial</a:t>
                      </a:r>
                    </a:p>
                  </a:txBody>
                  <a:tcPr marL="7767" marR="7767" marT="7767" marB="0" anchor="b">
                    <a:lnL w="1270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endParaRPr lang="en-GB" sz="1400" b="1" i="0" u="none" strike="noStrike" dirty="0">
                        <a:solidFill>
                          <a:srgbClr val="000000"/>
                        </a:solidFill>
                        <a:effectLst/>
                        <a:latin typeface="Calibri"/>
                      </a:endParaRPr>
                    </a:p>
                  </a:txBody>
                  <a:tcPr marL="7767" marR="7767" marT="7767" marB="0" anchor="b">
                    <a:lnL w="635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endParaRPr lang="en-GB" sz="1400" b="1" i="0" u="none" strike="noStrike" dirty="0">
                        <a:solidFill>
                          <a:srgbClr val="000000"/>
                        </a:solidFill>
                        <a:effectLst/>
                        <a:latin typeface="Calibri"/>
                      </a:endParaRPr>
                    </a:p>
                  </a:txBody>
                  <a:tcPr marL="7767" marR="7767" marT="7767" marB="0" anchor="b">
                    <a:lnL>
                      <a:noFill/>
                    </a:lnL>
                    <a:lnR>
                      <a:noFill/>
                    </a:lnR>
                    <a:lnT w="12700" cap="flat" cmpd="sng" algn="ctr">
                      <a:solidFill>
                        <a:srgbClr val="80808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endParaRPr lang="en-GB" sz="1400" b="1" i="0" u="none" strike="noStrike">
                        <a:solidFill>
                          <a:srgbClr val="000000"/>
                        </a:solidFill>
                        <a:effectLst/>
                        <a:latin typeface="Calibri"/>
                      </a:endParaRPr>
                    </a:p>
                  </a:txBody>
                  <a:tcPr marL="7767" marR="7767" marT="7767"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r>
              <a:tr h="248205">
                <a:tc>
                  <a:txBody>
                    <a:bodyPr/>
                    <a:lstStyle/>
                    <a:p>
                      <a:pPr algn="ctr" fontAlgn="b"/>
                      <a:r>
                        <a:rPr lang="en-GB" sz="1400" b="1" i="0" u="none" strike="noStrike" dirty="0">
                          <a:solidFill>
                            <a:srgbClr val="000000"/>
                          </a:solidFill>
                          <a:effectLst/>
                          <a:latin typeface="Calibri"/>
                        </a:rPr>
                        <a:t>Site</a:t>
                      </a:r>
                    </a:p>
                  </a:txBody>
                  <a:tcPr marL="7767" marR="7767" marT="7767" marB="0" anchor="b">
                    <a:lnL w="1270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1" i="0" u="none" strike="noStrike" dirty="0">
                          <a:solidFill>
                            <a:srgbClr val="000000"/>
                          </a:solidFill>
                          <a:effectLst/>
                          <a:latin typeface="Calibri"/>
                        </a:rPr>
                        <a:t>Prophylactic</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1" i="0" u="none" strike="noStrike" dirty="0">
                          <a:solidFill>
                            <a:srgbClr val="000000"/>
                          </a:solidFill>
                          <a:effectLst/>
                          <a:latin typeface="Calibri"/>
                        </a:rPr>
                        <a:t>Therapeutic</a:t>
                      </a:r>
                    </a:p>
                  </a:txBody>
                  <a:tcPr marL="7767" marR="7767" marT="7767" marB="0" anchor="b">
                    <a:lnL>
                      <a:noFill/>
                    </a:lnL>
                    <a:lnR>
                      <a:noFill/>
                    </a:lnR>
                    <a:lnT w="6350" cap="flat" cmpd="sng" algn="ctr">
                      <a:solidFill>
                        <a:srgbClr val="FFFFFF"/>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1" i="0" u="none" strike="noStrike">
                          <a:solidFill>
                            <a:srgbClr val="000000"/>
                          </a:solidFill>
                          <a:effectLst/>
                          <a:latin typeface="Calibri"/>
                        </a:rPr>
                        <a:t>Grand Total</a:t>
                      </a:r>
                    </a:p>
                  </a:txBody>
                  <a:tcPr marL="7767" marR="7767" marT="7767" marB="0" anchor="b">
                    <a:lnL>
                      <a:noFill/>
                    </a:lnL>
                    <a:lnR w="12700" cap="flat" cmpd="sng" algn="ctr">
                      <a:solidFill>
                        <a:srgbClr val="80808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dirty="0">
                          <a:solidFill>
                            <a:srgbClr val="000000"/>
                          </a:solidFill>
                          <a:effectLst/>
                          <a:latin typeface="Calibri"/>
                        </a:rPr>
                        <a:t>TRIMETHOPRIM</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37</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22</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59</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Urinary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37</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22</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59</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dirty="0">
                          <a:solidFill>
                            <a:srgbClr val="000000"/>
                          </a:solidFill>
                          <a:effectLst/>
                          <a:latin typeface="Calibri"/>
                        </a:rPr>
                        <a:t>CEFALEXIN</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44</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13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57</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Urinary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44</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13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57</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dirty="0">
                          <a:solidFill>
                            <a:srgbClr val="000000"/>
                          </a:solidFill>
                          <a:effectLst/>
                          <a:latin typeface="Calibri"/>
                        </a:rPr>
                        <a:t>NITROFURANTOIN</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42</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55</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Urinary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42</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13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55</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dirty="0">
                          <a:solidFill>
                            <a:srgbClr val="000000"/>
                          </a:solidFill>
                          <a:effectLst/>
                          <a:latin typeface="Calibri"/>
                        </a:rPr>
                        <a:t>AMOXICILLIN / AMOXICILLINE</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29</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30</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dirty="0">
                          <a:solidFill>
                            <a:srgbClr val="000000"/>
                          </a:solidFill>
                          <a:effectLst/>
                          <a:latin typeface="Calibri"/>
                        </a:rPr>
                        <a:t>Respiratory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endParaRPr lang="en-GB" sz="1400" b="0" i="0" u="none" strike="noStrike">
                        <a:solidFill>
                          <a:srgbClr val="000000"/>
                        </a:solidFill>
                        <a:effectLst/>
                        <a:latin typeface="Calibri"/>
                      </a:endParaRP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27</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27</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ctr" fontAlgn="b"/>
                      <a:r>
                        <a:rPr lang="en-GB" sz="1400" b="0" i="0" u="none" strike="noStrike">
                          <a:solidFill>
                            <a:srgbClr val="000000"/>
                          </a:solidFill>
                          <a:effectLst/>
                          <a:latin typeface="Calibri"/>
                        </a:rPr>
                        <a:t>Urinary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2</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a:solidFill>
                            <a:srgbClr val="000000"/>
                          </a:solidFill>
                          <a:effectLst/>
                          <a:latin typeface="Calibri"/>
                        </a:rPr>
                        <a:t>FLUCLOXACILLIN / FLUCLOXACILLINE</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18</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19</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Skin or wound</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18</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19</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dirty="0">
                          <a:solidFill>
                            <a:srgbClr val="000000"/>
                          </a:solidFill>
                          <a:effectLst/>
                          <a:latin typeface="Calibri"/>
                        </a:rPr>
                        <a:t>DOXYCYCLINE</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11</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12</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Skin or wound</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endParaRPr lang="en-GB" sz="1400" b="0" i="0" u="none" strike="noStrike">
                        <a:solidFill>
                          <a:srgbClr val="000000"/>
                        </a:solidFill>
                        <a:effectLst/>
                        <a:latin typeface="Calibri"/>
                      </a:endParaRP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4</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4</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ctr" fontAlgn="b"/>
                      <a:r>
                        <a:rPr lang="en-GB" sz="1400" b="0" i="0" u="none" strike="noStrike" dirty="0">
                          <a:solidFill>
                            <a:srgbClr val="000000"/>
                          </a:solidFill>
                          <a:effectLst/>
                          <a:latin typeface="Calibri"/>
                        </a:rPr>
                        <a:t>Respiratory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7</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8</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a:solidFill>
                            <a:srgbClr val="000000"/>
                          </a:solidFill>
                          <a:effectLst/>
                          <a:latin typeface="Calibri"/>
                        </a:rPr>
                        <a:t>AUGMENTIN</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3</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7</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10</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Respiratory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endParaRPr lang="en-GB" sz="1400" b="0" i="0" u="none" strike="noStrike">
                        <a:solidFill>
                          <a:srgbClr val="000000"/>
                        </a:solidFill>
                        <a:effectLst/>
                        <a:latin typeface="Calibri"/>
                      </a:endParaRP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5</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5</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ctr" fontAlgn="b"/>
                      <a:r>
                        <a:rPr lang="en-GB" sz="1400" b="0" i="0" u="none" strike="noStrike">
                          <a:solidFill>
                            <a:srgbClr val="000000"/>
                          </a:solidFill>
                          <a:effectLst/>
                          <a:latin typeface="Calibri"/>
                        </a:rPr>
                        <a:t>Urinary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3</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2</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5</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dirty="0">
                          <a:solidFill>
                            <a:srgbClr val="000000"/>
                          </a:solidFill>
                          <a:effectLst/>
                          <a:latin typeface="Calibri"/>
                        </a:rPr>
                        <a:t>CO AMOXI</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6</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7</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Skin or wound</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endParaRPr lang="en-GB" sz="1400" b="0" i="0" u="none" strike="noStrike">
                        <a:solidFill>
                          <a:srgbClr val="000000"/>
                        </a:solidFill>
                        <a:effectLst/>
                        <a:latin typeface="Calibri"/>
                      </a:endParaRP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1</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ctr" fontAlgn="b"/>
                      <a:r>
                        <a:rPr lang="en-GB" sz="1400" b="0" i="0" u="none" strike="noStrike">
                          <a:solidFill>
                            <a:srgbClr val="000000"/>
                          </a:solidFill>
                          <a:effectLst/>
                          <a:latin typeface="Calibri"/>
                        </a:rPr>
                        <a:t>Respiratory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endParaRPr lang="en-GB" sz="1400" b="0" i="0" u="none" strike="noStrike">
                        <a:solidFill>
                          <a:srgbClr val="000000"/>
                        </a:solidFill>
                        <a:effectLst/>
                        <a:latin typeface="Calibri"/>
                      </a:endParaRP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ctr" fontAlgn="b"/>
                      <a:r>
                        <a:rPr lang="en-GB" sz="1400" b="0" i="0" u="none" strike="noStrike">
                          <a:solidFill>
                            <a:srgbClr val="000000"/>
                          </a:solidFill>
                          <a:effectLst/>
                          <a:latin typeface="Calibri"/>
                        </a:rPr>
                        <a:t>Urinary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2</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l" fontAlgn="b"/>
                      <a:r>
                        <a:rPr lang="en-GB" sz="1400" b="1" i="0" u="none" strike="noStrike" dirty="0">
                          <a:solidFill>
                            <a:srgbClr val="000000"/>
                          </a:solidFill>
                          <a:effectLst/>
                          <a:latin typeface="Calibri"/>
                        </a:rPr>
                        <a:t>CIPROFLOXACIN / CIPROFLOXACINE</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2</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dirty="0">
                          <a:solidFill>
                            <a:srgbClr val="000000"/>
                          </a:solidFill>
                          <a:effectLst/>
                          <a:latin typeface="Calibri"/>
                        </a:rPr>
                        <a:t>4</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c>
                  <a:txBody>
                    <a:bodyPr/>
                    <a:lstStyle/>
                    <a:p>
                      <a:pPr algn="ctr" fontAlgn="b"/>
                      <a:r>
                        <a:rPr lang="en-GB" sz="1400" b="1" i="0" u="none" strike="noStrike">
                          <a:solidFill>
                            <a:srgbClr val="000000"/>
                          </a:solidFill>
                          <a:effectLst/>
                          <a:latin typeface="Calibri"/>
                        </a:rPr>
                        <a:t>6</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9D9D9"/>
                    </a:solidFill>
                  </a:tcPr>
                </a:tc>
              </a:tr>
              <a:tr h="248205">
                <a:tc>
                  <a:txBody>
                    <a:bodyPr/>
                    <a:lstStyle/>
                    <a:p>
                      <a:pPr algn="ctr" fontAlgn="b"/>
                      <a:r>
                        <a:rPr lang="en-GB" sz="1400" b="0" i="0" u="none" strike="noStrike">
                          <a:solidFill>
                            <a:srgbClr val="000000"/>
                          </a:solidFill>
                          <a:effectLst/>
                          <a:latin typeface="Calibri"/>
                        </a:rPr>
                        <a:t>Skin or wound</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endParaRPr lang="en-GB" sz="1400" b="0" i="0" u="none" strike="noStrike">
                        <a:solidFill>
                          <a:srgbClr val="000000"/>
                        </a:solidFill>
                        <a:effectLst/>
                        <a:latin typeface="Calibri"/>
                      </a:endParaRP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Calibri"/>
                        </a:rPr>
                        <a:t>1</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48205">
                <a:tc>
                  <a:txBody>
                    <a:bodyPr/>
                    <a:lstStyle/>
                    <a:p>
                      <a:pPr algn="ctr" fontAlgn="b"/>
                      <a:r>
                        <a:rPr lang="en-GB" sz="1400" b="0" i="0" u="none" strike="noStrike" dirty="0">
                          <a:solidFill>
                            <a:srgbClr val="000000"/>
                          </a:solidFill>
                          <a:effectLst/>
                          <a:latin typeface="Calibri"/>
                        </a:rPr>
                        <a:t>Urinary tract</a:t>
                      </a:r>
                    </a:p>
                  </a:txBody>
                  <a:tcPr marL="7767" marR="7767" marT="7767" marB="0" anchor="b">
                    <a:lnL>
                      <a:noFill/>
                    </a:lnL>
                    <a:lnR w="6350" cap="flat" cmpd="sng" algn="ctr">
                      <a:solidFill>
                        <a:srgbClr val="80808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2</a:t>
                      </a:r>
                    </a:p>
                  </a:txBody>
                  <a:tcPr marL="7767" marR="7767" marT="7767" marB="0" anchor="b">
                    <a:lnL w="6350" cap="flat" cmpd="sng" algn="ctr">
                      <a:solidFill>
                        <a:srgbClr val="808080"/>
                      </a:solidFill>
                      <a:prstDash val="solid"/>
                      <a:round/>
                      <a:headEnd type="none" w="med" len="med"/>
                      <a:tailEnd type="none" w="med" len="med"/>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3</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Calibri"/>
                        </a:rPr>
                        <a:t>5</a:t>
                      </a:r>
                    </a:p>
                  </a:txBody>
                  <a:tcPr marL="7767" marR="7767" marT="7767" marB="0" anchor="b">
                    <a:lnL>
                      <a:noFill/>
                    </a:lnL>
                    <a:lnR>
                      <a:noFill/>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bl>
          </a:graphicData>
        </a:graphic>
      </p:graphicFrame>
      <p:sp>
        <p:nvSpPr>
          <p:cNvPr id="5" name="Rounded Rectangle 4"/>
          <p:cNvSpPr/>
          <p:nvPr/>
        </p:nvSpPr>
        <p:spPr bwMode="auto">
          <a:xfrm>
            <a:off x="98029" y="1124744"/>
            <a:ext cx="1296144" cy="432048"/>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1"/>
              </a:buClr>
              <a:buSzTx/>
              <a:buFontTx/>
              <a:buNone/>
              <a:tabLst/>
            </a:pPr>
            <a:endParaRPr kumimoji="0" lang="en-GB" sz="4000" b="0" i="0" u="none" strike="noStrike" cap="none" normalizeH="0" baseline="0" smtClean="0">
              <a:ln>
                <a:noFill/>
              </a:ln>
              <a:solidFill>
                <a:schemeClr val="bg2"/>
              </a:solidFill>
              <a:effectLst/>
              <a:latin typeface="Arial" charset="0"/>
            </a:endParaRPr>
          </a:p>
        </p:txBody>
      </p:sp>
      <p:sp>
        <p:nvSpPr>
          <p:cNvPr id="6" name="Rounded Rectangle 5"/>
          <p:cNvSpPr/>
          <p:nvPr/>
        </p:nvSpPr>
        <p:spPr bwMode="auto">
          <a:xfrm>
            <a:off x="5220072" y="4941168"/>
            <a:ext cx="3816424" cy="1916832"/>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1"/>
              </a:buClr>
              <a:buSzTx/>
              <a:buFontTx/>
              <a:buNone/>
              <a:tabLst/>
            </a:pPr>
            <a:endParaRPr kumimoji="0" lang="en-GB" sz="4000" b="0" i="0" u="none" strike="noStrike" cap="none" normalizeH="0" baseline="0" smtClean="0">
              <a:ln>
                <a:noFill/>
              </a:ln>
              <a:solidFill>
                <a:schemeClr val="bg2"/>
              </a:solidFill>
              <a:effectLst/>
              <a:latin typeface="Arial" charset="0"/>
            </a:endParaRPr>
          </a:p>
        </p:txBody>
      </p:sp>
    </p:spTree>
    <p:extLst>
      <p:ext uri="{BB962C8B-B14F-4D97-AF65-F5344CB8AC3E}">
        <p14:creationId xmlns:p14="http://schemas.microsoft.com/office/powerpoint/2010/main" val="3921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375" y="260350"/>
            <a:ext cx="7205663" cy="540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Connector 2"/>
          <p:cNvCxnSpPr/>
          <p:nvPr/>
        </p:nvCxnSpPr>
        <p:spPr bwMode="auto">
          <a:xfrm>
            <a:off x="1979712" y="3861048"/>
            <a:ext cx="5472608" cy="0"/>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648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023" y="260350"/>
            <a:ext cx="7205663" cy="540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4989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23" y="272370"/>
            <a:ext cx="7199313" cy="540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3768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8928992" cy="1296144"/>
          </a:xfrm>
        </p:spPr>
        <p:txBody>
          <a:bodyPr/>
          <a:lstStyle/>
          <a:p>
            <a:pPr algn="ctr">
              <a:spcBef>
                <a:spcPts val="0"/>
              </a:spcBef>
            </a:pPr>
            <a:r>
              <a:rPr lang="en-GB" dirty="0"/>
              <a:t/>
            </a:r>
            <a:br>
              <a:rPr lang="en-GB" dirty="0"/>
            </a:br>
            <a:r>
              <a:rPr lang="en-GB" sz="3600" dirty="0"/>
              <a:t>Infection </a:t>
            </a:r>
            <a:r>
              <a:rPr lang="en-GB" sz="3600" dirty="0" smtClean="0"/>
              <a:t>Control</a:t>
            </a:r>
            <a:br>
              <a:rPr lang="en-GB" sz="3600" dirty="0" smtClean="0"/>
            </a:br>
            <a:r>
              <a:rPr lang="en-GB" sz="3600" dirty="0" smtClean="0"/>
              <a:t>&amp; Antimicrobial Stewardship</a:t>
            </a:r>
            <a:r>
              <a:rPr lang="en-GB" sz="3600" dirty="0"/>
              <a:t/>
            </a:r>
            <a:br>
              <a:rPr lang="en-GB" sz="3600" dirty="0"/>
            </a:br>
            <a:r>
              <a:rPr lang="en-GB" sz="3600" dirty="0" smtClean="0"/>
              <a:t>Resources</a:t>
            </a:r>
            <a:r>
              <a:rPr lang="en-GB" dirty="0"/>
              <a:t/>
            </a:r>
            <a:br>
              <a:rPr lang="en-GB" dirty="0"/>
            </a:br>
            <a:endParaRPr lang="en-GB" dirty="0"/>
          </a:p>
        </p:txBody>
      </p:sp>
      <p:sp>
        <p:nvSpPr>
          <p:cNvPr id="3" name="Content Placeholder 2"/>
          <p:cNvSpPr>
            <a:spLocks noGrp="1"/>
          </p:cNvSpPr>
          <p:nvPr>
            <p:ph idx="1"/>
          </p:nvPr>
        </p:nvSpPr>
        <p:spPr>
          <a:xfrm>
            <a:off x="395536" y="1844824"/>
            <a:ext cx="8640960" cy="3816424"/>
          </a:xfrm>
        </p:spPr>
        <p:txBody>
          <a:bodyPr/>
          <a:lstStyle/>
          <a:p>
            <a:r>
              <a:rPr lang="en-US" sz="2400" dirty="0" smtClean="0"/>
              <a:t>An institutional </a:t>
            </a:r>
            <a:r>
              <a:rPr lang="en-US" sz="2400" dirty="0"/>
              <a:t>questionnaire sought information on medical </a:t>
            </a:r>
            <a:r>
              <a:rPr lang="en-US" sz="2400" dirty="0" smtClean="0"/>
              <a:t>care, </a:t>
            </a:r>
            <a:r>
              <a:rPr lang="en-US" sz="2400" dirty="0"/>
              <a:t>infection control practice and antimicrobial </a:t>
            </a:r>
            <a:r>
              <a:rPr lang="en-US" sz="2400" dirty="0" smtClean="0"/>
              <a:t>policy.</a:t>
            </a:r>
          </a:p>
          <a:p>
            <a:r>
              <a:rPr lang="en-US" sz="2400" dirty="0" smtClean="0"/>
              <a:t>Some </a:t>
            </a:r>
            <a:r>
              <a:rPr lang="en-US" sz="2400" dirty="0"/>
              <a:t>of the </a:t>
            </a:r>
            <a:r>
              <a:rPr lang="en-US" sz="2400" dirty="0" smtClean="0"/>
              <a:t>questions </a:t>
            </a:r>
            <a:r>
              <a:rPr lang="en-US" sz="2400" dirty="0"/>
              <a:t>were used to assess s</a:t>
            </a:r>
            <a:r>
              <a:rPr lang="en-GB" sz="2400" dirty="0"/>
              <a:t>even categories of performance </a:t>
            </a:r>
            <a:r>
              <a:rPr lang="en-GB" sz="2400" dirty="0" smtClean="0"/>
              <a:t>indicators:</a:t>
            </a:r>
            <a:endParaRPr lang="en-GB" sz="2400" dirty="0"/>
          </a:p>
          <a:p>
            <a:pPr lvl="2"/>
            <a:r>
              <a:rPr lang="en-GB" sz="1800" dirty="0"/>
              <a:t>Clinical governance</a:t>
            </a:r>
          </a:p>
          <a:p>
            <a:pPr lvl="2"/>
            <a:r>
              <a:rPr lang="en-GB" sz="1800" dirty="0"/>
              <a:t>Infection control (ICC) indicators</a:t>
            </a:r>
          </a:p>
          <a:p>
            <a:pPr lvl="2"/>
            <a:r>
              <a:rPr lang="en-GB" sz="1800" dirty="0"/>
              <a:t>Hand hygiene (HH) indicators</a:t>
            </a:r>
          </a:p>
          <a:p>
            <a:pPr lvl="2"/>
            <a:r>
              <a:rPr lang="en-GB" sz="1800" dirty="0"/>
              <a:t>Protocols for ICC</a:t>
            </a:r>
          </a:p>
          <a:p>
            <a:pPr lvl="2"/>
            <a:r>
              <a:rPr lang="en-GB" sz="1800" dirty="0"/>
              <a:t>Antimicrobial stewardship indicators</a:t>
            </a:r>
          </a:p>
          <a:p>
            <a:pPr lvl="2"/>
            <a:r>
              <a:rPr lang="en-GB" sz="1800" dirty="0"/>
              <a:t>Infection diagnosis/laboratory support</a:t>
            </a:r>
          </a:p>
          <a:p>
            <a:pPr lvl="2"/>
            <a:r>
              <a:rPr lang="en-GB" sz="1800" dirty="0"/>
              <a:t>Surveillance</a:t>
            </a:r>
          </a:p>
        </p:txBody>
      </p:sp>
    </p:spTree>
    <p:extLst>
      <p:ext uri="{BB962C8B-B14F-4D97-AF65-F5344CB8AC3E}">
        <p14:creationId xmlns:p14="http://schemas.microsoft.com/office/powerpoint/2010/main" val="198175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533400" y="286516"/>
            <a:ext cx="8077200" cy="720080"/>
          </a:xfrm>
          <a:noFill/>
        </p:spPr>
        <p:txBody>
          <a:bodyPr/>
          <a:lstStyle/>
          <a:p>
            <a:pPr algn="ctr"/>
            <a:r>
              <a:rPr lang="en-GB" dirty="0" smtClean="0"/>
              <a:t>Background</a:t>
            </a:r>
          </a:p>
        </p:txBody>
      </p:sp>
      <p:sp>
        <p:nvSpPr>
          <p:cNvPr id="3075" name="Rectangle 5"/>
          <p:cNvSpPr>
            <a:spLocks noGrp="1" noChangeArrowheads="1"/>
          </p:cNvSpPr>
          <p:nvPr>
            <p:ph type="body" idx="1"/>
          </p:nvPr>
        </p:nvSpPr>
        <p:spPr>
          <a:xfrm>
            <a:off x="539552" y="1484784"/>
            <a:ext cx="8077200" cy="4320480"/>
          </a:xfrm>
          <a:noFill/>
        </p:spPr>
        <p:txBody>
          <a:bodyPr/>
          <a:lstStyle/>
          <a:p>
            <a:pPr>
              <a:spcBef>
                <a:spcPts val="1200"/>
              </a:spcBef>
            </a:pPr>
            <a:r>
              <a:rPr lang="en-GB" sz="2400" dirty="0" smtClean="0"/>
              <a:t>HALT-3 (</a:t>
            </a:r>
            <a:r>
              <a:rPr lang="en-GB" sz="2400" i="1" dirty="0" smtClean="0">
                <a:solidFill>
                  <a:schemeClr val="accent1">
                    <a:lumMod val="75000"/>
                  </a:schemeClr>
                </a:solidFill>
              </a:rPr>
              <a:t>“</a:t>
            </a:r>
            <a:r>
              <a:rPr lang="en-GB" sz="2000" b="1" dirty="0">
                <a:solidFill>
                  <a:schemeClr val="bg1"/>
                </a:solidFill>
              </a:rPr>
              <a:t>H</a:t>
            </a:r>
            <a:r>
              <a:rPr lang="en-GB" sz="2000" dirty="0" smtClean="0">
                <a:solidFill>
                  <a:schemeClr val="accent1">
                    <a:lumMod val="75000"/>
                  </a:schemeClr>
                </a:solidFill>
              </a:rPr>
              <a:t>ealthcare </a:t>
            </a:r>
            <a:r>
              <a:rPr lang="en-GB" sz="2000" b="1" dirty="0">
                <a:solidFill>
                  <a:schemeClr val="bg1"/>
                </a:solidFill>
              </a:rPr>
              <a:t>A</a:t>
            </a:r>
            <a:r>
              <a:rPr lang="en-GB" sz="2000" dirty="0" smtClean="0">
                <a:solidFill>
                  <a:schemeClr val="accent1">
                    <a:lumMod val="75000"/>
                  </a:schemeClr>
                </a:solidFill>
              </a:rPr>
              <a:t>ssociated </a:t>
            </a:r>
            <a:r>
              <a:rPr lang="en-GB" sz="2000" dirty="0">
                <a:solidFill>
                  <a:schemeClr val="accent1">
                    <a:lumMod val="75000"/>
                  </a:schemeClr>
                </a:solidFill>
              </a:rPr>
              <a:t>I</a:t>
            </a:r>
            <a:r>
              <a:rPr lang="en-GB" sz="2000" dirty="0" smtClean="0">
                <a:solidFill>
                  <a:schemeClr val="accent1">
                    <a:lumMod val="75000"/>
                  </a:schemeClr>
                </a:solidFill>
              </a:rPr>
              <a:t>nfections </a:t>
            </a:r>
            <a:r>
              <a:rPr lang="en-GB" sz="2000" dirty="0">
                <a:solidFill>
                  <a:schemeClr val="accent1">
                    <a:lumMod val="75000"/>
                  </a:schemeClr>
                </a:solidFill>
              </a:rPr>
              <a:t>and </a:t>
            </a:r>
            <a:r>
              <a:rPr lang="en-GB" sz="2000" dirty="0" smtClean="0">
                <a:solidFill>
                  <a:schemeClr val="accent1">
                    <a:lumMod val="75000"/>
                  </a:schemeClr>
                </a:solidFill>
              </a:rPr>
              <a:t>Antimicrobial </a:t>
            </a:r>
            <a:r>
              <a:rPr lang="en-GB" sz="2000" dirty="0">
                <a:solidFill>
                  <a:schemeClr val="accent1">
                    <a:lumMod val="75000"/>
                  </a:schemeClr>
                </a:solidFill>
              </a:rPr>
              <a:t>U</a:t>
            </a:r>
            <a:r>
              <a:rPr lang="en-GB" sz="2000" dirty="0" smtClean="0">
                <a:solidFill>
                  <a:schemeClr val="accent1">
                    <a:lumMod val="75000"/>
                  </a:schemeClr>
                </a:solidFill>
              </a:rPr>
              <a:t>se </a:t>
            </a:r>
            <a:r>
              <a:rPr lang="en-GB" sz="2000" dirty="0">
                <a:solidFill>
                  <a:schemeClr val="accent1">
                    <a:lumMod val="75000"/>
                  </a:schemeClr>
                </a:solidFill>
              </a:rPr>
              <a:t>in </a:t>
            </a:r>
            <a:r>
              <a:rPr lang="en-GB" sz="2000" b="1" dirty="0" smtClean="0">
                <a:solidFill>
                  <a:schemeClr val="bg1"/>
                </a:solidFill>
              </a:rPr>
              <a:t>L</a:t>
            </a:r>
            <a:r>
              <a:rPr lang="en-GB" sz="2000" dirty="0" smtClean="0">
                <a:solidFill>
                  <a:schemeClr val="accent1">
                    <a:lumMod val="75000"/>
                  </a:schemeClr>
                </a:solidFill>
              </a:rPr>
              <a:t>ong </a:t>
            </a:r>
            <a:r>
              <a:rPr lang="en-GB" sz="2000" b="1" dirty="0">
                <a:solidFill>
                  <a:schemeClr val="bg1"/>
                </a:solidFill>
              </a:rPr>
              <a:t>T</a:t>
            </a:r>
            <a:r>
              <a:rPr lang="en-GB" sz="2000" dirty="0" smtClean="0">
                <a:solidFill>
                  <a:schemeClr val="accent1">
                    <a:lumMod val="75000"/>
                  </a:schemeClr>
                </a:solidFill>
              </a:rPr>
              <a:t>erm Care </a:t>
            </a:r>
            <a:r>
              <a:rPr lang="en-GB" sz="2000" dirty="0">
                <a:solidFill>
                  <a:schemeClr val="accent1">
                    <a:lumMod val="75000"/>
                  </a:schemeClr>
                </a:solidFill>
              </a:rPr>
              <a:t>F</a:t>
            </a:r>
            <a:r>
              <a:rPr lang="en-GB" sz="2000" dirty="0" smtClean="0">
                <a:solidFill>
                  <a:schemeClr val="accent1">
                    <a:lumMod val="75000"/>
                  </a:schemeClr>
                </a:solidFill>
              </a:rPr>
              <a:t>acilities</a:t>
            </a:r>
            <a:r>
              <a:rPr lang="en-GB" sz="2400" dirty="0">
                <a:solidFill>
                  <a:schemeClr val="accent1">
                    <a:lumMod val="75000"/>
                  </a:schemeClr>
                </a:solidFill>
              </a:rPr>
              <a:t>”</a:t>
            </a:r>
            <a:r>
              <a:rPr lang="en-GB" sz="2400" dirty="0"/>
              <a:t> </a:t>
            </a:r>
            <a:r>
              <a:rPr lang="en-GB" sz="2400" dirty="0" smtClean="0"/>
              <a:t>) </a:t>
            </a:r>
          </a:p>
          <a:p>
            <a:pPr>
              <a:spcBef>
                <a:spcPts val="1200"/>
              </a:spcBef>
            </a:pPr>
            <a:r>
              <a:rPr lang="en-GB" sz="2400" dirty="0"/>
              <a:t>T</a:t>
            </a:r>
            <a:r>
              <a:rPr lang="en-GB" sz="2400" dirty="0" smtClean="0"/>
              <a:t>he third Europe-wide </a:t>
            </a:r>
            <a:r>
              <a:rPr lang="en-GB" sz="2400" dirty="0"/>
              <a:t>PPS in </a:t>
            </a:r>
            <a:r>
              <a:rPr lang="en-GB" sz="2400" dirty="0" smtClean="0"/>
              <a:t>LTCFs</a:t>
            </a:r>
          </a:p>
          <a:p>
            <a:pPr>
              <a:spcBef>
                <a:spcPts val="1200"/>
              </a:spcBef>
            </a:pPr>
            <a:r>
              <a:rPr lang="en-GB" sz="2400" dirty="0" smtClean="0"/>
              <a:t>The </a:t>
            </a:r>
            <a:r>
              <a:rPr lang="en-GB" sz="2400" dirty="0"/>
              <a:t>first survey (HALT) was conducted in 2010</a:t>
            </a:r>
          </a:p>
          <a:p>
            <a:pPr>
              <a:spcBef>
                <a:spcPts val="1200"/>
              </a:spcBef>
            </a:pPr>
            <a:r>
              <a:rPr lang="en-GB" sz="2400" dirty="0" smtClean="0"/>
              <a:t>PHA led Northern Ireland’s participation in survey</a:t>
            </a:r>
          </a:p>
          <a:p>
            <a:pPr marL="895350" lvl="2" indent="-352425">
              <a:spcBef>
                <a:spcPts val="1200"/>
              </a:spcBef>
            </a:pPr>
            <a:r>
              <a:rPr lang="en-GB" dirty="0" smtClean="0"/>
              <a:t>55 </a:t>
            </a:r>
            <a:r>
              <a:rPr lang="en-GB" dirty="0"/>
              <a:t>Nursing Homes and </a:t>
            </a:r>
            <a:r>
              <a:rPr lang="en-GB" dirty="0" smtClean="0"/>
              <a:t>15 </a:t>
            </a:r>
            <a:r>
              <a:rPr lang="en-GB" dirty="0"/>
              <a:t>Trust-residential </a:t>
            </a:r>
            <a:r>
              <a:rPr lang="en-GB" dirty="0" smtClean="0"/>
              <a:t>homes</a:t>
            </a:r>
          </a:p>
          <a:p>
            <a:pPr marL="895350" lvl="2" indent="-352425">
              <a:spcBef>
                <a:spcPts val="1200"/>
              </a:spcBef>
            </a:pPr>
            <a:r>
              <a:rPr lang="en-GB" dirty="0"/>
              <a:t>Conducted during Sept –Oct </a:t>
            </a:r>
            <a:r>
              <a:rPr lang="en-GB" dirty="0" smtClean="0"/>
              <a:t>2017</a:t>
            </a:r>
          </a:p>
          <a:p>
            <a:pPr marL="542925" lvl="2" indent="0">
              <a:spcBef>
                <a:spcPts val="1200"/>
              </a:spcBef>
              <a:buNone/>
            </a:pPr>
            <a:endParaRPr lang="en-GB" dirty="0"/>
          </a:p>
        </p:txBody>
      </p:sp>
    </p:spTree>
    <p:extLst>
      <p:ext uri="{BB962C8B-B14F-4D97-AF65-F5344CB8AC3E}">
        <p14:creationId xmlns:p14="http://schemas.microsoft.com/office/powerpoint/2010/main" val="10530152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936625"/>
            <a:ext cx="7199313" cy="49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33400" y="44624"/>
            <a:ext cx="8077200" cy="1143000"/>
          </a:xfrm>
        </p:spPr>
        <p:txBody>
          <a:bodyPr/>
          <a:lstStyle/>
          <a:p>
            <a:pPr algn="ctr"/>
            <a:r>
              <a:rPr lang="en-GB" sz="3600" dirty="0" smtClean="0"/>
              <a:t>IPC and AMS Resources</a:t>
            </a:r>
            <a:endParaRPr lang="en-GB" sz="3600" dirty="0"/>
          </a:p>
        </p:txBody>
      </p:sp>
    </p:spTree>
    <p:extLst>
      <p:ext uri="{BB962C8B-B14F-4D97-AF65-F5344CB8AC3E}">
        <p14:creationId xmlns:p14="http://schemas.microsoft.com/office/powerpoint/2010/main" val="4163814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700808"/>
            <a:ext cx="8640960" cy="3444020"/>
          </a:xfrm>
          <a:prstGeom prst="rect">
            <a:avLst/>
          </a:prstGeom>
        </p:spPr>
        <p:txBody>
          <a:bodyPr wrap="square">
            <a:spAutoFit/>
          </a:bodyPr>
          <a:lstStyle/>
          <a:p>
            <a:pPr marL="285750" lvl="0" indent="-285750">
              <a:spcAft>
                <a:spcPts val="1800"/>
              </a:spcAft>
              <a:buFont typeface="Arial" panose="020B0604020202020204" pitchFamily="34" charset="0"/>
              <a:buChar char="•"/>
            </a:pPr>
            <a:r>
              <a:rPr lang="en-GB" sz="1800" dirty="0">
                <a:latin typeface="+mn-lt"/>
              </a:rPr>
              <a:t>Explore opportunities for collaboration amongst all GP practices currently providing services to the same LTCF to strengthen and improve the links between LTCF and primary care, particularly with respect to IPC and AMS.</a:t>
            </a:r>
          </a:p>
          <a:p>
            <a:pPr marL="285750" lvl="0" indent="-285750">
              <a:spcAft>
                <a:spcPts val="1800"/>
              </a:spcAft>
              <a:buFont typeface="Arial" panose="020B0604020202020204" pitchFamily="34" charset="0"/>
              <a:buChar char="•"/>
            </a:pPr>
            <a:r>
              <a:rPr lang="en-GB" sz="1800" dirty="0">
                <a:latin typeface="+mn-lt"/>
              </a:rPr>
              <a:t>Continue to work with relevant teams to improve diagnosis of infection and prescribing within LTCFs through primary care.</a:t>
            </a:r>
          </a:p>
          <a:p>
            <a:pPr marL="285750" lvl="0" indent="-285750">
              <a:spcAft>
                <a:spcPts val="1800"/>
              </a:spcAft>
              <a:buFont typeface="Arial" panose="020B0604020202020204" pitchFamily="34" charset="0"/>
              <a:buChar char="•"/>
            </a:pPr>
            <a:r>
              <a:rPr lang="en-GB" sz="1800" dirty="0">
                <a:latin typeface="+mn-lt"/>
              </a:rPr>
              <a:t>Continue to raise awareness of the availability of formal IPC advice through PHA.</a:t>
            </a:r>
          </a:p>
          <a:p>
            <a:pPr marL="285750" lvl="0" indent="-285750">
              <a:spcAft>
                <a:spcPts val="1800"/>
              </a:spcAft>
              <a:buFont typeface="Arial" panose="020B0604020202020204" pitchFamily="34" charset="0"/>
              <a:buChar char="•"/>
            </a:pPr>
            <a:r>
              <a:rPr lang="en-GB" sz="1800" dirty="0">
                <a:latin typeface="+mn-lt"/>
              </a:rPr>
              <a:t>Continue to reduce the HCAI burden by addressing modifiable risk factors through the proper training and the practice of good IPC</a:t>
            </a:r>
            <a:r>
              <a:rPr lang="en-GB" sz="1800" dirty="0" smtClean="0">
                <a:latin typeface="+mn-lt"/>
              </a:rPr>
              <a:t>.</a:t>
            </a:r>
            <a:endParaRPr lang="en-GB" sz="1800" dirty="0">
              <a:latin typeface="+mn-lt"/>
            </a:endParaRPr>
          </a:p>
        </p:txBody>
      </p:sp>
      <p:sp>
        <p:nvSpPr>
          <p:cNvPr id="5" name="Title 1"/>
          <p:cNvSpPr>
            <a:spLocks noGrp="1"/>
          </p:cNvSpPr>
          <p:nvPr>
            <p:ph type="title"/>
          </p:nvPr>
        </p:nvSpPr>
        <p:spPr>
          <a:xfrm>
            <a:off x="533400" y="44624"/>
            <a:ext cx="8077200" cy="1143000"/>
          </a:xfrm>
        </p:spPr>
        <p:txBody>
          <a:bodyPr/>
          <a:lstStyle/>
          <a:p>
            <a:pPr algn="ctr"/>
            <a:r>
              <a:rPr lang="en-GB" sz="3600" dirty="0" smtClean="0"/>
              <a:t>Priorities</a:t>
            </a:r>
            <a:endParaRPr lang="en-GB" sz="3600" dirty="0"/>
          </a:p>
        </p:txBody>
      </p:sp>
    </p:spTree>
    <p:extLst>
      <p:ext uri="{BB962C8B-B14F-4D97-AF65-F5344CB8AC3E}">
        <p14:creationId xmlns:p14="http://schemas.microsoft.com/office/powerpoint/2010/main" val="14346452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268760"/>
            <a:ext cx="8640960" cy="4016484"/>
          </a:xfrm>
          <a:prstGeom prst="rect">
            <a:avLst/>
          </a:prstGeom>
        </p:spPr>
        <p:txBody>
          <a:bodyPr wrap="square">
            <a:spAutoFit/>
          </a:bodyPr>
          <a:lstStyle/>
          <a:p>
            <a:pPr marL="285750" lvl="0" indent="-285750">
              <a:spcAft>
                <a:spcPts val="1800"/>
              </a:spcAft>
              <a:buFont typeface="Arial" panose="020B0604020202020204" pitchFamily="34" charset="0"/>
              <a:buChar char="•"/>
            </a:pPr>
            <a:r>
              <a:rPr lang="en-GB" sz="1800" dirty="0" smtClean="0">
                <a:latin typeface="+mn-lt"/>
              </a:rPr>
              <a:t>Develop </a:t>
            </a:r>
            <a:r>
              <a:rPr lang="en-GB" sz="1800" dirty="0">
                <a:latin typeface="+mn-lt"/>
              </a:rPr>
              <a:t>and Implement interventions to reduce the burden of RTIs.</a:t>
            </a:r>
          </a:p>
          <a:p>
            <a:pPr marL="285750" lvl="0" indent="-285750">
              <a:spcAft>
                <a:spcPts val="1800"/>
              </a:spcAft>
              <a:buFont typeface="Arial" panose="020B0604020202020204" pitchFamily="34" charset="0"/>
              <a:buChar char="•"/>
            </a:pPr>
            <a:r>
              <a:rPr lang="en-GB" sz="1800" dirty="0">
                <a:latin typeface="+mn-lt"/>
              </a:rPr>
              <a:t>Implement interventions to further reduce the burden of UTIs in LTCFs.</a:t>
            </a:r>
          </a:p>
          <a:p>
            <a:pPr marL="285750" lvl="0" indent="-285750">
              <a:spcAft>
                <a:spcPts val="1800"/>
              </a:spcAft>
              <a:buFont typeface="Arial" panose="020B0604020202020204" pitchFamily="34" charset="0"/>
              <a:buChar char="•"/>
            </a:pPr>
            <a:r>
              <a:rPr lang="en-GB" sz="1800" dirty="0">
                <a:latin typeface="+mn-lt"/>
              </a:rPr>
              <a:t>Promote development of pragmatic guidance and protocols on prevention and management of SSTI.</a:t>
            </a:r>
          </a:p>
          <a:p>
            <a:pPr marL="285750" lvl="0" indent="-285750">
              <a:spcAft>
                <a:spcPts val="1800"/>
              </a:spcAft>
              <a:buFont typeface="Arial" panose="020B0604020202020204" pitchFamily="34" charset="0"/>
              <a:buChar char="•"/>
            </a:pPr>
            <a:r>
              <a:rPr lang="en-GB" sz="1800" dirty="0">
                <a:latin typeface="+mn-lt"/>
              </a:rPr>
              <a:t>Further improve support and education within LTCFs around antimicrobial prescribing guidance and IP&amp;C policy and guidelines for the prevention or reduction of infections.</a:t>
            </a:r>
          </a:p>
          <a:p>
            <a:pPr marL="285750" lvl="0" indent="-285750">
              <a:spcAft>
                <a:spcPts val="1800"/>
              </a:spcAft>
              <a:buFont typeface="Arial" panose="020B0604020202020204" pitchFamily="34" charset="0"/>
              <a:buChar char="•"/>
            </a:pPr>
            <a:r>
              <a:rPr lang="en-GB" sz="1800" dirty="0">
                <a:latin typeface="+mn-lt"/>
              </a:rPr>
              <a:t>Promote active review of residents on antimicrobial therapy in LTCFs.</a:t>
            </a:r>
          </a:p>
          <a:p>
            <a:pPr marL="285750" lvl="0" indent="-285750" eaLnBrk="0" hangingPunct="0">
              <a:spcAft>
                <a:spcPts val="1800"/>
              </a:spcAft>
              <a:buFont typeface="Arial" panose="020B0604020202020204" pitchFamily="34" charset="0"/>
              <a:buChar char="•"/>
            </a:pPr>
            <a:r>
              <a:rPr lang="en-GB" sz="1800" dirty="0">
                <a:latin typeface="+mn-lt"/>
              </a:rPr>
              <a:t>Undertake five-yearly point prevalence surveys in LTCFs.</a:t>
            </a:r>
          </a:p>
        </p:txBody>
      </p:sp>
      <p:sp>
        <p:nvSpPr>
          <p:cNvPr id="3" name="Title 1"/>
          <p:cNvSpPr>
            <a:spLocks noGrp="1"/>
          </p:cNvSpPr>
          <p:nvPr>
            <p:ph type="title"/>
          </p:nvPr>
        </p:nvSpPr>
        <p:spPr>
          <a:xfrm>
            <a:off x="533400" y="44624"/>
            <a:ext cx="8077200" cy="1143000"/>
          </a:xfrm>
        </p:spPr>
        <p:txBody>
          <a:bodyPr/>
          <a:lstStyle/>
          <a:p>
            <a:pPr algn="ctr"/>
            <a:r>
              <a:rPr lang="en-GB" sz="3600" dirty="0" smtClean="0"/>
              <a:t>Priorities (</a:t>
            </a:r>
            <a:r>
              <a:rPr lang="en-GB" sz="3600" dirty="0" err="1" smtClean="0"/>
              <a:t>cont</a:t>
            </a:r>
            <a:r>
              <a:rPr lang="en-GB" sz="3600" dirty="0" smtClean="0"/>
              <a:t>)</a:t>
            </a:r>
            <a:endParaRPr lang="en-GB" sz="3600" dirty="0"/>
          </a:p>
        </p:txBody>
      </p:sp>
    </p:spTree>
    <p:extLst>
      <p:ext uri="{BB962C8B-B14F-4D97-AF65-F5344CB8AC3E}">
        <p14:creationId xmlns:p14="http://schemas.microsoft.com/office/powerpoint/2010/main" val="3414152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0"/>
            <a:ext cx="8077200" cy="1143000"/>
          </a:xfrm>
        </p:spPr>
        <p:txBody>
          <a:bodyPr/>
          <a:lstStyle/>
          <a:p>
            <a:r>
              <a:rPr lang="en-GB" dirty="0" smtClean="0"/>
              <a:t>Thank You, and Any Questions?</a:t>
            </a:r>
            <a:endParaRPr lang="en-GB" dirty="0"/>
          </a:p>
        </p:txBody>
      </p:sp>
    </p:spTree>
    <p:extLst>
      <p:ext uri="{BB962C8B-B14F-4D97-AF65-F5344CB8AC3E}">
        <p14:creationId xmlns:p14="http://schemas.microsoft.com/office/powerpoint/2010/main" val="3141169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260573"/>
            <a:ext cx="8077200" cy="792163"/>
          </a:xfrm>
        </p:spPr>
        <p:txBody>
          <a:bodyPr/>
          <a:lstStyle/>
          <a:p>
            <a:pPr algn="ctr"/>
            <a:r>
              <a:rPr lang="en-GB" altLang="en-US" dirty="0" smtClean="0"/>
              <a:t>Complex project</a:t>
            </a:r>
          </a:p>
        </p:txBody>
      </p:sp>
      <p:sp>
        <p:nvSpPr>
          <p:cNvPr id="28675" name="Rectangle 3"/>
          <p:cNvSpPr>
            <a:spLocks noGrp="1" noChangeArrowheads="1"/>
          </p:cNvSpPr>
          <p:nvPr>
            <p:ph type="body" idx="1"/>
          </p:nvPr>
        </p:nvSpPr>
        <p:spPr>
          <a:xfrm>
            <a:off x="250825" y="1800126"/>
            <a:ext cx="8367713" cy="4221162"/>
          </a:xfrm>
        </p:spPr>
        <p:txBody>
          <a:bodyPr/>
          <a:lstStyle/>
          <a:p>
            <a:r>
              <a:rPr lang="en-GB" altLang="en-US" sz="2200" dirty="0" smtClean="0"/>
              <a:t>PHA led team, Local Trust, RQIA  &amp; Independent Providers</a:t>
            </a:r>
          </a:p>
          <a:p>
            <a:r>
              <a:rPr lang="en-GB" altLang="en-US" sz="2200" dirty="0" smtClean="0"/>
              <a:t>Partnership with ECDC – Including Internal and External validation teams</a:t>
            </a:r>
          </a:p>
          <a:p>
            <a:r>
              <a:rPr lang="en-GB" altLang="en-US" sz="2200" dirty="0" smtClean="0"/>
              <a:t>Standardised Protocol &amp; Codebook </a:t>
            </a:r>
          </a:p>
          <a:p>
            <a:r>
              <a:rPr lang="en-GB" altLang="en-US" sz="2200" dirty="0" smtClean="0"/>
              <a:t>Training:-  Nursing Home Staff, Data Collectors, Data Entry Staff IPCNs, </a:t>
            </a:r>
          </a:p>
          <a:p>
            <a:pPr lvl="1"/>
            <a:r>
              <a:rPr lang="en-GB" altLang="en-US" sz="1600" dirty="0"/>
              <a:t>Methodology</a:t>
            </a:r>
          </a:p>
          <a:p>
            <a:pPr lvl="1"/>
            <a:r>
              <a:rPr lang="en-GB" altLang="en-US" sz="1600" dirty="0" smtClean="0"/>
              <a:t>Definitions</a:t>
            </a:r>
          </a:p>
          <a:p>
            <a:pPr lvl="1"/>
            <a:r>
              <a:rPr lang="en-GB" altLang="en-US" sz="1600" dirty="0" smtClean="0"/>
              <a:t>Case studies</a:t>
            </a:r>
          </a:p>
          <a:p>
            <a:pPr lvl="1"/>
            <a:r>
              <a:rPr lang="en-GB" altLang="en-US" sz="1600" dirty="0" smtClean="0"/>
              <a:t>IT </a:t>
            </a:r>
          </a:p>
        </p:txBody>
      </p:sp>
    </p:spTree>
    <p:extLst>
      <p:ext uri="{BB962C8B-B14F-4D97-AF65-F5344CB8AC3E}">
        <p14:creationId xmlns:p14="http://schemas.microsoft.com/office/powerpoint/2010/main" val="290516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533400" y="116632"/>
            <a:ext cx="8077200" cy="1008112"/>
          </a:xfrm>
          <a:noFill/>
        </p:spPr>
        <p:txBody>
          <a:bodyPr/>
          <a:lstStyle/>
          <a:p>
            <a:pPr algn="ctr"/>
            <a:r>
              <a:rPr lang="en-GB" dirty="0"/>
              <a:t>Aims and O</a:t>
            </a:r>
            <a:r>
              <a:rPr lang="en-GB" dirty="0" smtClean="0"/>
              <a:t>bjectives</a:t>
            </a:r>
          </a:p>
        </p:txBody>
      </p:sp>
      <p:sp>
        <p:nvSpPr>
          <p:cNvPr id="3075" name="Rectangle 5"/>
          <p:cNvSpPr>
            <a:spLocks noGrp="1" noChangeArrowheads="1"/>
          </p:cNvSpPr>
          <p:nvPr>
            <p:ph type="body" idx="1"/>
          </p:nvPr>
        </p:nvSpPr>
        <p:spPr>
          <a:xfrm>
            <a:off x="251520" y="1196752"/>
            <a:ext cx="8424936" cy="4608512"/>
          </a:xfrm>
          <a:noFill/>
        </p:spPr>
        <p:txBody>
          <a:bodyPr/>
          <a:lstStyle/>
          <a:p>
            <a:r>
              <a:rPr lang="en-GB" sz="2400" b="1" dirty="0" smtClean="0"/>
              <a:t>Aims &amp; Objectives</a:t>
            </a:r>
            <a:r>
              <a:rPr lang="en-GB" sz="2400" b="1" dirty="0"/>
              <a:t>: </a:t>
            </a:r>
          </a:p>
          <a:p>
            <a:pPr lvl="1"/>
            <a:endParaRPr lang="en-GB" sz="1800" b="1" dirty="0" smtClean="0"/>
          </a:p>
          <a:p>
            <a:pPr marL="895350" lvl="2" indent="-352425">
              <a:spcBef>
                <a:spcPts val="1200"/>
              </a:spcBef>
            </a:pPr>
            <a:r>
              <a:rPr lang="en-GB" dirty="0" smtClean="0"/>
              <a:t>Establish the burden of Healthcare Associated Infections (HCAI) </a:t>
            </a:r>
            <a:r>
              <a:rPr lang="en-GB" dirty="0"/>
              <a:t>and </a:t>
            </a:r>
            <a:r>
              <a:rPr lang="en-GB" dirty="0" smtClean="0"/>
              <a:t>Antimicrobial Use (AMU) </a:t>
            </a:r>
            <a:r>
              <a:rPr lang="en-GB" dirty="0"/>
              <a:t>in </a:t>
            </a:r>
            <a:r>
              <a:rPr lang="en-GB" dirty="0" smtClean="0"/>
              <a:t>Long Term Care facilities (LTCF)</a:t>
            </a:r>
            <a:endParaRPr lang="en-GB" dirty="0"/>
          </a:p>
          <a:p>
            <a:pPr marL="895350" lvl="2" indent="-352425">
              <a:spcBef>
                <a:spcPts val="1200"/>
              </a:spcBef>
              <a:spcAft>
                <a:spcPts val="1200"/>
              </a:spcAft>
            </a:pPr>
            <a:r>
              <a:rPr lang="en-GB" dirty="0"/>
              <a:t>Describe the related infection prevention &amp; control and antimicrobial stewardship practices and resources in </a:t>
            </a:r>
            <a:r>
              <a:rPr lang="en-GB" dirty="0" smtClean="0"/>
              <a:t>LTCF.</a:t>
            </a:r>
            <a:endParaRPr lang="en-GB" dirty="0"/>
          </a:p>
          <a:p>
            <a:pPr marL="895350" lvl="2" indent="-352425">
              <a:spcBef>
                <a:spcPts val="1200"/>
              </a:spcBef>
            </a:pPr>
            <a:r>
              <a:rPr lang="en-GB" dirty="0" smtClean="0"/>
              <a:t>Identify </a:t>
            </a:r>
            <a:r>
              <a:rPr lang="en-GB" dirty="0"/>
              <a:t>needs for intervention, </a:t>
            </a:r>
            <a:r>
              <a:rPr lang="en-GB" dirty="0" smtClean="0"/>
              <a:t>training, </a:t>
            </a:r>
            <a:r>
              <a:rPr lang="en-GB" dirty="0"/>
              <a:t>and/or additional infection and </a:t>
            </a:r>
            <a:r>
              <a:rPr lang="en-GB" dirty="0" smtClean="0"/>
              <a:t>protection &amp; control </a:t>
            </a:r>
            <a:r>
              <a:rPr lang="en-GB" dirty="0"/>
              <a:t>(IPC) resources</a:t>
            </a:r>
          </a:p>
          <a:p>
            <a:pPr marL="895350" lvl="2" indent="-352425">
              <a:spcBef>
                <a:spcPts val="1200"/>
              </a:spcBef>
            </a:pPr>
            <a:r>
              <a:rPr lang="en-GB" dirty="0"/>
              <a:t>Identify priorities for national and local intervention and raise </a:t>
            </a:r>
            <a:r>
              <a:rPr lang="en-GB" dirty="0" smtClean="0"/>
              <a:t>awareness</a:t>
            </a:r>
            <a:endParaRPr lang="en-GB" dirty="0"/>
          </a:p>
        </p:txBody>
      </p:sp>
    </p:spTree>
    <p:extLst>
      <p:ext uri="{BB962C8B-B14F-4D97-AF65-F5344CB8AC3E}">
        <p14:creationId xmlns:p14="http://schemas.microsoft.com/office/powerpoint/2010/main" val="3890602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533400" y="188640"/>
            <a:ext cx="8077200" cy="936104"/>
          </a:xfrm>
          <a:noFill/>
        </p:spPr>
        <p:txBody>
          <a:bodyPr/>
          <a:lstStyle/>
          <a:p>
            <a:pPr algn="ctr"/>
            <a:r>
              <a:rPr lang="en-GB" dirty="0" smtClean="0"/>
              <a:t>Participation</a:t>
            </a:r>
          </a:p>
        </p:txBody>
      </p:sp>
      <p:sp>
        <p:nvSpPr>
          <p:cNvPr id="3075" name="Rectangle 5"/>
          <p:cNvSpPr>
            <a:spLocks noGrp="1" noChangeArrowheads="1"/>
          </p:cNvSpPr>
          <p:nvPr>
            <p:ph type="body" idx="1"/>
          </p:nvPr>
        </p:nvSpPr>
        <p:spPr>
          <a:xfrm>
            <a:off x="467544" y="1196752"/>
            <a:ext cx="8424936" cy="4536504"/>
          </a:xfrm>
          <a:noFill/>
        </p:spPr>
        <p:txBody>
          <a:bodyPr/>
          <a:lstStyle/>
          <a:p>
            <a:pPr marL="895350" lvl="2" indent="-352425">
              <a:spcBef>
                <a:spcPts val="1200"/>
              </a:spcBef>
            </a:pPr>
            <a:r>
              <a:rPr lang="en-GB" dirty="0" smtClean="0"/>
              <a:t>257 nursing homes invited to participate</a:t>
            </a:r>
          </a:p>
          <a:p>
            <a:pPr marL="895350" lvl="2" indent="-352425">
              <a:spcBef>
                <a:spcPts val="1200"/>
              </a:spcBef>
            </a:pPr>
            <a:r>
              <a:rPr lang="en-GB" dirty="0" smtClean="0"/>
              <a:t>55</a:t>
            </a:r>
            <a:r>
              <a:rPr lang="en-GB" dirty="0"/>
              <a:t> nursing homes submitted </a:t>
            </a:r>
            <a:r>
              <a:rPr lang="en-GB" dirty="0" smtClean="0"/>
              <a:t>data (21% of total)</a:t>
            </a:r>
          </a:p>
          <a:p>
            <a:pPr marL="895350" lvl="2" indent="-352425">
              <a:spcBef>
                <a:spcPts val="1200"/>
              </a:spcBef>
            </a:pPr>
            <a:r>
              <a:rPr lang="en-GB" dirty="0" smtClean="0"/>
              <a:t>Data collected on 2321 eligible residents</a:t>
            </a:r>
            <a:endParaRPr lang="en-GB" dirty="0"/>
          </a:p>
          <a:p>
            <a:pPr marL="895350" lvl="2" indent="-352425">
              <a:spcBef>
                <a:spcPts val="1200"/>
              </a:spcBef>
              <a:spcAft>
                <a:spcPts val="0"/>
              </a:spcAft>
            </a:pPr>
            <a:r>
              <a:rPr lang="en-GB" dirty="0" smtClean="0"/>
              <a:t>The homes were distributed throughout Northern Ireland</a:t>
            </a:r>
          </a:p>
          <a:p>
            <a:pPr marL="895350" lvl="2" indent="-352425">
              <a:spcBef>
                <a:spcPts val="1200"/>
              </a:spcBef>
              <a:spcAft>
                <a:spcPts val="0"/>
              </a:spcAft>
            </a:pPr>
            <a:r>
              <a:rPr lang="en-GB" dirty="0" smtClean="0"/>
              <a:t>All homes were privately owned</a:t>
            </a:r>
          </a:p>
          <a:p>
            <a:pPr marL="895350" lvl="2" indent="-352425">
              <a:spcBef>
                <a:spcPts val="1200"/>
              </a:spcBef>
              <a:spcAft>
                <a:spcPts val="0"/>
              </a:spcAft>
            </a:pPr>
            <a:r>
              <a:rPr lang="en-GB" dirty="0" smtClean="0"/>
              <a:t>93% were run on a “for profit” basis</a:t>
            </a:r>
          </a:p>
          <a:p>
            <a:pPr marL="895350" lvl="2" indent="-352425">
              <a:spcBef>
                <a:spcPts val="1200"/>
              </a:spcBef>
              <a:spcAft>
                <a:spcPts val="0"/>
              </a:spcAft>
            </a:pPr>
            <a:r>
              <a:rPr lang="en-GB" dirty="0" smtClean="0"/>
              <a:t>Average size of participating nursing homes was similar to NI average (45 versus 47), ranging </a:t>
            </a:r>
            <a:r>
              <a:rPr lang="en-IE" dirty="0" smtClean="0"/>
              <a:t>in </a:t>
            </a:r>
            <a:r>
              <a:rPr lang="en-IE" dirty="0"/>
              <a:t>size from </a:t>
            </a:r>
            <a:r>
              <a:rPr lang="en-IE" dirty="0" smtClean="0"/>
              <a:t>19 </a:t>
            </a:r>
            <a:r>
              <a:rPr lang="en-IE" dirty="0"/>
              <a:t>to </a:t>
            </a:r>
            <a:r>
              <a:rPr lang="en-IE" dirty="0" smtClean="0"/>
              <a:t>81 beds</a:t>
            </a:r>
            <a:endParaRPr lang="en-GB" dirty="0"/>
          </a:p>
          <a:p>
            <a:pPr marL="895350" lvl="2" indent="-352425">
              <a:spcBef>
                <a:spcPts val="1200"/>
              </a:spcBef>
              <a:spcAft>
                <a:spcPts val="600"/>
              </a:spcAft>
            </a:pPr>
            <a:r>
              <a:rPr lang="en-IE" dirty="0" smtClean="0"/>
              <a:t>Single </a:t>
            </a:r>
            <a:r>
              <a:rPr lang="en-IE" dirty="0"/>
              <a:t>rooms per </a:t>
            </a:r>
            <a:r>
              <a:rPr lang="en-IE" dirty="0" smtClean="0"/>
              <a:t>facility varied from 43%-100</a:t>
            </a:r>
            <a:r>
              <a:rPr lang="en-IE" dirty="0"/>
              <a:t>% (median = </a:t>
            </a:r>
            <a:r>
              <a:rPr lang="en-IE" dirty="0" smtClean="0"/>
              <a:t>95%)</a:t>
            </a:r>
          </a:p>
          <a:p>
            <a:pPr marL="895350" lvl="2" indent="-352425">
              <a:spcBef>
                <a:spcPts val="1200"/>
              </a:spcBef>
              <a:spcAft>
                <a:spcPts val="600"/>
              </a:spcAft>
            </a:pPr>
            <a:r>
              <a:rPr lang="en-IE" dirty="0"/>
              <a:t>I</a:t>
            </a:r>
            <a:r>
              <a:rPr lang="en-IE" dirty="0" smtClean="0"/>
              <a:t>n 2013, </a:t>
            </a:r>
            <a:r>
              <a:rPr lang="en-IE" dirty="0"/>
              <a:t>Single rooms per facility varied from </a:t>
            </a:r>
            <a:r>
              <a:rPr lang="en-IE" dirty="0" smtClean="0"/>
              <a:t>19.2%-100%</a:t>
            </a:r>
            <a:endParaRPr lang="en-GB" dirty="0" smtClean="0"/>
          </a:p>
        </p:txBody>
      </p:sp>
    </p:spTree>
    <p:extLst>
      <p:ext uri="{BB962C8B-B14F-4D97-AF65-F5344CB8AC3E}">
        <p14:creationId xmlns:p14="http://schemas.microsoft.com/office/powerpoint/2010/main" val="3308790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88024" y="6165304"/>
            <a:ext cx="3816424" cy="707886"/>
          </a:xfrm>
          <a:prstGeom prst="rect">
            <a:avLst/>
          </a:prstGeom>
          <a:solidFill>
            <a:schemeClr val="tx1"/>
          </a:solidFill>
        </p:spPr>
        <p:txBody>
          <a:bodyPr wrap="square" rtlCol="0">
            <a:spAutoFit/>
          </a:bodyPr>
          <a:lstStyle/>
          <a:p>
            <a:endParaRPr lang="en-GB"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344" y="260648"/>
            <a:ext cx="7199313" cy="539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588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88024" y="6165304"/>
            <a:ext cx="3816424" cy="707886"/>
          </a:xfrm>
          <a:prstGeom prst="rect">
            <a:avLst/>
          </a:prstGeom>
          <a:solidFill>
            <a:schemeClr val="tx1"/>
          </a:solidFill>
        </p:spPr>
        <p:txBody>
          <a:bodyPr wrap="square" rtlCol="0">
            <a:spAutoFit/>
          </a:bodyPr>
          <a:lstStyle/>
          <a:p>
            <a:endParaRPr lang="en-GB" dirty="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461963"/>
            <a:ext cx="7199313" cy="540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2817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8640"/>
            <a:ext cx="8077200" cy="936104"/>
          </a:xfrm>
        </p:spPr>
        <p:txBody>
          <a:bodyPr/>
          <a:lstStyle/>
          <a:p>
            <a:pPr algn="ctr"/>
            <a:r>
              <a:rPr lang="en-GB" dirty="0" smtClean="0"/>
              <a:t>HCAI in NI Nursing Homes</a:t>
            </a:r>
            <a:endParaRPr lang="en-GB" dirty="0"/>
          </a:p>
        </p:txBody>
      </p:sp>
      <p:sp>
        <p:nvSpPr>
          <p:cNvPr id="4" name="TextBox 3"/>
          <p:cNvSpPr txBox="1"/>
          <p:nvPr/>
        </p:nvSpPr>
        <p:spPr>
          <a:xfrm>
            <a:off x="179512" y="1373422"/>
            <a:ext cx="8784976" cy="5484578"/>
          </a:xfrm>
          <a:prstGeom prst="rect">
            <a:avLst/>
          </a:prstGeom>
          <a:noFill/>
        </p:spPr>
        <p:txBody>
          <a:bodyPr wrap="square" rtlCol="0">
            <a:spAutoFit/>
          </a:bodyPr>
          <a:lstStyle/>
          <a:p>
            <a:pPr marL="800100" lvl="1" indent="-342900">
              <a:buFont typeface="Arial" panose="020B0604020202020204" pitchFamily="34" charset="0"/>
              <a:buChar char="•"/>
            </a:pPr>
            <a:r>
              <a:rPr lang="en-GB" sz="2400" b="1" dirty="0" smtClean="0"/>
              <a:t>2017</a:t>
            </a:r>
          </a:p>
          <a:p>
            <a:pPr marL="800100" lvl="1" indent="-342900">
              <a:buFont typeface="Arial" panose="020B0604020202020204" pitchFamily="34" charset="0"/>
              <a:buChar char="•"/>
            </a:pPr>
            <a:r>
              <a:rPr lang="en-GB" sz="2400" dirty="0" smtClean="0"/>
              <a:t>HCAI </a:t>
            </a:r>
            <a:r>
              <a:rPr lang="en-GB" sz="2400" dirty="0"/>
              <a:t>prevalence </a:t>
            </a:r>
            <a:r>
              <a:rPr lang="en-GB" sz="2400" dirty="0" smtClean="0"/>
              <a:t>of 3.3</a:t>
            </a:r>
            <a:r>
              <a:rPr lang="en-GB" sz="2400" dirty="0"/>
              <a:t>% </a:t>
            </a:r>
            <a:r>
              <a:rPr lang="en-GB" sz="2400" dirty="0" smtClean="0"/>
              <a:t>(</a:t>
            </a:r>
            <a:r>
              <a:rPr lang="en-GB" sz="2400" dirty="0"/>
              <a:t>77 </a:t>
            </a:r>
            <a:r>
              <a:rPr lang="en-GB" sz="2400" dirty="0" smtClean="0"/>
              <a:t>residents, 78 </a:t>
            </a:r>
            <a:r>
              <a:rPr lang="en-GB" sz="2400" dirty="0"/>
              <a:t>infections </a:t>
            </a:r>
            <a:r>
              <a:rPr lang="en-GB" sz="2400" dirty="0" smtClean="0"/>
              <a:t>)</a:t>
            </a:r>
          </a:p>
          <a:p>
            <a:pPr marL="800100" lvl="1" indent="-342900">
              <a:buFont typeface="Arial" panose="020B0604020202020204" pitchFamily="34" charset="0"/>
              <a:buChar char="•"/>
            </a:pPr>
            <a:r>
              <a:rPr lang="en-US" sz="2400" dirty="0" smtClean="0"/>
              <a:t>HCAI </a:t>
            </a:r>
            <a:r>
              <a:rPr lang="en-US" sz="2400" dirty="0"/>
              <a:t>prevalence ranged from 0% to 15.4</a:t>
            </a:r>
            <a:r>
              <a:rPr lang="en-US" sz="2400" dirty="0" smtClean="0"/>
              <a:t>%</a:t>
            </a:r>
          </a:p>
          <a:p>
            <a:pPr marL="800100" lvl="1" indent="-342900">
              <a:buFont typeface="Arial" panose="020B0604020202020204" pitchFamily="34" charset="0"/>
              <a:buChar char="•"/>
            </a:pPr>
            <a:endParaRPr lang="en-US" sz="2400" dirty="0" smtClean="0"/>
          </a:p>
          <a:p>
            <a:pPr marL="800100" lvl="1" indent="-342900">
              <a:buFont typeface="Arial" panose="020B0604020202020204" pitchFamily="34" charset="0"/>
              <a:buChar char="•"/>
            </a:pPr>
            <a:r>
              <a:rPr lang="en-US" sz="2400" b="1" dirty="0" smtClean="0"/>
              <a:t>2013</a:t>
            </a:r>
          </a:p>
          <a:p>
            <a:pPr marL="800100" lvl="1" indent="-342900">
              <a:buFont typeface="Arial" panose="020B0604020202020204" pitchFamily="34" charset="0"/>
              <a:buChar char="•"/>
            </a:pPr>
            <a:r>
              <a:rPr lang="en-GB" sz="2400" dirty="0" smtClean="0"/>
              <a:t>HCAI prevalence of 5.5</a:t>
            </a:r>
            <a:r>
              <a:rPr lang="en-GB" sz="2400" dirty="0"/>
              <a:t>% (68 </a:t>
            </a:r>
            <a:r>
              <a:rPr lang="en-GB" sz="2400" dirty="0" smtClean="0"/>
              <a:t>patients, 75 </a:t>
            </a:r>
            <a:r>
              <a:rPr lang="en-GB" sz="2400" dirty="0"/>
              <a:t>infections</a:t>
            </a:r>
            <a:r>
              <a:rPr lang="en-GB" sz="2400" dirty="0" smtClean="0"/>
              <a:t>)</a:t>
            </a:r>
          </a:p>
          <a:p>
            <a:pPr marL="800100" lvl="1" indent="-342900">
              <a:buFont typeface="Arial" panose="020B0604020202020204" pitchFamily="34" charset="0"/>
              <a:buChar char="•"/>
            </a:pPr>
            <a:r>
              <a:rPr lang="en-GB" sz="2400" dirty="0"/>
              <a:t>HCAI prevalence ranged from 0% to 25</a:t>
            </a:r>
            <a:r>
              <a:rPr lang="en-GB" sz="2400" dirty="0" smtClean="0"/>
              <a:t>%</a:t>
            </a:r>
            <a:endParaRPr lang="en-GB" sz="2400" dirty="0"/>
          </a:p>
          <a:p>
            <a:pPr lvl="1"/>
            <a:endParaRPr lang="en-GB" sz="2400" dirty="0"/>
          </a:p>
          <a:p>
            <a:pPr marL="800100" lvl="1" indent="-342900">
              <a:buFont typeface="Arial" panose="020B0604020202020204" pitchFamily="34" charset="0"/>
              <a:buChar char="•"/>
            </a:pPr>
            <a:endParaRPr lang="en-US" sz="2400" dirty="0" smtClean="0"/>
          </a:p>
          <a:p>
            <a:pPr lvl="1"/>
            <a:endParaRPr lang="en-GB" dirty="0"/>
          </a:p>
          <a:p>
            <a:pPr marL="571500" indent="-571500">
              <a:buFont typeface="Arial" panose="020B0604020202020204" pitchFamily="34" charset="0"/>
              <a:buChar char="•"/>
            </a:pPr>
            <a:endParaRPr lang="en-GB" dirty="0"/>
          </a:p>
        </p:txBody>
      </p:sp>
    </p:spTree>
    <p:extLst>
      <p:ext uri="{BB962C8B-B14F-4D97-AF65-F5344CB8AC3E}">
        <p14:creationId xmlns:p14="http://schemas.microsoft.com/office/powerpoint/2010/main" val="1962601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dirty="0">
                <a:latin typeface="Arial" panose="020B0604020202020204" pitchFamily="34" charset="0"/>
                <a:cs typeface="Arial" panose="020B0604020202020204" pitchFamily="34" charset="0"/>
              </a:rPr>
              <a:t>Distribution </a:t>
            </a:r>
            <a:r>
              <a:rPr lang="en-GB" sz="2400" dirty="0" smtClean="0">
                <a:latin typeface="Arial" panose="020B0604020202020204" pitchFamily="34" charset="0"/>
                <a:cs typeface="Arial" panose="020B0604020202020204" pitchFamily="34" charset="0"/>
              </a:rPr>
              <a:t>of HCAI in </a:t>
            </a:r>
            <a:r>
              <a:rPr lang="en-GB" sz="2400" dirty="0" smtClean="0"/>
              <a:t>NI </a:t>
            </a:r>
            <a:r>
              <a:rPr lang="en-GB" sz="2400" dirty="0"/>
              <a:t>Nursing </a:t>
            </a:r>
            <a:r>
              <a:rPr lang="en-GB" sz="2400" dirty="0" smtClean="0"/>
              <a:t>Home Residents </a:t>
            </a:r>
            <a:br>
              <a:rPr lang="en-GB" sz="2400" dirty="0" smtClean="0"/>
            </a:br>
            <a:r>
              <a:rPr lang="en-GB" sz="2400" dirty="0" smtClean="0"/>
              <a:t>2017 </a:t>
            </a:r>
            <a:r>
              <a:rPr lang="en-GB" sz="2400" dirty="0"/>
              <a:t>(n = </a:t>
            </a:r>
            <a:r>
              <a:rPr lang="en-GB" sz="2400" dirty="0" smtClean="0"/>
              <a:t>2321) and 2013 (n = 1243)</a:t>
            </a:r>
            <a:endParaRPr lang="en-GB" sz="2400" dirty="0">
              <a:latin typeface="Arial" panose="020B0604020202020204" pitchFamily="34" charset="0"/>
              <a:cs typeface="Arial" panose="020B0604020202020204" pitchFamily="34" charset="0"/>
            </a:endParaRPr>
          </a:p>
        </p:txBody>
      </p:sp>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1620838"/>
            <a:ext cx="9010650" cy="360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3169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HSCT_white">
  <a:themeElements>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BHSCT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sz="40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sz="4000" b="0" i="0" u="none" strike="noStrike" cap="none" normalizeH="0" baseline="0" smtClean="0">
            <a:ln>
              <a:noFill/>
            </a:ln>
            <a:solidFill>
              <a:schemeClr val="bg2"/>
            </a:solidFill>
            <a:effectLst/>
            <a:latin typeface="Arial" charset="0"/>
          </a:defRPr>
        </a:defPPr>
      </a:lstStyle>
    </a:lnDef>
  </a:objectDefaults>
  <a:extraClrSchemeLst>
    <a:extraClrScheme>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HSCT_white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BHSCT_white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BHSCT_white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BHSCT_white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UNTITLED:Users:hpauser:Desktop:BHSCT_white.pot</Template>
  <TotalTime>6967</TotalTime>
  <Words>955</Words>
  <Application>Microsoft Office PowerPoint</Application>
  <PresentationFormat>On-screen Show (4:3)</PresentationFormat>
  <Paragraphs>208</Paragraphs>
  <Slides>23</Slides>
  <Notes>12</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BHSCT_white</vt:lpstr>
      <vt:lpstr>PowerPoint Presentation</vt:lpstr>
      <vt:lpstr>Background</vt:lpstr>
      <vt:lpstr>Complex project</vt:lpstr>
      <vt:lpstr>Aims and Objectives</vt:lpstr>
      <vt:lpstr>Participation</vt:lpstr>
      <vt:lpstr>PowerPoint Presentation</vt:lpstr>
      <vt:lpstr>PowerPoint Presentation</vt:lpstr>
      <vt:lpstr>HCAI in NI Nursing Homes</vt:lpstr>
      <vt:lpstr>Distribution of HCAI in NI Nursing Home Residents  2017 (n = 2321) and 2013 (n = 1243)</vt:lpstr>
      <vt:lpstr>PowerPoint Presentation</vt:lpstr>
      <vt:lpstr> Antimicrobial Prescribing in NI Nursing Homes </vt:lpstr>
      <vt:lpstr>PowerPoint Presentation</vt:lpstr>
      <vt:lpstr>Distribution of AMU in NI Nursing Home Residents  2017 (n = 2321) and 2013 (n = 1243)</vt:lpstr>
      <vt:lpstr>Prophylaxis Prescribing in  NI Nursing Homes</vt:lpstr>
      <vt:lpstr>PowerPoint Presentation</vt:lpstr>
      <vt:lpstr>PowerPoint Presentation</vt:lpstr>
      <vt:lpstr>PowerPoint Presentation</vt:lpstr>
      <vt:lpstr>PowerPoint Presentation</vt:lpstr>
      <vt:lpstr> Infection Control &amp; Antimicrobial Stewardship Resources </vt:lpstr>
      <vt:lpstr>IPC and AMS Resources</vt:lpstr>
      <vt:lpstr>Priorities</vt:lpstr>
      <vt:lpstr>Priorities (cont)</vt:lpstr>
      <vt:lpstr>Thank You, and Any Questions?</vt:lpstr>
    </vt:vector>
  </TitlesOfParts>
  <Company>SEBT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Gerard McIlvenny</dc:creator>
  <cp:lastModifiedBy>Tony Crockford</cp:lastModifiedBy>
  <cp:revision>299</cp:revision>
  <cp:lastPrinted>2019-03-11T08:57:05Z</cp:lastPrinted>
  <dcterms:created xsi:type="dcterms:W3CDTF">2007-07-31T10:52:31Z</dcterms:created>
  <dcterms:modified xsi:type="dcterms:W3CDTF">2019-03-28T14:27:27Z</dcterms:modified>
</cp:coreProperties>
</file>