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sldIdLst>
    <p:sldId id="276" r:id="rId2"/>
    <p:sldId id="332" r:id="rId3"/>
    <p:sldId id="258" r:id="rId4"/>
    <p:sldId id="348" r:id="rId5"/>
    <p:sldId id="298" r:id="rId6"/>
    <p:sldId id="384" r:id="rId7"/>
    <p:sldId id="385" r:id="rId8"/>
    <p:sldId id="386" r:id="rId9"/>
    <p:sldId id="387" r:id="rId10"/>
    <p:sldId id="301" r:id="rId11"/>
    <p:sldId id="299" r:id="rId12"/>
    <p:sldId id="351" r:id="rId13"/>
    <p:sldId id="333" r:id="rId14"/>
    <p:sldId id="350" r:id="rId15"/>
    <p:sldId id="322" r:id="rId16"/>
    <p:sldId id="352" r:id="rId17"/>
    <p:sldId id="353" r:id="rId18"/>
    <p:sldId id="354" r:id="rId19"/>
    <p:sldId id="326" r:id="rId20"/>
    <p:sldId id="327" r:id="rId21"/>
    <p:sldId id="339" r:id="rId22"/>
    <p:sldId id="355" r:id="rId23"/>
    <p:sldId id="356" r:id="rId24"/>
    <p:sldId id="358" r:id="rId25"/>
    <p:sldId id="359" r:id="rId26"/>
    <p:sldId id="281" r:id="rId27"/>
    <p:sldId id="340" r:id="rId28"/>
    <p:sldId id="362" r:id="rId29"/>
    <p:sldId id="363" r:id="rId30"/>
    <p:sldId id="365" r:id="rId31"/>
    <p:sldId id="367" r:id="rId32"/>
    <p:sldId id="263" r:id="rId33"/>
    <p:sldId id="368" r:id="rId34"/>
    <p:sldId id="369" r:id="rId35"/>
    <p:sldId id="370" r:id="rId36"/>
    <p:sldId id="371" r:id="rId37"/>
    <p:sldId id="364" r:id="rId38"/>
    <p:sldId id="388" r:id="rId39"/>
    <p:sldId id="334" r:id="rId40"/>
    <p:sldId id="347" r:id="rId41"/>
    <p:sldId id="375" r:id="rId42"/>
    <p:sldId id="376" r:id="rId43"/>
    <p:sldId id="379" r:id="rId44"/>
    <p:sldId id="380" r:id="rId45"/>
    <p:sldId id="345" r:id="rId46"/>
    <p:sldId id="381" r:id="rId47"/>
    <p:sldId id="378" r:id="rId48"/>
    <p:sldId id="383" r:id="rId49"/>
    <p:sldId id="382" r:id="rId50"/>
    <p:sldId id="277" r:id="rId51"/>
    <p:sldId id="275" r:id="rId52"/>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2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4" autoAdjust="0"/>
  </p:normalViewPr>
  <p:slideViewPr>
    <p:cSldViewPr>
      <p:cViewPr>
        <p:scale>
          <a:sx n="61" d="100"/>
          <a:sy n="61" d="100"/>
        </p:scale>
        <p:origin x="-714"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9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85E32B3-F54A-442C-8D5F-571A11BD7261}" type="slidenum">
              <a:rPr lang="en-GB"/>
              <a:pPr/>
              <a:t>‹#›</a:t>
            </a:fld>
            <a:endParaRPr lang="en-GB" dirty="0"/>
          </a:p>
        </p:txBody>
      </p:sp>
    </p:spTree>
    <p:extLst>
      <p:ext uri="{BB962C8B-B14F-4D97-AF65-F5344CB8AC3E}">
        <p14:creationId xmlns:p14="http://schemas.microsoft.com/office/powerpoint/2010/main" val="19719272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104900" y="2971800"/>
            <a:ext cx="7175500" cy="1143000"/>
          </a:xfrm>
        </p:spPr>
        <p:txBody>
          <a:bodyPr/>
          <a:lstStyle>
            <a:lvl1pPr>
              <a:defRPr sz="4800"/>
            </a:lvl1pPr>
          </a:lstStyle>
          <a:p>
            <a:r>
              <a:rPr lang="en-US" smtClean="0"/>
              <a:t>Click to edit Master title style</a:t>
            </a:r>
            <a:endParaRPr lang="en-GB"/>
          </a:p>
        </p:txBody>
      </p:sp>
      <p:sp>
        <p:nvSpPr>
          <p:cNvPr id="4100" name="Rectangle 4"/>
          <p:cNvSpPr>
            <a:spLocks noGrp="1" noChangeArrowheads="1"/>
          </p:cNvSpPr>
          <p:nvPr>
            <p:ph type="subTitle" idx="1"/>
          </p:nvPr>
        </p:nvSpPr>
        <p:spPr>
          <a:xfrm>
            <a:off x="1371600" y="4254500"/>
            <a:ext cx="6400800" cy="1600200"/>
          </a:xfrm>
        </p:spPr>
        <p:txBody>
          <a:bodyPr/>
          <a:lstStyle>
            <a:lvl1pPr marL="0" indent="0" algn="ctr">
              <a:buFontTx/>
              <a:buNone/>
              <a:defRPr/>
            </a:lvl1pPr>
          </a:lstStyle>
          <a:p>
            <a:r>
              <a:rPr lang="en-US" smtClean="0"/>
              <a:t>Click to edit Master subtitle style</a:t>
            </a:r>
            <a:endParaRPr lang="en-GB"/>
          </a:p>
        </p:txBody>
      </p:sp>
      <p:pic>
        <p:nvPicPr>
          <p:cNvPr id="4111" name="Picture 15" descr="N H S NATIONAL SERVICESLOG"/>
          <p:cNvPicPr>
            <a:picLocks noChangeAspect="1" noChangeArrowheads="1"/>
          </p:cNvPicPr>
          <p:nvPr/>
        </p:nvPicPr>
        <p:blipFill>
          <a:blip r:embed="rId2" cstate="print"/>
          <a:srcRect/>
          <a:stretch>
            <a:fillRect/>
          </a:stretch>
        </p:blipFill>
        <p:spPr bwMode="auto">
          <a:xfrm>
            <a:off x="7543800" y="381000"/>
            <a:ext cx="1187450" cy="1228725"/>
          </a:xfrm>
          <a:prstGeom prst="rect">
            <a:avLst/>
          </a:prstGeom>
          <a:noFill/>
        </p:spPr>
      </p:pic>
      <p:pic>
        <p:nvPicPr>
          <p:cNvPr id="4114" name="Picture 18" descr="HPSpowerpoint"/>
          <p:cNvPicPr>
            <a:picLocks noChangeAspect="1" noChangeArrowheads="1"/>
          </p:cNvPicPr>
          <p:nvPr/>
        </p:nvPicPr>
        <p:blipFill>
          <a:blip r:embed="rId3" cstate="print"/>
          <a:srcRect/>
          <a:stretch>
            <a:fillRect/>
          </a:stretch>
        </p:blipFill>
        <p:spPr bwMode="auto">
          <a:xfrm>
            <a:off x="457200" y="381000"/>
            <a:ext cx="1801813" cy="81915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15075" y="1676400"/>
            <a:ext cx="1749425" cy="43815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66800" y="1676400"/>
            <a:ext cx="5095875" cy="4381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6680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2781300"/>
            <a:ext cx="3422650" cy="327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1676400"/>
            <a:ext cx="69977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1066800" y="2781300"/>
            <a:ext cx="69977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1038" name="Picture 14" descr="N H S NATIONAL SERVICESLOG"/>
          <p:cNvPicPr>
            <a:picLocks noChangeAspect="1" noChangeArrowheads="1"/>
          </p:cNvPicPr>
          <p:nvPr/>
        </p:nvPicPr>
        <p:blipFill>
          <a:blip r:embed="rId13" cstate="print"/>
          <a:srcRect/>
          <a:stretch>
            <a:fillRect/>
          </a:stretch>
        </p:blipFill>
        <p:spPr bwMode="auto">
          <a:xfrm>
            <a:off x="7543800" y="381000"/>
            <a:ext cx="1187450" cy="1228725"/>
          </a:xfrm>
          <a:prstGeom prst="rect">
            <a:avLst/>
          </a:prstGeom>
          <a:noFill/>
        </p:spPr>
      </p:pic>
      <p:pic>
        <p:nvPicPr>
          <p:cNvPr id="1042" name="Picture 18" descr="HPSpowerpoint"/>
          <p:cNvPicPr>
            <a:picLocks noChangeAspect="1" noChangeArrowheads="1"/>
          </p:cNvPicPr>
          <p:nvPr/>
        </p:nvPicPr>
        <p:blipFill>
          <a:blip r:embed="rId14" cstate="print"/>
          <a:srcRect/>
          <a:stretch>
            <a:fillRect/>
          </a:stretch>
        </p:blipFill>
        <p:spPr bwMode="auto">
          <a:xfrm>
            <a:off x="457200" y="381000"/>
            <a:ext cx="1801813" cy="819150"/>
          </a:xfrm>
          <a:prstGeom prst="rect">
            <a:avLst/>
          </a:prstGeom>
          <a:noFill/>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Arial" charset="0"/>
        </a:defRPr>
      </a:lvl2pPr>
      <a:lvl3pPr algn="l" rtl="0" eaLnBrk="1" fontAlgn="base" hangingPunct="1">
        <a:spcBef>
          <a:spcPct val="0"/>
        </a:spcBef>
        <a:spcAft>
          <a:spcPct val="0"/>
        </a:spcAft>
        <a:defRPr sz="3600">
          <a:solidFill>
            <a:srgbClr val="000000"/>
          </a:solidFill>
          <a:latin typeface="Arial" charset="0"/>
        </a:defRPr>
      </a:lvl3pPr>
      <a:lvl4pPr algn="l" rtl="0" eaLnBrk="1" fontAlgn="base" hangingPunct="1">
        <a:spcBef>
          <a:spcPct val="0"/>
        </a:spcBef>
        <a:spcAft>
          <a:spcPct val="0"/>
        </a:spcAft>
        <a:defRPr sz="3600">
          <a:solidFill>
            <a:srgbClr val="000000"/>
          </a:solidFill>
          <a:latin typeface="Arial" charset="0"/>
        </a:defRPr>
      </a:lvl4pPr>
      <a:lvl5pPr algn="l" rtl="0" eaLnBrk="1" fontAlgn="base" hangingPunct="1">
        <a:spcBef>
          <a:spcPct val="0"/>
        </a:spcBef>
        <a:spcAft>
          <a:spcPct val="0"/>
        </a:spcAft>
        <a:defRPr sz="3600">
          <a:solidFill>
            <a:srgbClr val="000000"/>
          </a:solidFill>
          <a:latin typeface="Arial" charset="0"/>
        </a:defRPr>
      </a:lvl5pPr>
      <a:lvl6pPr marL="457200" algn="l" rtl="0" eaLnBrk="1" fontAlgn="base" hangingPunct="1">
        <a:spcBef>
          <a:spcPct val="0"/>
        </a:spcBef>
        <a:spcAft>
          <a:spcPct val="0"/>
        </a:spcAft>
        <a:defRPr sz="3600">
          <a:solidFill>
            <a:srgbClr val="000000"/>
          </a:solidFill>
          <a:latin typeface="Arial" charset="0"/>
        </a:defRPr>
      </a:lvl6pPr>
      <a:lvl7pPr marL="914400" algn="l" rtl="0" eaLnBrk="1" fontAlgn="base" hangingPunct="1">
        <a:spcBef>
          <a:spcPct val="0"/>
        </a:spcBef>
        <a:spcAft>
          <a:spcPct val="0"/>
        </a:spcAft>
        <a:defRPr sz="3600">
          <a:solidFill>
            <a:srgbClr val="000000"/>
          </a:solidFill>
          <a:latin typeface="Arial" charset="0"/>
        </a:defRPr>
      </a:lvl7pPr>
      <a:lvl8pPr marL="1371600" algn="l" rtl="0" eaLnBrk="1" fontAlgn="base" hangingPunct="1">
        <a:spcBef>
          <a:spcPct val="0"/>
        </a:spcBef>
        <a:spcAft>
          <a:spcPct val="0"/>
        </a:spcAft>
        <a:defRPr sz="3600">
          <a:solidFill>
            <a:srgbClr val="000000"/>
          </a:solidFill>
          <a:latin typeface="Arial" charset="0"/>
        </a:defRPr>
      </a:lvl8pPr>
      <a:lvl9pPr marL="1828800" algn="l" rtl="0" eaLnBrk="1" fontAlgn="base" hangingPunct="1">
        <a:spcBef>
          <a:spcPct val="0"/>
        </a:spcBef>
        <a:spcAft>
          <a:spcPct val="0"/>
        </a:spcAft>
        <a:defRPr sz="3600">
          <a:solidFill>
            <a:srgbClr val="000000"/>
          </a:solidFill>
          <a:latin typeface="Arial" charset="0"/>
        </a:defRPr>
      </a:lvl9pPr>
    </p:titleStyle>
    <p:bodyStyle>
      <a:lvl1pPr marL="342900" indent="-342900" algn="l" rtl="0" eaLnBrk="1" fontAlgn="base" hangingPunct="1">
        <a:lnSpc>
          <a:spcPct val="90000"/>
        </a:lnSpc>
        <a:spcBef>
          <a:spcPct val="20000"/>
        </a:spcBef>
        <a:spcAft>
          <a:spcPct val="0"/>
        </a:spcAft>
        <a:buChar char="•"/>
        <a:defRPr sz="3000">
          <a:solidFill>
            <a:srgbClr val="000000"/>
          </a:solidFill>
          <a:latin typeface="+mn-lt"/>
          <a:ea typeface="+mn-ea"/>
          <a:cs typeface="+mn-cs"/>
        </a:defRPr>
      </a:lvl1pPr>
      <a:lvl2pPr marL="742950" indent="-285750" algn="l" rtl="0" eaLnBrk="1" fontAlgn="base" hangingPunct="1">
        <a:lnSpc>
          <a:spcPct val="90000"/>
        </a:lnSpc>
        <a:spcBef>
          <a:spcPct val="20000"/>
        </a:spcBef>
        <a:spcAft>
          <a:spcPct val="0"/>
        </a:spcAft>
        <a:buChar char="–"/>
        <a:defRPr sz="3000">
          <a:solidFill>
            <a:srgbClr val="000000"/>
          </a:solidFill>
          <a:latin typeface="+mn-lt"/>
        </a:defRPr>
      </a:lvl2pPr>
      <a:lvl3pPr marL="1143000" indent="-228600" algn="l" rtl="0" eaLnBrk="1" fontAlgn="base" hangingPunct="1">
        <a:lnSpc>
          <a:spcPct val="90000"/>
        </a:lnSpc>
        <a:spcBef>
          <a:spcPct val="20000"/>
        </a:spcBef>
        <a:spcAft>
          <a:spcPct val="0"/>
        </a:spcAft>
        <a:buChar char="•"/>
        <a:defRPr sz="3000">
          <a:solidFill>
            <a:srgbClr val="000000"/>
          </a:solidFill>
          <a:latin typeface="+mn-lt"/>
        </a:defRPr>
      </a:lvl3pPr>
      <a:lvl4pPr marL="1600200" indent="-228600" algn="l" rtl="0" eaLnBrk="1" fontAlgn="base" hangingPunct="1">
        <a:lnSpc>
          <a:spcPct val="90000"/>
        </a:lnSpc>
        <a:spcBef>
          <a:spcPct val="20000"/>
        </a:spcBef>
        <a:spcAft>
          <a:spcPct val="0"/>
        </a:spcAft>
        <a:buChar char="–"/>
        <a:defRPr sz="3000">
          <a:solidFill>
            <a:srgbClr val="000000"/>
          </a:solidFill>
          <a:latin typeface="+mn-lt"/>
        </a:defRPr>
      </a:lvl4pPr>
      <a:lvl5pPr marL="2057400" indent="-228600" algn="l" rtl="0" eaLnBrk="1" fontAlgn="base" hangingPunct="1">
        <a:lnSpc>
          <a:spcPct val="90000"/>
        </a:lnSpc>
        <a:spcBef>
          <a:spcPct val="20000"/>
        </a:spcBef>
        <a:spcAft>
          <a:spcPct val="0"/>
        </a:spcAft>
        <a:buChar char="»"/>
        <a:defRPr sz="3000">
          <a:solidFill>
            <a:srgbClr val="000000"/>
          </a:solidFill>
          <a:latin typeface="+mn-lt"/>
        </a:defRPr>
      </a:lvl5pPr>
      <a:lvl6pPr marL="2514600" indent="-228600" algn="l" rtl="0" eaLnBrk="1" fontAlgn="base" hangingPunct="1">
        <a:lnSpc>
          <a:spcPct val="90000"/>
        </a:lnSpc>
        <a:spcBef>
          <a:spcPct val="20000"/>
        </a:spcBef>
        <a:spcAft>
          <a:spcPct val="0"/>
        </a:spcAft>
        <a:buChar char="»"/>
        <a:defRPr sz="3000">
          <a:solidFill>
            <a:srgbClr val="000000"/>
          </a:solidFill>
          <a:latin typeface="+mn-lt"/>
        </a:defRPr>
      </a:lvl6pPr>
      <a:lvl7pPr marL="2971800" indent="-228600" algn="l" rtl="0" eaLnBrk="1" fontAlgn="base" hangingPunct="1">
        <a:lnSpc>
          <a:spcPct val="90000"/>
        </a:lnSpc>
        <a:spcBef>
          <a:spcPct val="20000"/>
        </a:spcBef>
        <a:spcAft>
          <a:spcPct val="0"/>
        </a:spcAft>
        <a:buChar char="»"/>
        <a:defRPr sz="3000">
          <a:solidFill>
            <a:srgbClr val="000000"/>
          </a:solidFill>
          <a:latin typeface="+mn-lt"/>
        </a:defRPr>
      </a:lvl7pPr>
      <a:lvl8pPr marL="3429000" indent="-228600" algn="l" rtl="0" eaLnBrk="1" fontAlgn="base" hangingPunct="1">
        <a:lnSpc>
          <a:spcPct val="90000"/>
        </a:lnSpc>
        <a:spcBef>
          <a:spcPct val="20000"/>
        </a:spcBef>
        <a:spcAft>
          <a:spcPct val="0"/>
        </a:spcAft>
        <a:buChar char="»"/>
        <a:defRPr sz="3000">
          <a:solidFill>
            <a:srgbClr val="000000"/>
          </a:solidFill>
          <a:latin typeface="+mn-lt"/>
        </a:defRPr>
      </a:lvl8pPr>
      <a:lvl9pPr marL="3886200" indent="-228600" algn="l" rtl="0" eaLnBrk="1" fontAlgn="base" hangingPunct="1">
        <a:lnSpc>
          <a:spcPct val="90000"/>
        </a:lnSpc>
        <a:spcBef>
          <a:spcPct val="20000"/>
        </a:spcBef>
        <a:spcAft>
          <a:spcPct val="0"/>
        </a:spcAft>
        <a:buChar char="»"/>
        <a:defRPr sz="3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hps.scot.nhs.uk/haiic/sshaip/index.aspx"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hps.scot.nhs.uk/haiic/sshaip/index.asp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ps.scot.nhs.uk/resourcedocument.aspx?resourceid=347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ps.scot.nhs.uk/resourcedocument.aspx?resourceid=3475"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ps.scot.nhs.uk/resourcedocument.aspx?resourceid=347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ps.scot.nhs.uk/resourcedocument.aspx?resourceid=3475"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ps.scot.nhs.uk/resourcedocument.aspx?resourceid=3475"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hps.scot.nhs.uk/resourcedocument.aspx?resourceid=347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hyperlink" Target="https://www.hps.scot.nhs.uk/resourcedocument.aspx?id=5964" TargetMode="External"/><Relationship Id="rId4" Type="http://schemas.openxmlformats.org/officeDocument/2006/relationships/hyperlink" Target="https://amr-review.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hyperlink" Target="https://www.hps.scot.nhs.uk/resourcedocument.aspx?id=5964" TargetMode="External"/><Relationship Id="rId5" Type="http://schemas.openxmlformats.org/officeDocument/2006/relationships/hyperlink" Target="https://amr-review.org/" TargetMode="Externa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hyperlink" Target="https://www.hps.scot.nhs.uk/resourcedocument.aspx?id=5964" TargetMode="External"/><Relationship Id="rId5" Type="http://schemas.openxmlformats.org/officeDocument/2006/relationships/hyperlink" Target="https://amr-review.org/" TargetMode="Externa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hyperlink" Target="https://amr-review.org/"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hps.scot.nhs.uk/resourcedocument.aspx?id=5964" TargetMode="External"/><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7.png"/><Relationship Id="rId3" Type="http://schemas.openxmlformats.org/officeDocument/2006/relationships/image" Target="../media/image46.png"/><Relationship Id="rId7" Type="http://schemas.openxmlformats.org/officeDocument/2006/relationships/image" Target="../media/image54.png"/><Relationship Id="rId12" Type="http://schemas.openxmlformats.org/officeDocument/2006/relationships/image" Target="../media/image56.jpeg"/><Relationship Id="rId2" Type="http://schemas.openxmlformats.org/officeDocument/2006/relationships/image" Target="../media/image53.gif"/><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3.png"/><Relationship Id="rId5" Type="http://schemas.openxmlformats.org/officeDocument/2006/relationships/image" Target="../media/image48.jpeg"/><Relationship Id="rId10" Type="http://schemas.openxmlformats.org/officeDocument/2006/relationships/image" Target="../media/image49.jpeg"/><Relationship Id="rId4" Type="http://schemas.openxmlformats.org/officeDocument/2006/relationships/image" Target="../media/image47.png"/><Relationship Id="rId9" Type="http://schemas.openxmlformats.org/officeDocument/2006/relationships/image" Target="../media/image55.jpeg"/></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hps.scot.nhs.uk/resourcedocument.aspx?id=5964"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924944"/>
            <a:ext cx="6997700" cy="1143000"/>
          </a:xfrm>
        </p:spPr>
        <p:txBody>
          <a:bodyPr/>
          <a:lstStyle/>
          <a:p>
            <a:pPr algn="ctr"/>
            <a:r>
              <a:rPr lang="en-GB" sz="2800" dirty="0" smtClean="0"/>
              <a:t/>
            </a:r>
            <a:br>
              <a:rPr lang="en-GB" sz="2800" dirty="0" smtClean="0"/>
            </a:br>
            <a:r>
              <a:rPr lang="en-GB" sz="2800" dirty="0" smtClean="0"/>
              <a:t>Reducing Gram-negative bacteraemias: </a:t>
            </a:r>
            <a:br>
              <a:rPr lang="en-GB" sz="2800" dirty="0" smtClean="0"/>
            </a:br>
            <a:r>
              <a:rPr lang="en-GB" sz="2800" dirty="0" smtClean="0"/>
              <a:t>A Scottish Perspective</a:t>
            </a:r>
            <a:r>
              <a:rPr lang="en-GB" sz="4000" dirty="0" smtClean="0"/>
              <a:t/>
            </a:r>
            <a:br>
              <a:rPr lang="en-GB" sz="4000" dirty="0" smtClean="0"/>
            </a:br>
            <a:r>
              <a:rPr lang="en-GB" sz="4000" dirty="0" smtClean="0"/>
              <a:t/>
            </a:r>
            <a:br>
              <a:rPr lang="en-GB" sz="4000" dirty="0" smtClean="0"/>
            </a:br>
            <a:r>
              <a:rPr lang="en-GB" sz="4000" dirty="0" smtClean="0"/>
              <a:t> </a:t>
            </a:r>
            <a:br>
              <a:rPr lang="en-GB" sz="4000" dirty="0" smtClean="0"/>
            </a:br>
            <a:r>
              <a:rPr lang="en-GB" sz="1400" dirty="0" smtClean="0"/>
              <a:t>A-Lan Banks </a:t>
            </a:r>
            <a:br>
              <a:rPr lang="en-GB" sz="1400" dirty="0" smtClean="0"/>
            </a:br>
            <a:r>
              <a:rPr lang="en-GB" sz="1400" dirty="0" smtClean="0"/>
              <a:t>Health Protection Scotland</a:t>
            </a:r>
            <a:br>
              <a:rPr lang="en-GB" sz="1400" dirty="0" smtClean="0"/>
            </a:br>
            <a:r>
              <a:rPr lang="en-GB" sz="1400" dirty="0" smtClean="0"/>
              <a:t>March 2019</a:t>
            </a:r>
            <a:endParaRPr lang="en-GB"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6624736" cy="1143000"/>
          </a:xfrm>
        </p:spPr>
        <p:txBody>
          <a:bodyPr/>
          <a:lstStyle/>
          <a:p>
            <a:r>
              <a:rPr lang="en-GB" sz="2400" dirty="0" smtClean="0"/>
              <a:t>Causative organisms of HCAIs</a:t>
            </a:r>
            <a:endParaRPr lang="en-GB" sz="2400" dirty="0"/>
          </a:p>
        </p:txBody>
      </p:sp>
      <p:sp>
        <p:nvSpPr>
          <p:cNvPr id="7" name="Rectangle 6"/>
          <p:cNvSpPr/>
          <p:nvPr/>
        </p:nvSpPr>
        <p:spPr>
          <a:xfrm>
            <a:off x="251520" y="5877272"/>
            <a:ext cx="5760640"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611560" y="2564904"/>
            <a:ext cx="4320480" cy="2376264"/>
          </a:xfrm>
        </p:spPr>
        <p:txBody>
          <a:bodyPr/>
          <a:lstStyle/>
          <a:p>
            <a:r>
              <a:rPr lang="en-GB" sz="1600" i="1" dirty="0" smtClean="0"/>
              <a:t>E. coli </a:t>
            </a:r>
            <a:r>
              <a:rPr lang="en-GB" sz="1600" dirty="0" smtClean="0"/>
              <a:t>(22.7%) was the most commonly reported organism (higher than </a:t>
            </a:r>
            <a:r>
              <a:rPr lang="en-GB" sz="1600" i="1" dirty="0" smtClean="0"/>
              <a:t>S. aureus </a:t>
            </a:r>
            <a:r>
              <a:rPr lang="en-GB" sz="1600" dirty="0" smtClean="0"/>
              <a:t>(20.2%)) in acute adult patients.</a:t>
            </a:r>
          </a:p>
          <a:p>
            <a:pPr>
              <a:buNone/>
            </a:pPr>
            <a:endParaRPr lang="en-GB" sz="1600" dirty="0" smtClean="0"/>
          </a:p>
          <a:p>
            <a:pPr lvl="1">
              <a:buFont typeface="Arial" pitchFamily="34" charset="0"/>
              <a:buChar char="•"/>
            </a:pPr>
            <a:r>
              <a:rPr lang="en-GB" sz="1400" dirty="0" smtClean="0"/>
              <a:t>Linked to the threat of antimicrobial resistance (AMR).</a:t>
            </a:r>
          </a:p>
          <a:p>
            <a:pPr lvl="1">
              <a:buFont typeface="Arial" pitchFamily="34" charset="0"/>
              <a:buChar char="•"/>
            </a:pPr>
            <a:endParaRPr lang="en-GB" sz="1400" dirty="0" smtClean="0"/>
          </a:p>
          <a:p>
            <a:pPr lvl="1">
              <a:buFont typeface="Arial" pitchFamily="34" charset="0"/>
              <a:buChar char="•"/>
            </a:pPr>
            <a:r>
              <a:rPr lang="en-GB" sz="1400" dirty="0" smtClean="0"/>
              <a:t>Year on year increase in recent years.</a:t>
            </a:r>
          </a:p>
        </p:txBody>
      </p:sp>
      <p:pic>
        <p:nvPicPr>
          <p:cNvPr id="6146" name="Picture 2"/>
          <p:cNvPicPr>
            <a:picLocks noChangeAspect="1" noChangeArrowheads="1"/>
          </p:cNvPicPr>
          <p:nvPr/>
        </p:nvPicPr>
        <p:blipFill>
          <a:blip r:embed="rId3" cstate="print"/>
          <a:srcRect/>
          <a:stretch>
            <a:fillRect/>
          </a:stretch>
        </p:blipFill>
        <p:spPr bwMode="auto">
          <a:xfrm>
            <a:off x="4932040" y="1988840"/>
            <a:ext cx="4211960" cy="37086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1340768"/>
            <a:ext cx="6997700" cy="1143000"/>
          </a:xfrm>
        </p:spPr>
        <p:txBody>
          <a:bodyPr/>
          <a:lstStyle/>
          <a:p>
            <a:r>
              <a:rPr lang="en-GB" sz="2400" dirty="0" smtClean="0"/>
              <a:t>Main national HCAI surveillance systems</a:t>
            </a:r>
            <a:endParaRPr lang="en-GB" sz="2400" dirty="0"/>
          </a:p>
        </p:txBody>
      </p:sp>
      <p:sp>
        <p:nvSpPr>
          <p:cNvPr id="15" name="Content Placeholder 14"/>
          <p:cNvSpPr>
            <a:spLocks noGrp="1"/>
          </p:cNvSpPr>
          <p:nvPr>
            <p:ph idx="1"/>
          </p:nvPr>
        </p:nvSpPr>
        <p:spPr>
          <a:xfrm>
            <a:off x="827584" y="2708920"/>
            <a:ext cx="3528392" cy="2304256"/>
          </a:xfrm>
        </p:spPr>
        <p:txBody>
          <a:bodyPr/>
          <a:lstStyle/>
          <a:p>
            <a:r>
              <a:rPr lang="en-GB" sz="1600" i="1" dirty="0" smtClean="0"/>
              <a:t>C. difficile </a:t>
            </a:r>
            <a:r>
              <a:rPr lang="en-GB" sz="1600" dirty="0" smtClean="0"/>
              <a:t>infection (CDI).</a:t>
            </a:r>
          </a:p>
          <a:p>
            <a:pPr>
              <a:buNone/>
            </a:pPr>
            <a:endParaRPr lang="en-GB" sz="1600" dirty="0" smtClean="0"/>
          </a:p>
          <a:p>
            <a:r>
              <a:rPr lang="en-GB" sz="1600" i="1" dirty="0" smtClean="0"/>
              <a:t>E. coli </a:t>
            </a:r>
            <a:r>
              <a:rPr lang="en-GB" sz="1600" dirty="0" smtClean="0"/>
              <a:t>and other Gram-negative bacteria (bacteraemia surveillance).</a:t>
            </a:r>
          </a:p>
          <a:p>
            <a:pPr>
              <a:buNone/>
            </a:pPr>
            <a:endParaRPr lang="en-GB" sz="1600" dirty="0" smtClean="0"/>
          </a:p>
          <a:p>
            <a:r>
              <a:rPr lang="en-GB" sz="1600" dirty="0" smtClean="0"/>
              <a:t>Surgical site infection (SSI).</a:t>
            </a:r>
          </a:p>
          <a:p>
            <a:pPr>
              <a:buNone/>
            </a:pPr>
            <a:endParaRPr lang="en-GB" sz="1600" dirty="0" smtClean="0"/>
          </a:p>
          <a:p>
            <a:r>
              <a:rPr lang="en-GB" sz="1600" i="1" dirty="0" smtClean="0"/>
              <a:t>S. aureus bacteraemias </a:t>
            </a:r>
            <a:r>
              <a:rPr lang="en-GB" sz="1600" dirty="0" smtClean="0"/>
              <a:t>(MRSA and MSSA).</a:t>
            </a:r>
          </a:p>
        </p:txBody>
      </p:sp>
      <p:pic>
        <p:nvPicPr>
          <p:cNvPr id="14" name="Picture 13" descr="SSHAIP.png"/>
          <p:cNvPicPr>
            <a:picLocks noChangeAspect="1"/>
          </p:cNvPicPr>
          <p:nvPr/>
        </p:nvPicPr>
        <p:blipFill>
          <a:blip r:embed="rId2" cstate="print"/>
          <a:stretch>
            <a:fillRect/>
          </a:stretch>
        </p:blipFill>
        <p:spPr>
          <a:xfrm>
            <a:off x="4860032" y="2276872"/>
            <a:ext cx="3355234" cy="2056027"/>
          </a:xfrm>
          <a:prstGeom prst="rect">
            <a:avLst/>
          </a:prstGeom>
        </p:spPr>
      </p:pic>
      <p:pic>
        <p:nvPicPr>
          <p:cNvPr id="7170" name="Picture 2"/>
          <p:cNvPicPr>
            <a:picLocks noChangeAspect="1" noChangeArrowheads="1"/>
          </p:cNvPicPr>
          <p:nvPr/>
        </p:nvPicPr>
        <p:blipFill>
          <a:blip r:embed="rId3" cstate="print"/>
          <a:srcRect/>
          <a:stretch>
            <a:fillRect/>
          </a:stretch>
        </p:blipFill>
        <p:spPr bwMode="auto">
          <a:xfrm>
            <a:off x="5004048" y="4293096"/>
            <a:ext cx="1570074" cy="2230176"/>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7020272" y="4653136"/>
            <a:ext cx="1281976" cy="1811288"/>
          </a:xfrm>
          <a:prstGeom prst="rect">
            <a:avLst/>
          </a:prstGeom>
          <a:noFill/>
          <a:ln w="9525">
            <a:noFill/>
            <a:miter lim="800000"/>
            <a:headEnd/>
            <a:tailEnd/>
          </a:ln>
        </p:spPr>
      </p:pic>
      <p:sp>
        <p:nvSpPr>
          <p:cNvPr id="16" name="Rectangle 15"/>
          <p:cNvSpPr/>
          <p:nvPr/>
        </p:nvSpPr>
        <p:spPr>
          <a:xfrm>
            <a:off x="1043608" y="5805264"/>
            <a:ext cx="7200800" cy="307777"/>
          </a:xfrm>
          <a:prstGeom prst="rect">
            <a:avLst/>
          </a:prstGeom>
        </p:spPr>
        <p:txBody>
          <a:bodyPr wrap="square">
            <a:spAutoFit/>
          </a:bodyPr>
          <a:lstStyle/>
          <a:p>
            <a:r>
              <a:rPr lang="en-GB" sz="1400" dirty="0" smtClean="0">
                <a:solidFill>
                  <a:schemeClr val="bg1"/>
                </a:solidFill>
                <a:hlinkClick r:id="rId5"/>
              </a:rPr>
              <a:t>https://www.hps.scot.nhs.uk/haiic/sshaip/index.aspx</a:t>
            </a:r>
            <a:r>
              <a:rPr lang="en-GB" sz="1400" dirty="0" smtClean="0">
                <a:solidFill>
                  <a:schemeClr val="bg1"/>
                </a:solidFill>
              </a:rPr>
              <a:t> </a:t>
            </a:r>
            <a:endParaRPr lang="en-GB" sz="1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Gram-negative bacteraemia </a:t>
            </a:r>
            <a:endParaRPr lang="en-GB" sz="2400" dirty="0"/>
          </a:p>
        </p:txBody>
      </p:sp>
      <p:sp>
        <p:nvSpPr>
          <p:cNvPr id="3" name="Content Placeholder 2"/>
          <p:cNvSpPr>
            <a:spLocks noGrp="1"/>
          </p:cNvSpPr>
          <p:nvPr>
            <p:ph idx="1"/>
          </p:nvPr>
        </p:nvSpPr>
        <p:spPr>
          <a:xfrm>
            <a:off x="1066800" y="2781300"/>
            <a:ext cx="5017368" cy="3276600"/>
          </a:xfrm>
        </p:spPr>
        <p:txBody>
          <a:bodyPr/>
          <a:lstStyle/>
          <a:p>
            <a:r>
              <a:rPr lang="en-GB" sz="1800" dirty="0" smtClean="0"/>
              <a:t>Data on Gram-negative bacteraemia has been collected since 2007.</a:t>
            </a:r>
          </a:p>
          <a:p>
            <a:pPr>
              <a:buNone/>
            </a:pPr>
            <a:endParaRPr lang="en-GB" sz="1800" dirty="0" smtClean="0"/>
          </a:p>
          <a:p>
            <a:r>
              <a:rPr lang="en-GB" sz="1800" dirty="0" smtClean="0"/>
              <a:t>Mandatory surveillance of </a:t>
            </a:r>
            <a:r>
              <a:rPr lang="en-GB" sz="1800" i="1" dirty="0" smtClean="0"/>
              <a:t>E. coli </a:t>
            </a:r>
            <a:r>
              <a:rPr lang="en-GB" sz="1800" dirty="0" smtClean="0"/>
              <a:t>bacteraemia data (quarterly and annually) in Scotland since 2016. </a:t>
            </a:r>
          </a:p>
          <a:p>
            <a:endParaRPr lang="en-GB" sz="1800" dirty="0" smtClean="0"/>
          </a:p>
          <a:p>
            <a:r>
              <a:rPr lang="en-GB" sz="1800" dirty="0" smtClean="0"/>
              <a:t>Quarterly reporting for other Gram-negative bacteraemias (e.g., </a:t>
            </a:r>
            <a:r>
              <a:rPr lang="en-GB" sz="1800" i="1" dirty="0" smtClean="0"/>
              <a:t>Klebsiella</a:t>
            </a:r>
            <a:r>
              <a:rPr lang="en-GB" sz="1800" dirty="0" smtClean="0"/>
              <a:t> spp. and </a:t>
            </a:r>
            <a:r>
              <a:rPr lang="en-GB" sz="1800" i="1" dirty="0" smtClean="0"/>
              <a:t>P. aeruginosa</a:t>
            </a:r>
            <a:r>
              <a:rPr lang="en-GB" sz="1800" dirty="0" smtClean="0"/>
              <a:t>)</a:t>
            </a:r>
            <a:r>
              <a:rPr lang="en-GB" sz="1800" i="1" dirty="0" smtClean="0"/>
              <a:t> </a:t>
            </a:r>
            <a:r>
              <a:rPr lang="en-GB" sz="1800" dirty="0" smtClean="0"/>
              <a:t>to commence in 2019.</a:t>
            </a:r>
            <a:endParaRPr lang="en-GB" sz="1800" dirty="0"/>
          </a:p>
        </p:txBody>
      </p:sp>
      <p:pic>
        <p:nvPicPr>
          <p:cNvPr id="4" name="Picture 2"/>
          <p:cNvPicPr>
            <a:picLocks noChangeAspect="1" noChangeArrowheads="1"/>
          </p:cNvPicPr>
          <p:nvPr/>
        </p:nvPicPr>
        <p:blipFill>
          <a:blip r:embed="rId2" cstate="print"/>
          <a:srcRect/>
          <a:stretch>
            <a:fillRect/>
          </a:stretch>
        </p:blipFill>
        <p:spPr bwMode="auto">
          <a:xfrm>
            <a:off x="6393513" y="1988840"/>
            <a:ext cx="1634871" cy="2424497"/>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6948264" y="3933056"/>
            <a:ext cx="1396070" cy="1972490"/>
          </a:xfrm>
          <a:prstGeom prst="rect">
            <a:avLst/>
          </a:prstGeom>
          <a:noFill/>
          <a:ln w="9525">
            <a:noFill/>
            <a:miter lim="800000"/>
            <a:headEnd/>
            <a:tailEnd/>
          </a:ln>
        </p:spPr>
      </p:pic>
      <p:sp>
        <p:nvSpPr>
          <p:cNvPr id="6" name="Rectangle 5"/>
          <p:cNvSpPr/>
          <p:nvPr/>
        </p:nvSpPr>
        <p:spPr>
          <a:xfrm>
            <a:off x="1403648" y="6021288"/>
            <a:ext cx="4572000" cy="246221"/>
          </a:xfrm>
          <a:prstGeom prst="rect">
            <a:avLst/>
          </a:prstGeom>
        </p:spPr>
        <p:txBody>
          <a:bodyPr>
            <a:spAutoFit/>
          </a:bodyPr>
          <a:lstStyle/>
          <a:p>
            <a:r>
              <a:rPr lang="en-GB" sz="1000" dirty="0" smtClean="0">
                <a:solidFill>
                  <a:schemeClr val="bg1"/>
                </a:solidFill>
                <a:hlinkClick r:id="rId4"/>
              </a:rPr>
              <a:t>https://www.hps.scot.nhs.uk/haiic/sshaip/index.aspx</a:t>
            </a:r>
            <a:r>
              <a:rPr lang="en-GB" sz="1000" dirty="0" smtClean="0">
                <a:solidFill>
                  <a:schemeClr val="bg1"/>
                </a:solidFill>
              </a:rPr>
              <a:t> </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80216 10years - Scotland vs England by Population.PNG"/>
          <p:cNvPicPr/>
          <p:nvPr/>
        </p:nvPicPr>
        <p:blipFill>
          <a:blip r:embed="rId2" cstate="print"/>
          <a:srcRect t="5833" r="47537"/>
          <a:stretch>
            <a:fillRect/>
          </a:stretch>
        </p:blipFill>
        <p:spPr>
          <a:xfrm>
            <a:off x="1475656" y="2276872"/>
            <a:ext cx="5904656" cy="3667472"/>
          </a:xfrm>
          <a:prstGeom prst="rect">
            <a:avLst/>
          </a:prstGeom>
        </p:spPr>
      </p:pic>
      <p:sp>
        <p:nvSpPr>
          <p:cNvPr id="5" name="Rectangle 4"/>
          <p:cNvSpPr/>
          <p:nvPr/>
        </p:nvSpPr>
        <p:spPr>
          <a:xfrm>
            <a:off x="1475656" y="1844824"/>
            <a:ext cx="6480720" cy="276999"/>
          </a:xfrm>
          <a:prstGeom prst="rect">
            <a:avLst/>
          </a:prstGeom>
        </p:spPr>
        <p:txBody>
          <a:bodyPr wrap="square">
            <a:spAutoFit/>
          </a:bodyPr>
          <a:lstStyle/>
          <a:p>
            <a:r>
              <a:rPr lang="en-GB" sz="1200" dirty="0" smtClean="0">
                <a:solidFill>
                  <a:schemeClr val="bg1"/>
                </a:solidFill>
              </a:rPr>
              <a:t>Quarterly incidence rates for ECB, CDI, MSSA  and MRSA in Scotland (per 100,000 population)</a:t>
            </a:r>
            <a:endParaRPr lang="en-GB" sz="1200" dirty="0">
              <a:solidFill>
                <a:schemeClr val="bg1"/>
              </a:solidFill>
            </a:endParaRPr>
          </a:p>
        </p:txBody>
      </p:sp>
      <p:cxnSp>
        <p:nvCxnSpPr>
          <p:cNvPr id="6" name="Straight Arrow Connector 5"/>
          <p:cNvCxnSpPr/>
          <p:nvPr/>
        </p:nvCxnSpPr>
        <p:spPr bwMode="auto">
          <a:xfrm flipH="1">
            <a:off x="7164288" y="3140968"/>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216 10years - Scotland vs England by Population.png"/>
          <p:cNvPicPr>
            <a:picLocks noChangeAspect="1"/>
          </p:cNvPicPr>
          <p:nvPr/>
        </p:nvPicPr>
        <p:blipFill>
          <a:blip r:embed="rId2" cstate="print"/>
          <a:stretch>
            <a:fillRect/>
          </a:stretch>
        </p:blipFill>
        <p:spPr>
          <a:xfrm>
            <a:off x="634117" y="1916832"/>
            <a:ext cx="8042339" cy="4362838"/>
          </a:xfrm>
          <a:prstGeom prst="rect">
            <a:avLst/>
          </a:prstGeom>
        </p:spPr>
      </p:pic>
      <p:cxnSp>
        <p:nvCxnSpPr>
          <p:cNvPr id="3" name="Straight Arrow Connector 2"/>
          <p:cNvCxnSpPr/>
          <p:nvPr/>
        </p:nvCxnSpPr>
        <p:spPr bwMode="auto">
          <a:xfrm flipH="1">
            <a:off x="4716016" y="3212976"/>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4" name="Straight Arrow Connector 3"/>
          <p:cNvCxnSpPr/>
          <p:nvPr/>
        </p:nvCxnSpPr>
        <p:spPr bwMode="auto">
          <a:xfrm flipH="1">
            <a:off x="8532440" y="3501008"/>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052736"/>
            <a:ext cx="6997700" cy="1143000"/>
          </a:xfrm>
        </p:spPr>
        <p:txBody>
          <a:bodyPr/>
          <a:lstStyle/>
          <a:p>
            <a:r>
              <a:rPr lang="en-GB" sz="2400" dirty="0" smtClean="0"/>
              <a:t>Gram-negative bacteraemia </a:t>
            </a:r>
            <a:endParaRPr lang="en-GB" sz="2400" dirty="0"/>
          </a:p>
        </p:txBody>
      </p:sp>
      <p:sp>
        <p:nvSpPr>
          <p:cNvPr id="4" name="Content Placeholder 3"/>
          <p:cNvSpPr>
            <a:spLocks noGrp="1"/>
          </p:cNvSpPr>
          <p:nvPr>
            <p:ph idx="1"/>
          </p:nvPr>
        </p:nvSpPr>
        <p:spPr>
          <a:xfrm>
            <a:off x="683568" y="2204864"/>
            <a:ext cx="3456384" cy="4032448"/>
          </a:xfrm>
        </p:spPr>
        <p:txBody>
          <a:bodyPr/>
          <a:lstStyle/>
          <a:p>
            <a:r>
              <a:rPr lang="en-GB" sz="1400" dirty="0" smtClean="0"/>
              <a:t>Gram-negative bacteria are an important cause of serious infections in healthcare and community settings. </a:t>
            </a:r>
          </a:p>
          <a:p>
            <a:endParaRPr lang="en-GB" sz="1400" dirty="0" smtClean="0"/>
          </a:p>
          <a:p>
            <a:r>
              <a:rPr lang="en-GB" sz="1400" dirty="0" smtClean="0"/>
              <a:t>The most recent PPS showed that two-fifths of all reports of infection in adult patients in acute healthcare settings (40.4%) and almost all patients in non-acute healthcare settings (94.4%) were caused by Gram-negative bacilli.</a:t>
            </a:r>
          </a:p>
          <a:p>
            <a:endParaRPr lang="en-GB" sz="1400" dirty="0" smtClean="0"/>
          </a:p>
          <a:p>
            <a:r>
              <a:rPr lang="en-GB" sz="1400" i="1" dirty="0" smtClean="0"/>
              <a:t>E. coli</a:t>
            </a:r>
            <a:r>
              <a:rPr lang="en-GB" sz="1400" dirty="0" smtClean="0"/>
              <a:t> was the most common cause of Gram-negative bacteraemia in Scotland in 2017 followed by </a:t>
            </a:r>
            <a:r>
              <a:rPr lang="en-GB" sz="1400" i="1" dirty="0" smtClean="0"/>
              <a:t>K. pneumoniae </a:t>
            </a:r>
            <a:r>
              <a:rPr lang="en-GB" sz="1400" dirty="0" smtClean="0"/>
              <a:t>and </a:t>
            </a:r>
            <a:r>
              <a:rPr lang="en-GB" sz="1400" i="1" dirty="0" smtClean="0"/>
              <a:t>P. aeruginosa</a:t>
            </a:r>
            <a:r>
              <a:rPr lang="en-GB" sz="1400" dirty="0" smtClean="0"/>
              <a:t>.</a:t>
            </a:r>
          </a:p>
          <a:p>
            <a:endParaRPr lang="en-GB" sz="1400" dirty="0"/>
          </a:p>
        </p:txBody>
      </p:sp>
      <p:sp>
        <p:nvSpPr>
          <p:cNvPr id="6" name="Rectangle 5"/>
          <p:cNvSpPr/>
          <p:nvPr/>
        </p:nvSpPr>
        <p:spPr>
          <a:xfrm>
            <a:off x="1115616" y="6453336"/>
            <a:ext cx="7632848"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2"/>
              </a:rPr>
              <a:t>https://www.hps.scot.nhs.uk/resourcedocument.aspx?resourceid=3475</a:t>
            </a:r>
            <a:r>
              <a:rPr lang="en-GB" sz="1000" dirty="0" smtClean="0">
                <a:solidFill>
                  <a:schemeClr val="bg1"/>
                </a:solidFill>
              </a:rPr>
              <a:t> </a:t>
            </a:r>
            <a:endParaRPr lang="en-GB" sz="1000" dirty="0">
              <a:solidFill>
                <a:schemeClr val="bg1"/>
              </a:solidFill>
            </a:endParaRPr>
          </a:p>
        </p:txBody>
      </p:sp>
      <p:pic>
        <p:nvPicPr>
          <p:cNvPr id="13314" name="Picture 2"/>
          <p:cNvPicPr>
            <a:picLocks noChangeAspect="1" noChangeArrowheads="1"/>
          </p:cNvPicPr>
          <p:nvPr/>
        </p:nvPicPr>
        <p:blipFill>
          <a:blip r:embed="rId3" cstate="print"/>
          <a:srcRect/>
          <a:stretch>
            <a:fillRect/>
          </a:stretch>
        </p:blipFill>
        <p:spPr bwMode="auto">
          <a:xfrm>
            <a:off x="4211960" y="2636912"/>
            <a:ext cx="4339743"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052736"/>
            <a:ext cx="6997700" cy="1143000"/>
          </a:xfrm>
        </p:spPr>
        <p:txBody>
          <a:bodyPr/>
          <a:lstStyle/>
          <a:p>
            <a:r>
              <a:rPr lang="en-GB" sz="2400" dirty="0" smtClean="0"/>
              <a:t>Gram-negative bacteraemia </a:t>
            </a:r>
            <a:endParaRPr lang="en-GB" sz="2400" dirty="0"/>
          </a:p>
        </p:txBody>
      </p:sp>
      <p:sp>
        <p:nvSpPr>
          <p:cNvPr id="4" name="Content Placeholder 3"/>
          <p:cNvSpPr>
            <a:spLocks noGrp="1"/>
          </p:cNvSpPr>
          <p:nvPr>
            <p:ph idx="1"/>
          </p:nvPr>
        </p:nvSpPr>
        <p:spPr>
          <a:xfrm>
            <a:off x="683568" y="2204864"/>
            <a:ext cx="3456384" cy="4032448"/>
          </a:xfrm>
        </p:spPr>
        <p:txBody>
          <a:bodyPr/>
          <a:lstStyle/>
          <a:p>
            <a:r>
              <a:rPr lang="en-GB" sz="1400" dirty="0" smtClean="0"/>
              <a:t>Gram-negative bacteria are an important cause of serious infections in healthcare and community settings. </a:t>
            </a:r>
          </a:p>
          <a:p>
            <a:endParaRPr lang="en-GB" sz="1400" dirty="0" smtClean="0"/>
          </a:p>
          <a:p>
            <a:r>
              <a:rPr lang="en-GB" sz="1400" dirty="0" smtClean="0"/>
              <a:t>The most recent PPS showed that two-fifths of all reports of infection in adult patients in acute healthcare settings (40.4%) and almost all patients in non-acute healthcare settings (94.4%) were caused by Gram-negative bacilli.</a:t>
            </a:r>
          </a:p>
          <a:p>
            <a:endParaRPr lang="en-GB" sz="1400" dirty="0" smtClean="0"/>
          </a:p>
          <a:p>
            <a:r>
              <a:rPr lang="en-GB" sz="1400" i="1" dirty="0" smtClean="0"/>
              <a:t>E. coli</a:t>
            </a:r>
            <a:r>
              <a:rPr lang="en-GB" sz="1400" dirty="0" smtClean="0"/>
              <a:t> was the most common cause of Gram-negative bacteraemia in Scotland in 2017 followed by </a:t>
            </a:r>
            <a:r>
              <a:rPr lang="en-GB" sz="1400" i="1" dirty="0" smtClean="0"/>
              <a:t>K. pneumoniae </a:t>
            </a:r>
            <a:r>
              <a:rPr lang="en-GB" sz="1400" dirty="0" smtClean="0"/>
              <a:t>and </a:t>
            </a:r>
            <a:r>
              <a:rPr lang="en-GB" sz="1400" i="1" dirty="0" smtClean="0"/>
              <a:t>P. aeruginosa</a:t>
            </a:r>
            <a:r>
              <a:rPr lang="en-GB" sz="1400" dirty="0" smtClean="0"/>
              <a:t>.</a:t>
            </a:r>
          </a:p>
          <a:p>
            <a:endParaRPr lang="en-GB" sz="1400" dirty="0"/>
          </a:p>
        </p:txBody>
      </p:sp>
      <p:sp>
        <p:nvSpPr>
          <p:cNvPr id="6" name="Rectangle 5"/>
          <p:cNvSpPr/>
          <p:nvPr/>
        </p:nvSpPr>
        <p:spPr>
          <a:xfrm>
            <a:off x="1115616" y="6453336"/>
            <a:ext cx="7632848"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2"/>
              </a:rPr>
              <a:t>https://www.hps.scot.nhs.uk/resourcedocument.aspx?resourceid=3475</a:t>
            </a:r>
            <a:r>
              <a:rPr lang="en-GB" sz="1000" dirty="0" smtClean="0">
                <a:solidFill>
                  <a:schemeClr val="bg1"/>
                </a:solidFill>
              </a:rPr>
              <a:t> </a:t>
            </a:r>
            <a:endParaRPr lang="en-GB" sz="1000" dirty="0">
              <a:solidFill>
                <a:schemeClr val="bg1"/>
              </a:solidFill>
            </a:endParaRPr>
          </a:p>
        </p:txBody>
      </p:sp>
      <p:pic>
        <p:nvPicPr>
          <p:cNvPr id="13314" name="Picture 2"/>
          <p:cNvPicPr>
            <a:picLocks noChangeAspect="1" noChangeArrowheads="1"/>
          </p:cNvPicPr>
          <p:nvPr/>
        </p:nvPicPr>
        <p:blipFill>
          <a:blip r:embed="rId3" cstate="print"/>
          <a:srcRect/>
          <a:stretch>
            <a:fillRect/>
          </a:stretch>
        </p:blipFill>
        <p:spPr bwMode="auto">
          <a:xfrm>
            <a:off x="4211960" y="2636912"/>
            <a:ext cx="4339743" cy="2520280"/>
          </a:xfrm>
          <a:prstGeom prst="rect">
            <a:avLst/>
          </a:prstGeom>
          <a:noFill/>
          <a:ln w="9525">
            <a:noFill/>
            <a:miter lim="800000"/>
            <a:headEnd/>
            <a:tailEnd/>
          </a:ln>
        </p:spPr>
      </p:pic>
      <p:cxnSp>
        <p:nvCxnSpPr>
          <p:cNvPr id="7" name="Straight Arrow Connector 6"/>
          <p:cNvCxnSpPr/>
          <p:nvPr/>
        </p:nvCxnSpPr>
        <p:spPr bwMode="auto">
          <a:xfrm flipH="1">
            <a:off x="7452320" y="2708920"/>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pic>
        <p:nvPicPr>
          <p:cNvPr id="2051" name="Picture 3"/>
          <p:cNvPicPr>
            <a:picLocks noChangeAspect="1" noChangeArrowheads="1"/>
          </p:cNvPicPr>
          <p:nvPr/>
        </p:nvPicPr>
        <p:blipFill>
          <a:blip r:embed="rId4" cstate="print"/>
          <a:srcRect/>
          <a:stretch>
            <a:fillRect/>
          </a:stretch>
        </p:blipFill>
        <p:spPr bwMode="auto">
          <a:xfrm>
            <a:off x="5796136" y="3356992"/>
            <a:ext cx="1985963" cy="96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1052736"/>
            <a:ext cx="6997700" cy="1143000"/>
          </a:xfrm>
        </p:spPr>
        <p:txBody>
          <a:bodyPr/>
          <a:lstStyle/>
          <a:p>
            <a:r>
              <a:rPr lang="en-GB" sz="2400" dirty="0" smtClean="0"/>
              <a:t>Gram-negative bacteraemia </a:t>
            </a:r>
            <a:endParaRPr lang="en-GB" sz="2400" dirty="0"/>
          </a:p>
        </p:txBody>
      </p:sp>
      <p:sp>
        <p:nvSpPr>
          <p:cNvPr id="4" name="Content Placeholder 3"/>
          <p:cNvSpPr>
            <a:spLocks noGrp="1"/>
          </p:cNvSpPr>
          <p:nvPr>
            <p:ph idx="1"/>
          </p:nvPr>
        </p:nvSpPr>
        <p:spPr>
          <a:xfrm>
            <a:off x="683568" y="2204864"/>
            <a:ext cx="3456384" cy="4032448"/>
          </a:xfrm>
        </p:spPr>
        <p:txBody>
          <a:bodyPr/>
          <a:lstStyle/>
          <a:p>
            <a:r>
              <a:rPr lang="en-GB" sz="1400" dirty="0" smtClean="0"/>
              <a:t>Gram-negative bacteria are an important cause of serious infections in healthcare and community settings. </a:t>
            </a:r>
          </a:p>
          <a:p>
            <a:endParaRPr lang="en-GB" sz="1400" dirty="0" smtClean="0"/>
          </a:p>
          <a:p>
            <a:r>
              <a:rPr lang="en-GB" sz="1400" dirty="0" smtClean="0"/>
              <a:t>The most recent PPS showed that two-fifths of all reports of infection in adult patients in acute healthcare settings (40.4%) and almost all patients in non-acute healthcare settings (94.4%) were caused by Gram-negative bacilli.</a:t>
            </a:r>
          </a:p>
          <a:p>
            <a:endParaRPr lang="en-GB" sz="1400" dirty="0" smtClean="0"/>
          </a:p>
          <a:p>
            <a:r>
              <a:rPr lang="en-GB" sz="1400" i="1" dirty="0" smtClean="0"/>
              <a:t>E. coli</a:t>
            </a:r>
            <a:r>
              <a:rPr lang="en-GB" sz="1400" dirty="0" smtClean="0"/>
              <a:t> was the most common cause of Gram-negative bacteraemia in Scotland in 2017 followed by </a:t>
            </a:r>
            <a:r>
              <a:rPr lang="en-GB" sz="1400" i="1" dirty="0" smtClean="0"/>
              <a:t>K. pneumoniae </a:t>
            </a:r>
            <a:r>
              <a:rPr lang="en-GB" sz="1400" dirty="0" smtClean="0"/>
              <a:t>and </a:t>
            </a:r>
            <a:r>
              <a:rPr lang="en-GB" sz="1400" i="1" dirty="0" smtClean="0"/>
              <a:t>P. aeruginosa</a:t>
            </a:r>
            <a:r>
              <a:rPr lang="en-GB" sz="1400" dirty="0" smtClean="0"/>
              <a:t>.</a:t>
            </a:r>
          </a:p>
          <a:p>
            <a:endParaRPr lang="en-GB" sz="1400" dirty="0"/>
          </a:p>
        </p:txBody>
      </p:sp>
      <p:sp>
        <p:nvSpPr>
          <p:cNvPr id="6" name="Rectangle 5"/>
          <p:cNvSpPr/>
          <p:nvPr/>
        </p:nvSpPr>
        <p:spPr>
          <a:xfrm>
            <a:off x="1115616" y="6453336"/>
            <a:ext cx="7632848"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2"/>
              </a:rPr>
              <a:t>https://www.hps.scot.nhs.uk/resourcedocument.aspx?resourceid=3475</a:t>
            </a:r>
            <a:r>
              <a:rPr lang="en-GB" sz="1000" dirty="0" smtClean="0">
                <a:solidFill>
                  <a:schemeClr val="bg1"/>
                </a:solidFill>
              </a:rPr>
              <a:t> </a:t>
            </a:r>
            <a:endParaRPr lang="en-GB" sz="1000" dirty="0">
              <a:solidFill>
                <a:schemeClr val="bg1"/>
              </a:solidFill>
            </a:endParaRPr>
          </a:p>
        </p:txBody>
      </p:sp>
      <p:pic>
        <p:nvPicPr>
          <p:cNvPr id="13314" name="Picture 2"/>
          <p:cNvPicPr>
            <a:picLocks noChangeAspect="1" noChangeArrowheads="1"/>
          </p:cNvPicPr>
          <p:nvPr/>
        </p:nvPicPr>
        <p:blipFill>
          <a:blip r:embed="rId3" cstate="print"/>
          <a:srcRect/>
          <a:stretch>
            <a:fillRect/>
          </a:stretch>
        </p:blipFill>
        <p:spPr bwMode="auto">
          <a:xfrm>
            <a:off x="4211960" y="2636912"/>
            <a:ext cx="4339743" cy="2520280"/>
          </a:xfrm>
          <a:prstGeom prst="rect">
            <a:avLst/>
          </a:prstGeom>
          <a:noFill/>
          <a:ln w="9525">
            <a:noFill/>
            <a:miter lim="800000"/>
            <a:headEnd/>
            <a:tailEnd/>
          </a:ln>
        </p:spPr>
      </p:pic>
      <p:cxnSp>
        <p:nvCxnSpPr>
          <p:cNvPr id="7" name="Straight Arrow Connector 6"/>
          <p:cNvCxnSpPr/>
          <p:nvPr/>
        </p:nvCxnSpPr>
        <p:spPr bwMode="auto">
          <a:xfrm flipH="1">
            <a:off x="7452320" y="3933056"/>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400" dirty="0" smtClean="0"/>
              <a:t>Gram-negative bacteraemia </a:t>
            </a:r>
            <a:endParaRPr lang="en-GB" sz="2400" dirty="0"/>
          </a:p>
        </p:txBody>
      </p:sp>
      <p:sp>
        <p:nvSpPr>
          <p:cNvPr id="6" name="Content Placeholder 5"/>
          <p:cNvSpPr>
            <a:spLocks noGrp="1"/>
          </p:cNvSpPr>
          <p:nvPr>
            <p:ph idx="1"/>
          </p:nvPr>
        </p:nvSpPr>
        <p:spPr>
          <a:xfrm>
            <a:off x="1066800" y="2781300"/>
            <a:ext cx="2929136" cy="3276600"/>
          </a:xfrm>
        </p:spPr>
        <p:txBody>
          <a:bodyPr/>
          <a:lstStyle/>
          <a:p>
            <a:r>
              <a:rPr lang="en-GB" sz="1600" dirty="0" smtClean="0"/>
              <a:t>In 2016, the 30-day all-cause mortality for </a:t>
            </a:r>
            <a:r>
              <a:rPr lang="en-GB" sz="1600" i="1" dirty="0" smtClean="0"/>
              <a:t>E. coli </a:t>
            </a:r>
            <a:r>
              <a:rPr lang="en-GB" sz="1600" dirty="0" smtClean="0"/>
              <a:t>bacteraemia (ECB) was 15.2%. </a:t>
            </a:r>
          </a:p>
          <a:p>
            <a:pPr>
              <a:buNone/>
            </a:pPr>
            <a:endParaRPr lang="en-GB" sz="1600" dirty="0" smtClean="0"/>
          </a:p>
          <a:p>
            <a:r>
              <a:rPr lang="en-GB" sz="1600" dirty="0" smtClean="0"/>
              <a:t>ECB case data reported by HPS between 2012 and 2016 demonstrated a 2.5% decrease in the proportion of people dying within 30 days of acquiring an ECB (p=0.02)</a:t>
            </a:r>
            <a:endParaRPr lang="en-GB" sz="1600" dirty="0"/>
          </a:p>
        </p:txBody>
      </p:sp>
      <p:pic>
        <p:nvPicPr>
          <p:cNvPr id="3075" name="Picture 3"/>
          <p:cNvPicPr>
            <a:picLocks noChangeAspect="1" noChangeArrowheads="1"/>
          </p:cNvPicPr>
          <p:nvPr/>
        </p:nvPicPr>
        <p:blipFill>
          <a:blip r:embed="rId2" cstate="print"/>
          <a:srcRect/>
          <a:stretch>
            <a:fillRect/>
          </a:stretch>
        </p:blipFill>
        <p:spPr bwMode="auto">
          <a:xfrm>
            <a:off x="4139952" y="2852936"/>
            <a:ext cx="4306838" cy="2608802"/>
          </a:xfrm>
          <a:prstGeom prst="rect">
            <a:avLst/>
          </a:prstGeom>
          <a:noFill/>
          <a:ln w="9525">
            <a:noFill/>
            <a:miter lim="800000"/>
            <a:headEnd/>
            <a:tailEnd/>
          </a:ln>
        </p:spPr>
      </p:pic>
      <p:sp>
        <p:nvSpPr>
          <p:cNvPr id="8" name="Rectangle 7"/>
          <p:cNvSpPr/>
          <p:nvPr/>
        </p:nvSpPr>
        <p:spPr>
          <a:xfrm>
            <a:off x="1043608" y="6021288"/>
            <a:ext cx="7200800"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3"/>
              </a:rPr>
              <a:t>https://www.hps.scot.nhs.uk/resourcedocument.aspx?resourceid=3475</a:t>
            </a:r>
            <a:r>
              <a:rPr lang="en-GB" sz="1000" dirty="0" smtClean="0">
                <a:solidFill>
                  <a:schemeClr val="bg1"/>
                </a:solidFill>
              </a:rPr>
              <a:t> </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3995936" y="2132856"/>
            <a:ext cx="4643471" cy="2880320"/>
          </a:xfrm>
          <a:prstGeom prst="rect">
            <a:avLst/>
          </a:prstGeom>
          <a:noFill/>
          <a:ln w="9525">
            <a:noFill/>
            <a:miter lim="800000"/>
            <a:headEnd/>
            <a:tailEnd/>
          </a:ln>
        </p:spPr>
      </p:pic>
      <p:sp>
        <p:nvSpPr>
          <p:cNvPr id="3" name="Title 2"/>
          <p:cNvSpPr>
            <a:spLocks noGrp="1"/>
          </p:cNvSpPr>
          <p:nvPr>
            <p:ph type="title"/>
          </p:nvPr>
        </p:nvSpPr>
        <p:spPr>
          <a:xfrm>
            <a:off x="827584" y="1052736"/>
            <a:ext cx="6997700" cy="1143000"/>
          </a:xfrm>
        </p:spPr>
        <p:txBody>
          <a:bodyPr/>
          <a:lstStyle/>
          <a:p>
            <a:r>
              <a:rPr lang="en-GB" sz="2400" dirty="0" smtClean="0"/>
              <a:t>Gram-negative bacteraemia</a:t>
            </a:r>
            <a:endParaRPr lang="en-GB" sz="2400" dirty="0"/>
          </a:p>
        </p:txBody>
      </p:sp>
      <p:sp>
        <p:nvSpPr>
          <p:cNvPr id="4" name="Content Placeholder 3"/>
          <p:cNvSpPr>
            <a:spLocks noGrp="1"/>
          </p:cNvSpPr>
          <p:nvPr>
            <p:ph idx="1"/>
          </p:nvPr>
        </p:nvSpPr>
        <p:spPr>
          <a:xfrm>
            <a:off x="899592" y="1772816"/>
            <a:ext cx="3024336" cy="4536504"/>
          </a:xfrm>
        </p:spPr>
        <p:txBody>
          <a:bodyPr/>
          <a:lstStyle/>
          <a:p>
            <a:pPr>
              <a:buNone/>
            </a:pPr>
            <a:endParaRPr lang="en-GB" sz="1400" dirty="0" smtClean="0"/>
          </a:p>
          <a:p>
            <a:r>
              <a:rPr lang="en-GB" sz="1400" dirty="0" smtClean="0"/>
              <a:t>Enhanced surveillance for </a:t>
            </a:r>
            <a:r>
              <a:rPr lang="en-GB" sz="1400" i="1" dirty="0" smtClean="0"/>
              <a:t>E. coli </a:t>
            </a:r>
            <a:r>
              <a:rPr lang="en-GB" sz="1400" dirty="0" smtClean="0"/>
              <a:t>bacteraemia (ECB) became mandatory in 2016.</a:t>
            </a:r>
          </a:p>
          <a:p>
            <a:endParaRPr lang="en-GB" sz="1400" dirty="0" smtClean="0"/>
          </a:p>
          <a:p>
            <a:r>
              <a:rPr lang="en-GB" sz="1400" dirty="0" smtClean="0"/>
              <a:t>Detailed clinical information obtained through local case reviews. </a:t>
            </a:r>
          </a:p>
          <a:p>
            <a:endParaRPr lang="en-GB" sz="1400" dirty="0" smtClean="0"/>
          </a:p>
          <a:p>
            <a:r>
              <a:rPr lang="en-GB" sz="1400" dirty="0" smtClean="0"/>
              <a:t>Helps identify where the bacteraemia occurred as well as primary infection and/or healthcare procedures that are though to have contributed to the development of bacteraemia. </a:t>
            </a:r>
          </a:p>
          <a:p>
            <a:endParaRPr lang="en-GB" sz="1400" dirty="0" smtClean="0"/>
          </a:p>
          <a:p>
            <a:r>
              <a:rPr lang="en-GB" sz="1400" dirty="0" smtClean="0"/>
              <a:t>Around 40% of ECB</a:t>
            </a:r>
            <a:r>
              <a:rPr lang="en-GB" sz="1400" i="1" dirty="0" smtClean="0"/>
              <a:t> </a:t>
            </a:r>
            <a:r>
              <a:rPr lang="en-GB" sz="1400" dirty="0" smtClean="0"/>
              <a:t>are HCAI, with the majority occurring in the community.</a:t>
            </a:r>
          </a:p>
          <a:p>
            <a:endParaRPr lang="en-GB" sz="1400" dirty="0" smtClean="0"/>
          </a:p>
        </p:txBody>
      </p:sp>
      <p:sp>
        <p:nvSpPr>
          <p:cNvPr id="6" name="Rectangle 5"/>
          <p:cNvSpPr/>
          <p:nvPr/>
        </p:nvSpPr>
        <p:spPr>
          <a:xfrm>
            <a:off x="1115616" y="6453336"/>
            <a:ext cx="7632848"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3"/>
              </a:rPr>
              <a:t>https://www.hps.scot.nhs.uk/resourcedocument.aspx?resourceid=3475</a:t>
            </a:r>
            <a:r>
              <a:rPr lang="en-GB" sz="1000" dirty="0" smtClean="0">
                <a:solidFill>
                  <a:schemeClr val="bg1"/>
                </a:solidFill>
              </a:rPr>
              <a:t> </a:t>
            </a:r>
            <a:endParaRPr lang="en-GB" sz="1000" dirty="0">
              <a:solidFill>
                <a:schemeClr val="bg1"/>
              </a:solidFill>
            </a:endParaRPr>
          </a:p>
        </p:txBody>
      </p:sp>
      <p:cxnSp>
        <p:nvCxnSpPr>
          <p:cNvPr id="7" name="Straight Arrow Connector 6"/>
          <p:cNvCxnSpPr/>
          <p:nvPr/>
        </p:nvCxnSpPr>
        <p:spPr bwMode="auto">
          <a:xfrm rot="16200000" flipH="1">
            <a:off x="4968044" y="2960948"/>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8" name="Straight Arrow Connector 7"/>
          <p:cNvCxnSpPr/>
          <p:nvPr/>
        </p:nvCxnSpPr>
        <p:spPr bwMode="auto">
          <a:xfrm rot="16200000" flipH="1">
            <a:off x="5040052" y="3753036"/>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Acknowledgements</a:t>
            </a:r>
            <a:endParaRPr lang="en-GB" dirty="0"/>
          </a:p>
        </p:txBody>
      </p:sp>
      <p:sp>
        <p:nvSpPr>
          <p:cNvPr id="4" name="Content Placeholder 3"/>
          <p:cNvSpPr>
            <a:spLocks noGrp="1"/>
          </p:cNvSpPr>
          <p:nvPr>
            <p:ph idx="1"/>
          </p:nvPr>
        </p:nvSpPr>
        <p:spPr/>
        <p:txBody>
          <a:bodyPr/>
          <a:lstStyle/>
          <a:p>
            <a:pPr>
              <a:buNone/>
            </a:pPr>
            <a:r>
              <a:rPr lang="en-GB" sz="1400" dirty="0" smtClean="0"/>
              <a:t>Gram-negative bacteraemia health protection programme:</a:t>
            </a:r>
          </a:p>
          <a:p>
            <a:pPr>
              <a:buNone/>
            </a:pPr>
            <a:endParaRPr lang="en-GB" sz="1200" dirty="0" smtClean="0"/>
          </a:p>
          <a:p>
            <a:r>
              <a:rPr lang="en-GB" sz="1200" dirty="0" smtClean="0"/>
              <a:t>Donald Bunyan, Epidemiologist and Programme Manager</a:t>
            </a:r>
          </a:p>
          <a:p>
            <a:r>
              <a:rPr lang="en-GB" sz="1200" dirty="0" smtClean="0"/>
              <a:t>Laura Imrie, Nurse Consultant, Infection Control</a:t>
            </a:r>
          </a:p>
          <a:p>
            <a:r>
              <a:rPr lang="en-GB" sz="1200" dirty="0" smtClean="0"/>
              <a:t>Stephanie Walsh, Data Manager</a:t>
            </a:r>
          </a:p>
          <a:p>
            <a:r>
              <a:rPr lang="en-GB" sz="1200" dirty="0" smtClean="0"/>
              <a:t>Elaine Glass, Data Manager</a:t>
            </a:r>
          </a:p>
          <a:p>
            <a:endParaRPr lang="en-GB" sz="1200" dirty="0" smtClean="0"/>
          </a:p>
          <a:p>
            <a:pPr>
              <a:buNone/>
            </a:pPr>
            <a:r>
              <a:rPr lang="en-GB" sz="1400" dirty="0" smtClean="0"/>
              <a:t>Controlling antimicrobial resistance in Scotland programme:</a:t>
            </a:r>
          </a:p>
          <a:p>
            <a:pPr>
              <a:buNone/>
            </a:pPr>
            <a:endParaRPr lang="en-GB" sz="1200" dirty="0" smtClean="0"/>
          </a:p>
          <a:p>
            <a:r>
              <a:rPr lang="en-GB" sz="1200" dirty="0" smtClean="0"/>
              <a:t>Julie Wilson, Epidemiologist and Programme Manager</a:t>
            </a:r>
          </a:p>
          <a:p>
            <a:r>
              <a:rPr lang="en-GB" sz="1200" dirty="0" smtClean="0"/>
              <a:t>William Malcolm, Pharmaceutical Advisor</a:t>
            </a:r>
          </a:p>
          <a:p>
            <a:r>
              <a:rPr lang="en-GB" sz="1200" dirty="0" smtClean="0"/>
              <a:t>Eleanor Anderson, Consultant in Health Protection</a:t>
            </a:r>
          </a:p>
          <a:p>
            <a:r>
              <a:rPr lang="en-GB" sz="1200" dirty="0" smtClean="0"/>
              <a:t>Chris Sullivan, Epidemiologist</a:t>
            </a:r>
          </a:p>
          <a:p>
            <a:r>
              <a:rPr lang="en-GB" sz="1200" dirty="0" smtClean="0"/>
              <a:t>Edward McArdle, Data Manager</a:t>
            </a:r>
          </a:p>
          <a:p>
            <a:r>
              <a:rPr lang="en-GB" sz="1200" dirty="0" smtClean="0"/>
              <a:t>Dominic Mellor, Veterinary Consultant</a:t>
            </a:r>
          </a:p>
          <a:p>
            <a:endParaRPr lang="en-GB" sz="1400" dirty="0" smtClean="0"/>
          </a:p>
          <a:p>
            <a:pPr>
              <a:buNone/>
            </a:pPr>
            <a:endParaRPr lang="en-GB" sz="1400" dirty="0" smtClean="0"/>
          </a:p>
          <a:p>
            <a:pPr>
              <a:buNone/>
            </a:pPr>
            <a:endParaRPr lang="en-GB"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3568" y="1628800"/>
            <a:ext cx="6997700" cy="1143000"/>
          </a:xfrm>
        </p:spPr>
        <p:txBody>
          <a:bodyPr/>
          <a:lstStyle/>
          <a:p>
            <a:r>
              <a:rPr lang="en-GB" sz="2400" dirty="0" smtClean="0"/>
              <a:t>Gram-negative bacteraemia</a:t>
            </a:r>
            <a:endParaRPr lang="en-GB" sz="2400" dirty="0"/>
          </a:p>
        </p:txBody>
      </p:sp>
      <p:sp>
        <p:nvSpPr>
          <p:cNvPr id="4" name="Content Placeholder 3"/>
          <p:cNvSpPr>
            <a:spLocks noGrp="1"/>
          </p:cNvSpPr>
          <p:nvPr>
            <p:ph idx="1"/>
          </p:nvPr>
        </p:nvSpPr>
        <p:spPr>
          <a:xfrm>
            <a:off x="467544" y="2348880"/>
            <a:ext cx="3024336" cy="3384376"/>
          </a:xfrm>
        </p:spPr>
        <p:txBody>
          <a:bodyPr/>
          <a:lstStyle/>
          <a:p>
            <a:endParaRPr lang="en-GB" sz="1400" dirty="0" smtClean="0"/>
          </a:p>
          <a:p>
            <a:endParaRPr lang="en-GB" sz="1400" dirty="0" smtClean="0"/>
          </a:p>
          <a:p>
            <a:pPr>
              <a:buNone/>
            </a:pPr>
            <a:endParaRPr lang="en-GB" sz="1400" dirty="0" smtClean="0"/>
          </a:p>
          <a:p>
            <a:r>
              <a:rPr lang="en-GB" sz="1400" dirty="0" smtClean="0"/>
              <a:t>A third of reported ECB had a lower UTI as their primary infection that may have led to the bacteraemia.</a:t>
            </a:r>
          </a:p>
          <a:p>
            <a:pPr>
              <a:buNone/>
            </a:pPr>
            <a:endParaRPr lang="en-GB" sz="1400" dirty="0" smtClean="0"/>
          </a:p>
          <a:p>
            <a:r>
              <a:rPr lang="en-GB" sz="1400" dirty="0" smtClean="0"/>
              <a:t>Other common primary infections: hepatobilliary, pyelonephritis, and urinary catheters</a:t>
            </a:r>
          </a:p>
          <a:p>
            <a:endParaRPr lang="en-GB" sz="1400" dirty="0" smtClean="0"/>
          </a:p>
        </p:txBody>
      </p:sp>
      <p:sp>
        <p:nvSpPr>
          <p:cNvPr id="6" name="Rectangle 5"/>
          <p:cNvSpPr/>
          <p:nvPr/>
        </p:nvSpPr>
        <p:spPr>
          <a:xfrm>
            <a:off x="1115616" y="6453336"/>
            <a:ext cx="7632848" cy="246221"/>
          </a:xfrm>
          <a:prstGeom prst="rect">
            <a:avLst/>
          </a:prstGeom>
        </p:spPr>
        <p:txBody>
          <a:bodyPr wrap="square">
            <a:spAutoFit/>
          </a:bodyPr>
          <a:lstStyle/>
          <a:p>
            <a:r>
              <a:rPr lang="en-GB" sz="1000" dirty="0" smtClean="0">
                <a:solidFill>
                  <a:schemeClr val="bg1"/>
                </a:solidFill>
              </a:rPr>
              <a:t>HPS. HCAI Annual Report 2017. </a:t>
            </a:r>
            <a:r>
              <a:rPr lang="en-GB" sz="1000" u="sng" dirty="0" smtClean="0">
                <a:solidFill>
                  <a:schemeClr val="bg1"/>
                </a:solidFill>
                <a:hlinkClick r:id="rId2"/>
              </a:rPr>
              <a:t>https://www.hps.scot.nhs.uk/resourcedocument.aspx?resourceid=3475</a:t>
            </a:r>
            <a:r>
              <a:rPr lang="en-GB" sz="1000" dirty="0" smtClean="0">
                <a:solidFill>
                  <a:schemeClr val="bg1"/>
                </a:solidFill>
              </a:rPr>
              <a:t> </a:t>
            </a:r>
            <a:endParaRPr lang="en-GB" sz="1000" dirty="0">
              <a:solidFill>
                <a:schemeClr val="bg1"/>
              </a:solidFill>
            </a:endParaRPr>
          </a:p>
        </p:txBody>
      </p:sp>
      <p:pic>
        <p:nvPicPr>
          <p:cNvPr id="15362" name="Picture 2"/>
          <p:cNvPicPr>
            <a:picLocks noChangeAspect="1" noChangeArrowheads="1"/>
          </p:cNvPicPr>
          <p:nvPr/>
        </p:nvPicPr>
        <p:blipFill>
          <a:blip r:embed="rId3" cstate="print"/>
          <a:srcRect/>
          <a:stretch>
            <a:fillRect/>
          </a:stretch>
        </p:blipFill>
        <p:spPr bwMode="auto">
          <a:xfrm>
            <a:off x="3347864" y="2564905"/>
            <a:ext cx="5616624" cy="2880320"/>
          </a:xfrm>
          <a:prstGeom prst="rect">
            <a:avLst/>
          </a:prstGeom>
          <a:noFill/>
          <a:ln w="9525">
            <a:noFill/>
            <a:miter lim="800000"/>
            <a:headEnd/>
            <a:tailEnd/>
          </a:ln>
        </p:spPr>
      </p:pic>
      <p:cxnSp>
        <p:nvCxnSpPr>
          <p:cNvPr id="9" name="Straight Arrow Connector 8"/>
          <p:cNvCxnSpPr/>
          <p:nvPr/>
        </p:nvCxnSpPr>
        <p:spPr bwMode="auto">
          <a:xfrm rot="5400000" flipH="1">
            <a:off x="6192180" y="5193196"/>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71600" y="3581400"/>
            <a:ext cx="6997700" cy="2079848"/>
          </a:xfrm>
        </p:spPr>
        <p:txBody>
          <a:bodyPr/>
          <a:lstStyle/>
          <a:p>
            <a:r>
              <a:rPr lang="en-GB" sz="1400" dirty="0" smtClean="0"/>
              <a:t>Enhanced surveillance dashboard now launched on NSS Discovery.</a:t>
            </a:r>
          </a:p>
          <a:p>
            <a:endParaRPr lang="en-GB" sz="1400" dirty="0" smtClean="0"/>
          </a:p>
          <a:p>
            <a:r>
              <a:rPr lang="en-GB" sz="1400" dirty="0" smtClean="0"/>
              <a:t>NSS Discovery is an information system that provides users with access to a range of comparative healthcare information to support performance and quality improvement in health boards across Scotland. </a:t>
            </a:r>
          </a:p>
          <a:p>
            <a:endParaRPr lang="en-GB" sz="1400" dirty="0" smtClean="0"/>
          </a:p>
          <a:p>
            <a:r>
              <a:rPr lang="en-GB" sz="1400" dirty="0" smtClean="0"/>
              <a:t>NHS boards can identify and investigate exceedances, and focus on particular sources, devices and procedures. </a:t>
            </a:r>
            <a:endParaRPr lang="en-GB" sz="1400" dirty="0"/>
          </a:p>
        </p:txBody>
      </p:sp>
      <p:pic>
        <p:nvPicPr>
          <p:cNvPr id="5" name="Picture 4" descr="Discovery.jpg"/>
          <p:cNvPicPr>
            <a:picLocks noChangeAspect="1"/>
          </p:cNvPicPr>
          <p:nvPr/>
        </p:nvPicPr>
        <p:blipFill>
          <a:blip r:embed="rId2" cstate="print"/>
          <a:stretch>
            <a:fillRect/>
          </a:stretch>
        </p:blipFill>
        <p:spPr>
          <a:xfrm>
            <a:off x="971600" y="1772816"/>
            <a:ext cx="4976132" cy="141114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overy.jpg"/>
          <p:cNvPicPr>
            <a:picLocks noChangeAspect="1"/>
          </p:cNvPicPr>
          <p:nvPr/>
        </p:nvPicPr>
        <p:blipFill>
          <a:blip r:embed="rId2" cstate="print"/>
          <a:stretch>
            <a:fillRect/>
          </a:stretch>
        </p:blipFill>
        <p:spPr>
          <a:xfrm>
            <a:off x="755576" y="1484784"/>
            <a:ext cx="3960440" cy="1123110"/>
          </a:xfrm>
          <a:prstGeom prst="rect">
            <a:avLst/>
          </a:prstGeom>
        </p:spPr>
      </p:pic>
      <p:pic>
        <p:nvPicPr>
          <p:cNvPr id="4" name="Picture 3" descr="image006.jpg"/>
          <p:cNvPicPr>
            <a:picLocks noChangeAspect="1"/>
          </p:cNvPicPr>
          <p:nvPr/>
        </p:nvPicPr>
        <p:blipFill>
          <a:blip r:embed="rId3" cstate="print"/>
          <a:stretch>
            <a:fillRect/>
          </a:stretch>
        </p:blipFill>
        <p:spPr>
          <a:xfrm>
            <a:off x="395536" y="3068960"/>
            <a:ext cx="4358602" cy="2913897"/>
          </a:xfrm>
          <a:prstGeom prst="rect">
            <a:avLst/>
          </a:prstGeom>
        </p:spPr>
      </p:pic>
      <p:pic>
        <p:nvPicPr>
          <p:cNvPr id="5" name="Picture 4" descr="Discovery pic.png"/>
          <p:cNvPicPr>
            <a:picLocks noChangeAspect="1"/>
          </p:cNvPicPr>
          <p:nvPr/>
        </p:nvPicPr>
        <p:blipFill>
          <a:blip r:embed="rId4" cstate="print"/>
          <a:stretch>
            <a:fillRect/>
          </a:stretch>
        </p:blipFill>
        <p:spPr>
          <a:xfrm>
            <a:off x="4788024" y="2492896"/>
            <a:ext cx="4001059" cy="2734057"/>
          </a:xfrm>
          <a:prstGeom prst="rect">
            <a:avLst/>
          </a:prstGeom>
        </p:spPr>
      </p:pic>
      <p:cxnSp>
        <p:nvCxnSpPr>
          <p:cNvPr id="6" name="Straight Arrow Connector 5"/>
          <p:cNvCxnSpPr/>
          <p:nvPr/>
        </p:nvCxnSpPr>
        <p:spPr bwMode="auto">
          <a:xfrm flipH="1">
            <a:off x="1763688" y="4293096"/>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overy.jpg"/>
          <p:cNvPicPr>
            <a:picLocks noChangeAspect="1"/>
          </p:cNvPicPr>
          <p:nvPr/>
        </p:nvPicPr>
        <p:blipFill>
          <a:blip r:embed="rId2" cstate="print"/>
          <a:stretch>
            <a:fillRect/>
          </a:stretch>
        </p:blipFill>
        <p:spPr>
          <a:xfrm>
            <a:off x="755576" y="1484784"/>
            <a:ext cx="3960440" cy="1123110"/>
          </a:xfrm>
          <a:prstGeom prst="rect">
            <a:avLst/>
          </a:prstGeom>
        </p:spPr>
      </p:pic>
      <p:pic>
        <p:nvPicPr>
          <p:cNvPr id="4" name="Picture 3" descr="image006.jpg"/>
          <p:cNvPicPr>
            <a:picLocks noChangeAspect="1"/>
          </p:cNvPicPr>
          <p:nvPr/>
        </p:nvPicPr>
        <p:blipFill>
          <a:blip r:embed="rId3" cstate="print"/>
          <a:stretch>
            <a:fillRect/>
          </a:stretch>
        </p:blipFill>
        <p:spPr>
          <a:xfrm>
            <a:off x="395536" y="3068960"/>
            <a:ext cx="4358602" cy="2913897"/>
          </a:xfrm>
          <a:prstGeom prst="rect">
            <a:avLst/>
          </a:prstGeom>
        </p:spPr>
      </p:pic>
      <p:pic>
        <p:nvPicPr>
          <p:cNvPr id="5" name="Picture 4" descr="Discovery pic.png"/>
          <p:cNvPicPr>
            <a:picLocks noChangeAspect="1"/>
          </p:cNvPicPr>
          <p:nvPr/>
        </p:nvPicPr>
        <p:blipFill>
          <a:blip r:embed="rId4" cstate="print"/>
          <a:stretch>
            <a:fillRect/>
          </a:stretch>
        </p:blipFill>
        <p:spPr>
          <a:xfrm>
            <a:off x="4788024" y="2492896"/>
            <a:ext cx="4001059" cy="2734057"/>
          </a:xfrm>
          <a:prstGeom prst="rect">
            <a:avLst/>
          </a:prstGeom>
        </p:spPr>
      </p:pic>
      <p:cxnSp>
        <p:nvCxnSpPr>
          <p:cNvPr id="6" name="Straight Arrow Connector 5"/>
          <p:cNvCxnSpPr/>
          <p:nvPr/>
        </p:nvCxnSpPr>
        <p:spPr bwMode="auto">
          <a:xfrm flipH="1">
            <a:off x="7596336" y="2420888"/>
            <a:ext cx="288032" cy="504056"/>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overy.jpg"/>
          <p:cNvPicPr>
            <a:picLocks noChangeAspect="1"/>
          </p:cNvPicPr>
          <p:nvPr/>
        </p:nvPicPr>
        <p:blipFill>
          <a:blip r:embed="rId2" cstate="print"/>
          <a:stretch>
            <a:fillRect/>
          </a:stretch>
        </p:blipFill>
        <p:spPr>
          <a:xfrm>
            <a:off x="755576" y="1484784"/>
            <a:ext cx="3960440" cy="1123110"/>
          </a:xfrm>
          <a:prstGeom prst="rect">
            <a:avLst/>
          </a:prstGeom>
        </p:spPr>
      </p:pic>
      <p:pic>
        <p:nvPicPr>
          <p:cNvPr id="7" name="Picture 6" descr="ECB funnel.png"/>
          <p:cNvPicPr>
            <a:picLocks noChangeAspect="1"/>
          </p:cNvPicPr>
          <p:nvPr/>
        </p:nvPicPr>
        <p:blipFill>
          <a:blip r:embed="rId3" cstate="print"/>
          <a:stretch>
            <a:fillRect/>
          </a:stretch>
        </p:blipFill>
        <p:spPr>
          <a:xfrm>
            <a:off x="1979712" y="2996952"/>
            <a:ext cx="3943901" cy="3134163"/>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scovery.jpg"/>
          <p:cNvPicPr>
            <a:picLocks noChangeAspect="1"/>
          </p:cNvPicPr>
          <p:nvPr/>
        </p:nvPicPr>
        <p:blipFill>
          <a:blip r:embed="rId2" cstate="print"/>
          <a:stretch>
            <a:fillRect/>
          </a:stretch>
        </p:blipFill>
        <p:spPr>
          <a:xfrm>
            <a:off x="755576" y="1484784"/>
            <a:ext cx="3960440" cy="1123110"/>
          </a:xfrm>
          <a:prstGeom prst="rect">
            <a:avLst/>
          </a:prstGeom>
        </p:spPr>
      </p:pic>
      <p:pic>
        <p:nvPicPr>
          <p:cNvPr id="7" name="Picture 6" descr="ECB funnel.png"/>
          <p:cNvPicPr>
            <a:picLocks noChangeAspect="1"/>
          </p:cNvPicPr>
          <p:nvPr/>
        </p:nvPicPr>
        <p:blipFill>
          <a:blip r:embed="rId3" cstate="print"/>
          <a:stretch>
            <a:fillRect/>
          </a:stretch>
        </p:blipFill>
        <p:spPr>
          <a:xfrm>
            <a:off x="1979712" y="2996952"/>
            <a:ext cx="3943901" cy="3134163"/>
          </a:xfrm>
          <a:prstGeom prst="rect">
            <a:avLst/>
          </a:prstGeom>
        </p:spPr>
      </p:pic>
      <p:sp>
        <p:nvSpPr>
          <p:cNvPr id="4" name="Oval 3"/>
          <p:cNvSpPr/>
          <p:nvPr/>
        </p:nvSpPr>
        <p:spPr bwMode="auto">
          <a:xfrm>
            <a:off x="3275856" y="4581128"/>
            <a:ext cx="288032" cy="21602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908720"/>
            <a:ext cx="8229600" cy="1143000"/>
          </a:xfrm>
        </p:spPr>
        <p:txBody>
          <a:bodyPr/>
          <a:lstStyle/>
          <a:p>
            <a:pPr algn="ctr"/>
            <a:r>
              <a:rPr lang="en-GB" sz="2400" dirty="0" smtClean="0"/>
              <a:t>Antimicrobial resistance</a:t>
            </a:r>
            <a:endParaRPr lang="en-GB" sz="2400" dirty="0"/>
          </a:p>
        </p:txBody>
      </p:sp>
      <p:sp>
        <p:nvSpPr>
          <p:cNvPr id="8" name="Content Placeholder 7"/>
          <p:cNvSpPr>
            <a:spLocks noGrp="1"/>
          </p:cNvSpPr>
          <p:nvPr>
            <p:ph sz="quarter" idx="4"/>
          </p:nvPr>
        </p:nvSpPr>
        <p:spPr/>
        <p:txBody>
          <a:bodyPr/>
          <a:lstStyle/>
          <a:p>
            <a:r>
              <a:rPr lang="en-GB" sz="1400" dirty="0" smtClean="0"/>
              <a:t>Antimicrobial resistance (AMR) has become a global problem as a result of:</a:t>
            </a:r>
          </a:p>
          <a:p>
            <a:pPr lvl="1">
              <a:buFont typeface="Arial" pitchFamily="34" charset="0"/>
              <a:buChar char="•"/>
            </a:pPr>
            <a:r>
              <a:rPr lang="en-GB" sz="1400" dirty="0" smtClean="0"/>
              <a:t>multi-drug resistant infections (especially among Gram-negative bacteria) which are difficult, or in some cases, impossible to treat;</a:t>
            </a:r>
          </a:p>
          <a:p>
            <a:pPr lvl="1">
              <a:buFont typeface="Arial" pitchFamily="34" charset="0"/>
              <a:buChar char="•"/>
            </a:pPr>
            <a:r>
              <a:rPr lang="en-GB" sz="1400" dirty="0" smtClean="0"/>
              <a:t>higher rates of infection, providing a greater opportunity for spread; </a:t>
            </a:r>
          </a:p>
          <a:p>
            <a:pPr lvl="1">
              <a:buFont typeface="Arial" pitchFamily="34" charset="0"/>
              <a:buChar char="•"/>
            </a:pPr>
            <a:r>
              <a:rPr lang="en-GB" sz="1400" dirty="0" smtClean="0"/>
              <a:t>higher healthcare costs (expensive treatments, longer hospital stays); and</a:t>
            </a:r>
          </a:p>
          <a:p>
            <a:pPr lvl="1">
              <a:buFont typeface="Arial" pitchFamily="34" charset="0"/>
              <a:buChar char="•"/>
            </a:pPr>
            <a:r>
              <a:rPr lang="en-GB" sz="1400" dirty="0" smtClean="0"/>
              <a:t>increased risk associated with major surgery, transplants, and chemotherapy.</a:t>
            </a:r>
          </a:p>
          <a:p>
            <a:r>
              <a:rPr lang="en-GB" sz="1400" dirty="0" smtClean="0"/>
              <a:t>If action is not taken, an estimated 10 million deaths each year by 2050, at a cost of $100 trillion. </a:t>
            </a:r>
          </a:p>
          <a:p>
            <a:r>
              <a:rPr lang="en-GB" sz="1400" dirty="0" smtClean="0"/>
              <a:t>AMR is “everyone’s business”.</a:t>
            </a:r>
          </a:p>
          <a:p>
            <a:endParaRPr lang="en-GB" sz="1400" dirty="0"/>
          </a:p>
        </p:txBody>
      </p:sp>
      <p:pic>
        <p:nvPicPr>
          <p:cNvPr id="9" name="Picture 3"/>
          <p:cNvPicPr>
            <a:picLocks noChangeAspect="1" noChangeArrowheads="1"/>
          </p:cNvPicPr>
          <p:nvPr/>
        </p:nvPicPr>
        <p:blipFill>
          <a:blip r:embed="rId2" cstate="print"/>
          <a:srcRect/>
          <a:stretch>
            <a:fillRect/>
          </a:stretch>
        </p:blipFill>
        <p:spPr bwMode="auto">
          <a:xfrm>
            <a:off x="683568" y="1484784"/>
            <a:ext cx="2190170" cy="3116387"/>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611560" y="3645024"/>
            <a:ext cx="1944216" cy="2736304"/>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2051720" y="2780928"/>
            <a:ext cx="2081797" cy="297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592" y="1556792"/>
            <a:ext cx="7321624" cy="1143000"/>
          </a:xfrm>
        </p:spPr>
        <p:txBody>
          <a:bodyPr/>
          <a:lstStyle/>
          <a:p>
            <a:r>
              <a:rPr lang="en-GB" sz="2400" dirty="0" smtClean="0"/>
              <a:t>Antimicrobial resistance in Gram-negative bacteria</a:t>
            </a:r>
            <a:endParaRPr lang="en-GB" sz="2400" dirty="0"/>
          </a:p>
        </p:txBody>
      </p:sp>
      <p:sp>
        <p:nvSpPr>
          <p:cNvPr id="8" name="Content Placeholder 7"/>
          <p:cNvSpPr>
            <a:spLocks noGrp="1"/>
          </p:cNvSpPr>
          <p:nvPr>
            <p:ph idx="1"/>
          </p:nvPr>
        </p:nvSpPr>
        <p:spPr>
          <a:xfrm>
            <a:off x="683568" y="2492896"/>
            <a:ext cx="2736304" cy="3348608"/>
          </a:xfrm>
        </p:spPr>
        <p:txBody>
          <a:bodyPr/>
          <a:lstStyle/>
          <a:p>
            <a:pPr>
              <a:buNone/>
            </a:pPr>
            <a:endParaRPr lang="en-GB" sz="1200" dirty="0" smtClean="0"/>
          </a:p>
          <a:p>
            <a:r>
              <a:rPr lang="en-GB" sz="1400" dirty="0" smtClean="0"/>
              <a:t>In many settings, the morbidity and mortality attributable to resistant Gram-negative infections is higher than that associated with Gram-positive infections.</a:t>
            </a:r>
          </a:p>
          <a:p>
            <a:endParaRPr lang="en-GB" sz="1400" dirty="0" smtClean="0"/>
          </a:p>
          <a:p>
            <a:r>
              <a:rPr lang="en-GB" sz="1400" dirty="0" smtClean="0"/>
              <a:t>In the UK, the biggest drivers of resistance are a rise in the incidence of infections, particularly Gram-negatives.</a:t>
            </a:r>
            <a:endParaRPr lang="en-GB" sz="1400" dirty="0"/>
          </a:p>
        </p:txBody>
      </p:sp>
      <p:pic>
        <p:nvPicPr>
          <p:cNvPr id="6146" name="Picture 2"/>
          <p:cNvPicPr>
            <a:picLocks noChangeAspect="1" noChangeArrowheads="1"/>
          </p:cNvPicPr>
          <p:nvPr/>
        </p:nvPicPr>
        <p:blipFill>
          <a:blip r:embed="rId2" cstate="print"/>
          <a:srcRect/>
          <a:stretch>
            <a:fillRect/>
          </a:stretch>
        </p:blipFill>
        <p:spPr bwMode="auto">
          <a:xfrm>
            <a:off x="3419872" y="2708920"/>
            <a:ext cx="2909434" cy="1769693"/>
          </a:xfrm>
          <a:prstGeom prst="rect">
            <a:avLst/>
          </a:prstGeom>
          <a:noFill/>
          <a:ln w="9525">
            <a:noFill/>
            <a:miter lim="800000"/>
            <a:headEnd/>
            <a:tailEnd/>
          </a:ln>
        </p:spPr>
      </p:pic>
      <p:sp>
        <p:nvSpPr>
          <p:cNvPr id="5" name="Rectangle 4"/>
          <p:cNvSpPr/>
          <p:nvPr/>
        </p:nvSpPr>
        <p:spPr>
          <a:xfrm>
            <a:off x="827584" y="6237312"/>
            <a:ext cx="7344816"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6147" name="Picture 3"/>
          <p:cNvPicPr>
            <a:picLocks noChangeAspect="1" noChangeArrowheads="1"/>
          </p:cNvPicPr>
          <p:nvPr/>
        </p:nvPicPr>
        <p:blipFill>
          <a:blip r:embed="rId3" cstate="print"/>
          <a:srcRect/>
          <a:stretch>
            <a:fillRect/>
          </a:stretch>
        </p:blipFill>
        <p:spPr bwMode="auto">
          <a:xfrm>
            <a:off x="6300192" y="2708920"/>
            <a:ext cx="2630867" cy="180020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3419872" y="4437112"/>
            <a:ext cx="2637734" cy="1565946"/>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6372200" y="4365104"/>
            <a:ext cx="2605790" cy="14376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592" y="1556792"/>
            <a:ext cx="7321624" cy="1143000"/>
          </a:xfrm>
        </p:spPr>
        <p:txBody>
          <a:bodyPr/>
          <a:lstStyle/>
          <a:p>
            <a:r>
              <a:rPr lang="en-GB" sz="2400" dirty="0" smtClean="0"/>
              <a:t>Antimicrobial resistance in Gram-negative bacteria</a:t>
            </a:r>
            <a:endParaRPr lang="en-GB" sz="2400" dirty="0"/>
          </a:p>
        </p:txBody>
      </p:sp>
      <p:pic>
        <p:nvPicPr>
          <p:cNvPr id="6146" name="Picture 2"/>
          <p:cNvPicPr>
            <a:picLocks noChangeAspect="1" noChangeArrowheads="1"/>
          </p:cNvPicPr>
          <p:nvPr/>
        </p:nvPicPr>
        <p:blipFill>
          <a:blip r:embed="rId2" cstate="print"/>
          <a:srcRect/>
          <a:stretch>
            <a:fillRect/>
          </a:stretch>
        </p:blipFill>
        <p:spPr bwMode="auto">
          <a:xfrm>
            <a:off x="2195736" y="2636911"/>
            <a:ext cx="4320480" cy="2198139"/>
          </a:xfrm>
          <a:prstGeom prst="rect">
            <a:avLst/>
          </a:prstGeom>
          <a:noFill/>
          <a:ln w="9525">
            <a:noFill/>
            <a:miter lim="800000"/>
            <a:headEnd/>
            <a:tailEnd/>
          </a:ln>
        </p:spPr>
      </p:pic>
      <p:sp>
        <p:nvSpPr>
          <p:cNvPr id="5" name="Rectangle 4"/>
          <p:cNvSpPr/>
          <p:nvPr/>
        </p:nvSpPr>
        <p:spPr>
          <a:xfrm>
            <a:off x="827584" y="6237312"/>
            <a:ext cx="7344816"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7170" name="Picture 2"/>
          <p:cNvPicPr>
            <a:picLocks noChangeAspect="1" noChangeArrowheads="1"/>
          </p:cNvPicPr>
          <p:nvPr/>
        </p:nvPicPr>
        <p:blipFill>
          <a:blip r:embed="rId3" cstate="print"/>
          <a:srcRect/>
          <a:stretch>
            <a:fillRect/>
          </a:stretch>
        </p:blipFill>
        <p:spPr bwMode="auto">
          <a:xfrm>
            <a:off x="1331640" y="5013176"/>
            <a:ext cx="6791325"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592" y="1556792"/>
            <a:ext cx="7321624" cy="1143000"/>
          </a:xfrm>
        </p:spPr>
        <p:txBody>
          <a:bodyPr/>
          <a:lstStyle/>
          <a:p>
            <a:r>
              <a:rPr lang="en-GB" sz="2400" dirty="0" smtClean="0"/>
              <a:t>Antimicrobial resistance in Gram-negative bacteria</a:t>
            </a:r>
            <a:endParaRPr lang="en-GB" sz="2400" dirty="0"/>
          </a:p>
        </p:txBody>
      </p:sp>
      <p:sp>
        <p:nvSpPr>
          <p:cNvPr id="5" name="Rectangle 4"/>
          <p:cNvSpPr/>
          <p:nvPr/>
        </p:nvSpPr>
        <p:spPr>
          <a:xfrm>
            <a:off x="827584" y="6237312"/>
            <a:ext cx="7344816"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6147" name="Picture 3"/>
          <p:cNvPicPr>
            <a:picLocks noChangeAspect="1" noChangeArrowheads="1"/>
          </p:cNvPicPr>
          <p:nvPr/>
        </p:nvPicPr>
        <p:blipFill>
          <a:blip r:embed="rId2" cstate="print"/>
          <a:srcRect/>
          <a:stretch>
            <a:fillRect/>
          </a:stretch>
        </p:blipFill>
        <p:spPr bwMode="auto">
          <a:xfrm>
            <a:off x="5225628" y="2564904"/>
            <a:ext cx="2841336" cy="1944216"/>
          </a:xfrm>
          <a:prstGeom prst="rect">
            <a:avLst/>
          </a:prstGeom>
          <a:noFill/>
          <a:ln w="9525">
            <a:noFill/>
            <a:miter lim="800000"/>
            <a:headEnd/>
            <a:tailEnd/>
          </a:ln>
        </p:spPr>
      </p:pic>
      <p:pic>
        <p:nvPicPr>
          <p:cNvPr id="6148" name="Picture 4"/>
          <p:cNvPicPr>
            <a:picLocks noChangeAspect="1" noChangeArrowheads="1"/>
          </p:cNvPicPr>
          <p:nvPr/>
        </p:nvPicPr>
        <p:blipFill>
          <a:blip r:embed="rId3" cstate="print"/>
          <a:srcRect/>
          <a:stretch>
            <a:fillRect/>
          </a:stretch>
        </p:blipFill>
        <p:spPr bwMode="auto">
          <a:xfrm>
            <a:off x="1259632" y="4581128"/>
            <a:ext cx="2880320" cy="1709962"/>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a:stretch>
            <a:fillRect/>
          </a:stretch>
        </p:blipFill>
        <p:spPr bwMode="auto">
          <a:xfrm>
            <a:off x="4860032" y="4509120"/>
            <a:ext cx="2997334" cy="1653701"/>
          </a:xfrm>
          <a:prstGeom prst="rect">
            <a:avLst/>
          </a:prstGeom>
          <a:noFill/>
          <a:ln w="9525">
            <a:noFill/>
            <a:miter lim="800000"/>
            <a:headEnd/>
            <a:tailEnd/>
          </a:ln>
        </p:spPr>
      </p:pic>
      <p:pic>
        <p:nvPicPr>
          <p:cNvPr id="8194" name="Picture 2"/>
          <p:cNvPicPr>
            <a:picLocks noChangeAspect="1" noChangeArrowheads="1"/>
          </p:cNvPicPr>
          <p:nvPr/>
        </p:nvPicPr>
        <p:blipFill>
          <a:blip r:embed="rId5" cstate="print"/>
          <a:srcRect/>
          <a:stretch>
            <a:fillRect/>
          </a:stretch>
        </p:blipFill>
        <p:spPr bwMode="auto">
          <a:xfrm>
            <a:off x="1043608" y="2708920"/>
            <a:ext cx="3981450"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268760"/>
            <a:ext cx="6997700" cy="1143000"/>
          </a:xfrm>
        </p:spPr>
        <p:txBody>
          <a:bodyPr/>
          <a:lstStyle/>
          <a:p>
            <a:r>
              <a:rPr lang="en-GB" sz="2400" dirty="0" smtClean="0"/>
              <a:t>Importance of HCAIs</a:t>
            </a:r>
            <a:endParaRPr lang="en-GB" sz="2400" dirty="0"/>
          </a:p>
        </p:txBody>
      </p:sp>
      <p:sp>
        <p:nvSpPr>
          <p:cNvPr id="7" name="Content Placeholder 6"/>
          <p:cNvSpPr>
            <a:spLocks noGrp="1"/>
          </p:cNvSpPr>
          <p:nvPr>
            <p:ph idx="1"/>
          </p:nvPr>
        </p:nvSpPr>
        <p:spPr>
          <a:xfrm>
            <a:off x="611560" y="2276872"/>
            <a:ext cx="6097488" cy="3492624"/>
          </a:xfrm>
        </p:spPr>
        <p:txBody>
          <a:bodyPr/>
          <a:lstStyle/>
          <a:p>
            <a:r>
              <a:rPr lang="en-GB" sz="1400" b="1" dirty="0" smtClean="0"/>
              <a:t>HCAIs are common:</a:t>
            </a:r>
          </a:p>
          <a:p>
            <a:pPr lvl="1">
              <a:buFont typeface="Arial" pitchFamily="34" charset="0"/>
              <a:buChar char="•"/>
            </a:pPr>
            <a:r>
              <a:rPr lang="en-GB" sz="1400" dirty="0" smtClean="0"/>
              <a:t>4.5% of </a:t>
            </a:r>
            <a:r>
              <a:rPr lang="en-GB" sz="1400" b="1" dirty="0" smtClean="0"/>
              <a:t>hospitalised</a:t>
            </a:r>
            <a:r>
              <a:rPr lang="en-GB" sz="1400" dirty="0" smtClean="0"/>
              <a:t> adult patients in Scotland have an HCAI </a:t>
            </a:r>
            <a:br>
              <a:rPr lang="en-GB" sz="1400" dirty="0" smtClean="0"/>
            </a:br>
            <a:r>
              <a:rPr lang="en-GB" sz="1400" dirty="0" smtClean="0"/>
              <a:t>(~55 500 HCAIs per year).</a:t>
            </a:r>
          </a:p>
          <a:p>
            <a:pPr lvl="1">
              <a:buFont typeface="Arial" pitchFamily="34" charset="0"/>
              <a:buChar char="•"/>
            </a:pPr>
            <a:r>
              <a:rPr lang="en-GB" sz="1400" dirty="0" smtClean="0"/>
              <a:t>4.5 million HCAIs in hospital patients in EU each year.</a:t>
            </a:r>
          </a:p>
          <a:p>
            <a:pPr lvl="1">
              <a:buNone/>
            </a:pPr>
            <a:endParaRPr lang="en-GB" sz="1400" dirty="0" smtClean="0"/>
          </a:p>
          <a:p>
            <a:r>
              <a:rPr lang="en-GB" sz="1400" b="1" dirty="0" smtClean="0"/>
              <a:t>HCAIs lead to:</a:t>
            </a:r>
          </a:p>
          <a:p>
            <a:pPr lvl="1">
              <a:buFont typeface="Arial" pitchFamily="34" charset="0"/>
              <a:buChar char="•"/>
            </a:pPr>
            <a:r>
              <a:rPr lang="en-GB" sz="1400" dirty="0" smtClean="0"/>
              <a:t>increased morbidity and mortality.</a:t>
            </a:r>
          </a:p>
          <a:p>
            <a:pPr lvl="1">
              <a:buFont typeface="Arial" pitchFamily="34" charset="0"/>
              <a:buChar char="•"/>
            </a:pPr>
            <a:r>
              <a:rPr lang="en-GB" sz="1400" dirty="0" smtClean="0"/>
              <a:t>additional treatment/antibiotic use.</a:t>
            </a:r>
          </a:p>
          <a:p>
            <a:endParaRPr lang="en-GB" sz="1600" dirty="0" smtClean="0"/>
          </a:p>
          <a:p>
            <a:r>
              <a:rPr lang="en-GB" sz="1400" b="1" dirty="0" smtClean="0"/>
              <a:t>HCAIs are expensive:</a:t>
            </a:r>
          </a:p>
          <a:p>
            <a:pPr lvl="1">
              <a:buFont typeface="Arial" pitchFamily="34" charset="0"/>
              <a:buChar char="•"/>
            </a:pPr>
            <a:r>
              <a:rPr lang="en-GB" sz="1400" dirty="0" smtClean="0"/>
              <a:t>inpatient cost of HCAIs in Scotland ~£137 million a year.</a:t>
            </a:r>
          </a:p>
          <a:p>
            <a:pPr lvl="1">
              <a:buFont typeface="Arial" pitchFamily="34" charset="0"/>
              <a:buChar char="•"/>
            </a:pPr>
            <a:r>
              <a:rPr lang="en-GB" sz="1400" dirty="0" smtClean="0"/>
              <a:t>estimated economic burden €13-24 billion per year in Europe.</a:t>
            </a:r>
          </a:p>
          <a:p>
            <a:pPr lvl="1">
              <a:buFont typeface="Arial" pitchFamily="34" charset="0"/>
              <a:buChar char="•"/>
            </a:pPr>
            <a:endParaRPr lang="en-GB" sz="1400" dirty="0" smtClean="0"/>
          </a:p>
          <a:p>
            <a:r>
              <a:rPr lang="en-GB" sz="1400" b="1" dirty="0" smtClean="0"/>
              <a:t>HCAIs are preventable:</a:t>
            </a:r>
          </a:p>
          <a:p>
            <a:pPr lvl="1">
              <a:buFont typeface="Arial" pitchFamily="34" charset="0"/>
              <a:buChar char="•"/>
            </a:pPr>
            <a:r>
              <a:rPr lang="en-GB" sz="1400" dirty="0" smtClean="0"/>
              <a:t>Estimated that 20% of HCAIs are preventable.</a:t>
            </a:r>
            <a:r>
              <a:rPr lang="en-GB" sz="1400" baseline="30000" dirty="0" smtClean="0"/>
              <a:t>1</a:t>
            </a:r>
          </a:p>
        </p:txBody>
      </p:sp>
      <p:pic>
        <p:nvPicPr>
          <p:cNvPr id="9" name="Picture 4"/>
          <p:cNvPicPr>
            <a:picLocks noChangeAspect="1" noChangeArrowheads="1"/>
          </p:cNvPicPr>
          <p:nvPr/>
        </p:nvPicPr>
        <p:blipFill>
          <a:blip r:embed="rId2" cstate="print"/>
          <a:srcRect/>
          <a:stretch>
            <a:fillRect/>
          </a:stretch>
        </p:blipFill>
        <p:spPr bwMode="auto">
          <a:xfrm>
            <a:off x="7164288" y="4293096"/>
            <a:ext cx="1440160" cy="208061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7308304" y="1988840"/>
            <a:ext cx="1474046" cy="208823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940152" y="2940656"/>
            <a:ext cx="1368152" cy="1918522"/>
          </a:xfrm>
          <a:prstGeom prst="rect">
            <a:avLst/>
          </a:prstGeom>
          <a:noFill/>
          <a:ln w="9525">
            <a:noFill/>
            <a:miter lim="800000"/>
            <a:headEnd/>
            <a:tailEnd/>
          </a:ln>
        </p:spPr>
      </p:pic>
      <p:sp>
        <p:nvSpPr>
          <p:cNvPr id="11" name="Rectangle 10"/>
          <p:cNvSpPr/>
          <p:nvPr/>
        </p:nvSpPr>
        <p:spPr>
          <a:xfrm>
            <a:off x="395536" y="6309320"/>
            <a:ext cx="7128792" cy="230832"/>
          </a:xfrm>
          <a:prstGeom prst="rect">
            <a:avLst/>
          </a:prstGeom>
        </p:spPr>
        <p:txBody>
          <a:bodyPr wrap="square">
            <a:spAutoFit/>
          </a:bodyPr>
          <a:lstStyle/>
          <a:p>
            <a:r>
              <a:rPr lang="en-GB" sz="900" dirty="0" smtClean="0">
                <a:solidFill>
                  <a:schemeClr val="bg1"/>
                </a:solidFill>
              </a:rPr>
              <a:t>1. Harbath S et al. The preventable proportion of nococomial infections: an overview of published reports. </a:t>
            </a:r>
            <a:r>
              <a:rPr lang="en-GB" sz="900" i="1" dirty="0" smtClean="0">
                <a:solidFill>
                  <a:schemeClr val="bg1"/>
                </a:solidFill>
              </a:rPr>
              <a:t>J Hosp Infect</a:t>
            </a:r>
            <a:r>
              <a:rPr lang="en-GB" sz="900" dirty="0" smtClean="0">
                <a:solidFill>
                  <a:schemeClr val="bg1"/>
                </a:solidFill>
              </a:rPr>
              <a:t> 2003;54:258-66</a:t>
            </a:r>
            <a:endParaRPr lang="en-GB" sz="9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84784"/>
            <a:ext cx="6997700" cy="1143000"/>
          </a:xfrm>
        </p:spPr>
        <p:txBody>
          <a:bodyPr/>
          <a:lstStyle/>
          <a:p>
            <a:r>
              <a:rPr lang="en-GB" sz="2400" dirty="0" smtClean="0"/>
              <a:t>Carbapenemase-producing organisms (CPO)</a:t>
            </a:r>
            <a:endParaRPr lang="en-GB" sz="2400" dirty="0"/>
          </a:p>
        </p:txBody>
      </p:sp>
      <p:sp>
        <p:nvSpPr>
          <p:cNvPr id="3" name="Content Placeholder 2"/>
          <p:cNvSpPr>
            <a:spLocks noGrp="1"/>
          </p:cNvSpPr>
          <p:nvPr>
            <p:ph idx="1"/>
          </p:nvPr>
        </p:nvSpPr>
        <p:spPr>
          <a:xfrm>
            <a:off x="611560" y="2492896"/>
            <a:ext cx="3888432" cy="3528392"/>
          </a:xfrm>
        </p:spPr>
        <p:txBody>
          <a:bodyPr/>
          <a:lstStyle/>
          <a:p>
            <a:r>
              <a:rPr lang="en-GB" sz="1400" dirty="0" smtClean="0"/>
              <a:t>Carbapenems are very broad-spectrum antibiotics which are used almost exclusively in the hospital setting for the treatment of suspected or confirmed multi-drug resistant Gram-negative infections. </a:t>
            </a:r>
          </a:p>
          <a:p>
            <a:pPr>
              <a:buNone/>
            </a:pPr>
            <a:endParaRPr lang="en-GB" sz="1400" dirty="0" smtClean="0"/>
          </a:p>
          <a:p>
            <a:r>
              <a:rPr lang="en-GB" sz="1400" dirty="0" smtClean="0"/>
              <a:t>The emergence of CPOs is of particular concern as enzymes produced by these organisms can inactivate carbapenem antibiotics, leaving few therapeutic options for treatment of CPO infections. </a:t>
            </a:r>
          </a:p>
          <a:p>
            <a:pPr>
              <a:buNone/>
            </a:pPr>
            <a:endParaRPr lang="en-GB" sz="1400" dirty="0" smtClean="0"/>
          </a:p>
          <a:p>
            <a:r>
              <a:rPr lang="en-GB" sz="1400" dirty="0" smtClean="0"/>
              <a:t>CPOs have been reported worldwide in healthcare and community settings, with increased global travel, particularly exposure to healthcare abroad, contributing to their spread.</a:t>
            </a:r>
          </a:p>
          <a:p>
            <a:endParaRPr lang="en-GB" sz="1200" dirty="0"/>
          </a:p>
        </p:txBody>
      </p:sp>
      <p:pic>
        <p:nvPicPr>
          <p:cNvPr id="9219" name="Picture 3"/>
          <p:cNvPicPr>
            <a:picLocks noChangeAspect="1" noChangeArrowheads="1"/>
          </p:cNvPicPr>
          <p:nvPr/>
        </p:nvPicPr>
        <p:blipFill>
          <a:blip r:embed="rId2" cstate="print"/>
          <a:srcRect/>
          <a:stretch>
            <a:fillRect/>
          </a:stretch>
        </p:blipFill>
        <p:spPr bwMode="auto">
          <a:xfrm>
            <a:off x="4572000" y="2852936"/>
            <a:ext cx="4176464" cy="2592288"/>
          </a:xfrm>
          <a:prstGeom prst="rect">
            <a:avLst/>
          </a:prstGeom>
          <a:noFill/>
          <a:ln w="9525">
            <a:noFill/>
            <a:miter lim="800000"/>
            <a:headEnd/>
            <a:tailEnd/>
          </a:ln>
        </p:spPr>
      </p:pic>
      <p:sp>
        <p:nvSpPr>
          <p:cNvPr id="8" name="Rectangle 7"/>
          <p:cNvSpPr/>
          <p:nvPr/>
        </p:nvSpPr>
        <p:spPr>
          <a:xfrm>
            <a:off x="755576" y="6165304"/>
            <a:ext cx="7344816"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484784"/>
            <a:ext cx="6997700" cy="1143000"/>
          </a:xfrm>
        </p:spPr>
        <p:txBody>
          <a:bodyPr/>
          <a:lstStyle/>
          <a:p>
            <a:r>
              <a:rPr lang="en-GB" sz="2400" dirty="0" smtClean="0"/>
              <a:t>Carbapenemase-producing organisms (CPO)</a:t>
            </a:r>
            <a:endParaRPr lang="en-GB" sz="2400" dirty="0"/>
          </a:p>
        </p:txBody>
      </p:sp>
      <p:sp>
        <p:nvSpPr>
          <p:cNvPr id="3" name="Content Placeholder 2"/>
          <p:cNvSpPr>
            <a:spLocks noGrp="1"/>
          </p:cNvSpPr>
          <p:nvPr>
            <p:ph idx="1"/>
          </p:nvPr>
        </p:nvSpPr>
        <p:spPr>
          <a:xfrm>
            <a:off x="611560" y="3140968"/>
            <a:ext cx="3888432" cy="2880320"/>
          </a:xfrm>
        </p:spPr>
        <p:txBody>
          <a:bodyPr/>
          <a:lstStyle/>
          <a:p>
            <a:r>
              <a:rPr lang="en-GB" sz="1800" dirty="0" smtClean="0"/>
              <a:t>Of the CPOs identified in 2017, 93.5% were carbapenemase producing Enterobacteriaceae (CPE). </a:t>
            </a:r>
          </a:p>
          <a:p>
            <a:endParaRPr lang="en-GB" sz="1800" dirty="0"/>
          </a:p>
        </p:txBody>
      </p:sp>
      <p:pic>
        <p:nvPicPr>
          <p:cNvPr id="9219" name="Picture 3"/>
          <p:cNvPicPr>
            <a:picLocks noChangeAspect="1" noChangeArrowheads="1"/>
          </p:cNvPicPr>
          <p:nvPr/>
        </p:nvPicPr>
        <p:blipFill>
          <a:blip r:embed="rId2" cstate="print"/>
          <a:srcRect/>
          <a:stretch>
            <a:fillRect/>
          </a:stretch>
        </p:blipFill>
        <p:spPr bwMode="auto">
          <a:xfrm>
            <a:off x="4572000" y="2852936"/>
            <a:ext cx="4176464" cy="2592288"/>
          </a:xfrm>
          <a:prstGeom prst="rect">
            <a:avLst/>
          </a:prstGeom>
          <a:noFill/>
          <a:ln w="9525">
            <a:noFill/>
            <a:miter lim="800000"/>
            <a:headEnd/>
            <a:tailEnd/>
          </a:ln>
        </p:spPr>
      </p:pic>
      <p:sp>
        <p:nvSpPr>
          <p:cNvPr id="5" name="Rectangle 4"/>
          <p:cNvSpPr/>
          <p:nvPr/>
        </p:nvSpPr>
        <p:spPr>
          <a:xfrm>
            <a:off x="899592" y="6021288"/>
            <a:ext cx="7344816"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_6_White.jpg"/>
          <p:cNvPicPr>
            <a:picLocks noChangeAspect="1"/>
          </p:cNvPicPr>
          <p:nvPr/>
        </p:nvPicPr>
        <p:blipFill>
          <a:blip r:embed="rId2" cstate="print"/>
          <a:stretch>
            <a:fillRect/>
          </a:stretch>
        </p:blipFill>
        <p:spPr>
          <a:xfrm>
            <a:off x="1187624" y="1484784"/>
            <a:ext cx="3528392" cy="465313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932040" y="1772816"/>
            <a:ext cx="3960440" cy="1105521"/>
          </a:xfrm>
          <a:prstGeom prst="rect">
            <a:avLst/>
          </a:prstGeom>
          <a:noFill/>
          <a:ln w="9525">
            <a:noFill/>
            <a:miter lim="800000"/>
            <a:headEnd/>
            <a:tailEnd/>
          </a:ln>
        </p:spPr>
      </p:pic>
      <p:sp>
        <p:nvSpPr>
          <p:cNvPr id="5" name="Rectangle 4"/>
          <p:cNvSpPr/>
          <p:nvPr/>
        </p:nvSpPr>
        <p:spPr>
          <a:xfrm>
            <a:off x="971600" y="6093296"/>
            <a:ext cx="4572000" cy="246221"/>
          </a:xfrm>
          <a:prstGeom prst="rect">
            <a:avLst/>
          </a:prstGeom>
        </p:spPr>
        <p:txBody>
          <a:bodyPr>
            <a:spAutoFit/>
          </a:bodyPr>
          <a:lstStyle/>
          <a:p>
            <a:r>
              <a:rPr lang="en-GB" sz="1000" dirty="0" smtClean="0">
                <a:solidFill>
                  <a:schemeClr val="bg1"/>
                </a:solidFill>
              </a:rPr>
              <a:t>O’Neill J. 2016 Review on Antimicrobial Resistance. </a:t>
            </a:r>
            <a:r>
              <a:rPr lang="en-GB" sz="1000" dirty="0" smtClean="0">
                <a:solidFill>
                  <a:schemeClr val="bg1"/>
                </a:solidFill>
                <a:hlinkClick r:id="rId4"/>
              </a:rPr>
              <a:t>https://amr-review.org/</a:t>
            </a:r>
            <a:r>
              <a:rPr lang="en-GB" sz="1000" dirty="0" smtClean="0">
                <a:solidFill>
                  <a:schemeClr val="bg1"/>
                </a:solidFill>
              </a:rPr>
              <a:t> </a:t>
            </a:r>
            <a:endParaRPr lang="en-GB" sz="1000" dirty="0">
              <a:solidFill>
                <a:schemeClr val="bg1"/>
              </a:solidFill>
            </a:endParaRPr>
          </a:p>
        </p:txBody>
      </p:sp>
      <p:sp>
        <p:nvSpPr>
          <p:cNvPr id="6" name="Rectangle 5"/>
          <p:cNvSpPr/>
          <p:nvPr/>
        </p:nvSpPr>
        <p:spPr>
          <a:xfrm>
            <a:off x="971600" y="6309320"/>
            <a:ext cx="7812360" cy="246221"/>
          </a:xfrm>
          <a:prstGeom prst="rect">
            <a:avLst/>
          </a:prstGeom>
        </p:spPr>
        <p:txBody>
          <a:bodyPr wrap="square">
            <a:spAutoFit/>
          </a:bodyPr>
          <a:lstStyle/>
          <a:p>
            <a:r>
              <a:rPr lang="en-GB" sz="1000" dirty="0" smtClean="0">
                <a:solidFill>
                  <a:schemeClr val="bg1"/>
                </a:solidFill>
              </a:rPr>
              <a:t>HPS. National Point Prevalence Survey of HCAI and Antimicrobial Infection 2016. </a:t>
            </a:r>
            <a:r>
              <a:rPr lang="en-GB" sz="1000" dirty="0" smtClean="0">
                <a:solidFill>
                  <a:schemeClr val="bg1"/>
                </a:solidFill>
                <a:hlinkClick r:id="rId5"/>
              </a:rPr>
              <a:t>https://www.hps.scot.nhs.uk/resourcedocument.aspx?id=5964</a:t>
            </a:r>
            <a:r>
              <a:rPr lang="en-GB" sz="1000" dirty="0" smtClean="0">
                <a:solidFill>
                  <a:schemeClr val="bg1"/>
                </a:solidFill>
              </a:rPr>
              <a:t> </a:t>
            </a:r>
            <a:endParaRPr lang="en-GB" sz="1000" dirty="0"/>
          </a:p>
        </p:txBody>
      </p:sp>
      <p:sp>
        <p:nvSpPr>
          <p:cNvPr id="8" name="Content Placeholder 7"/>
          <p:cNvSpPr>
            <a:spLocks noGrp="1"/>
          </p:cNvSpPr>
          <p:nvPr>
            <p:ph idx="1"/>
          </p:nvPr>
        </p:nvSpPr>
        <p:spPr>
          <a:xfrm>
            <a:off x="5220072" y="2780928"/>
            <a:ext cx="2880320" cy="3276600"/>
          </a:xfrm>
        </p:spPr>
        <p:txBody>
          <a:bodyPr/>
          <a:lstStyle/>
          <a:p>
            <a:r>
              <a:rPr lang="en-GB" sz="1400" dirty="0" smtClean="0"/>
              <a:t>The main driver for the development of resistance is exposure to antibiotics.</a:t>
            </a:r>
          </a:p>
          <a:p>
            <a:endParaRPr lang="en-GB" sz="1400" dirty="0" smtClean="0"/>
          </a:p>
          <a:p>
            <a:r>
              <a:rPr lang="en-GB" sz="1400" dirty="0" smtClean="0"/>
              <a:t>Unnecessary and inappropriate use of antibiotics increases the development of resistance.</a:t>
            </a:r>
          </a:p>
          <a:p>
            <a:endParaRPr lang="en-GB" sz="1400" dirty="0" smtClean="0"/>
          </a:p>
          <a:p>
            <a:r>
              <a:rPr lang="en-GB" sz="1400" dirty="0" smtClean="0"/>
              <a:t>A  ‘One Health’ approach is required to tackle AMR and its drivers across all settings (humans, animals and the environment).</a:t>
            </a:r>
            <a:endParaRPr lang="en-GB"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340768"/>
            <a:ext cx="6997700" cy="1143000"/>
          </a:xfrm>
        </p:spPr>
        <p:txBody>
          <a:bodyPr/>
          <a:lstStyle/>
          <a:p>
            <a:r>
              <a:rPr lang="en-GB" sz="2400" dirty="0" smtClean="0"/>
              <a:t>Antibiotic use in Scotland</a:t>
            </a:r>
            <a:endParaRPr lang="en-GB" sz="2400" dirty="0"/>
          </a:p>
        </p:txBody>
      </p:sp>
      <p:pic>
        <p:nvPicPr>
          <p:cNvPr id="11268" name="Picture 4"/>
          <p:cNvPicPr>
            <a:picLocks noChangeAspect="1" noChangeArrowheads="1"/>
          </p:cNvPicPr>
          <p:nvPr/>
        </p:nvPicPr>
        <p:blipFill>
          <a:blip r:embed="rId2" cstate="print"/>
          <a:srcRect/>
          <a:stretch>
            <a:fillRect/>
          </a:stretch>
        </p:blipFill>
        <p:spPr bwMode="auto">
          <a:xfrm>
            <a:off x="467544" y="2276872"/>
            <a:ext cx="3534579" cy="1846637"/>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211960" y="2204864"/>
            <a:ext cx="3248417" cy="1872208"/>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923928" y="4221088"/>
            <a:ext cx="5220072" cy="1879814"/>
          </a:xfrm>
          <a:prstGeom prst="rect">
            <a:avLst/>
          </a:prstGeom>
          <a:noFill/>
          <a:ln w="9525">
            <a:noFill/>
            <a:miter lim="800000"/>
            <a:headEnd/>
            <a:tailEnd/>
          </a:ln>
        </p:spPr>
      </p:pic>
      <p:sp>
        <p:nvSpPr>
          <p:cNvPr id="7" name="Rectangle 6"/>
          <p:cNvSpPr/>
          <p:nvPr/>
        </p:nvSpPr>
        <p:spPr>
          <a:xfrm>
            <a:off x="755576" y="6309320"/>
            <a:ext cx="7128792"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12291" name="Picture 3"/>
          <p:cNvPicPr>
            <a:picLocks noChangeAspect="1" noChangeArrowheads="1"/>
          </p:cNvPicPr>
          <p:nvPr/>
        </p:nvPicPr>
        <p:blipFill>
          <a:blip r:embed="rId5" cstate="print"/>
          <a:srcRect/>
          <a:stretch>
            <a:fillRect/>
          </a:stretch>
        </p:blipFill>
        <p:spPr bwMode="auto">
          <a:xfrm>
            <a:off x="539552" y="4077072"/>
            <a:ext cx="3312368" cy="19508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340768"/>
            <a:ext cx="6997700" cy="1143000"/>
          </a:xfrm>
        </p:spPr>
        <p:txBody>
          <a:bodyPr/>
          <a:lstStyle/>
          <a:p>
            <a:r>
              <a:rPr lang="en-GB" sz="2400" dirty="0" smtClean="0"/>
              <a:t>Antibiotic use in Scotland</a:t>
            </a:r>
            <a:endParaRPr lang="en-GB" sz="2400" dirty="0"/>
          </a:p>
        </p:txBody>
      </p:sp>
      <p:pic>
        <p:nvPicPr>
          <p:cNvPr id="11268" name="Picture 4"/>
          <p:cNvPicPr>
            <a:picLocks noChangeAspect="1" noChangeArrowheads="1"/>
          </p:cNvPicPr>
          <p:nvPr/>
        </p:nvPicPr>
        <p:blipFill>
          <a:blip r:embed="rId2" cstate="print"/>
          <a:srcRect/>
          <a:stretch>
            <a:fillRect/>
          </a:stretch>
        </p:blipFill>
        <p:spPr bwMode="auto">
          <a:xfrm>
            <a:off x="467544" y="2276872"/>
            <a:ext cx="3534579" cy="1846637"/>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211960" y="2204864"/>
            <a:ext cx="3248417" cy="1872208"/>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923928" y="4221088"/>
            <a:ext cx="5220072" cy="1879814"/>
          </a:xfrm>
          <a:prstGeom prst="rect">
            <a:avLst/>
          </a:prstGeom>
          <a:noFill/>
          <a:ln w="9525">
            <a:noFill/>
            <a:miter lim="800000"/>
            <a:headEnd/>
            <a:tailEnd/>
          </a:ln>
        </p:spPr>
      </p:pic>
      <p:sp>
        <p:nvSpPr>
          <p:cNvPr id="7" name="Rectangle 6"/>
          <p:cNvSpPr/>
          <p:nvPr/>
        </p:nvSpPr>
        <p:spPr>
          <a:xfrm>
            <a:off x="755576" y="6309320"/>
            <a:ext cx="7128792"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12291" name="Picture 3"/>
          <p:cNvPicPr>
            <a:picLocks noChangeAspect="1" noChangeArrowheads="1"/>
          </p:cNvPicPr>
          <p:nvPr/>
        </p:nvPicPr>
        <p:blipFill>
          <a:blip r:embed="rId5" cstate="print"/>
          <a:srcRect/>
          <a:stretch>
            <a:fillRect/>
          </a:stretch>
        </p:blipFill>
        <p:spPr bwMode="auto">
          <a:xfrm>
            <a:off x="539552" y="4077072"/>
            <a:ext cx="3312368" cy="1950814"/>
          </a:xfrm>
          <a:prstGeom prst="rect">
            <a:avLst/>
          </a:prstGeom>
          <a:noFill/>
          <a:ln w="9525">
            <a:noFill/>
            <a:miter lim="800000"/>
            <a:headEnd/>
            <a:tailEnd/>
          </a:ln>
        </p:spPr>
      </p:pic>
      <p:sp>
        <p:nvSpPr>
          <p:cNvPr id="8" name="Rectangle 7"/>
          <p:cNvSpPr/>
          <p:nvPr/>
        </p:nvSpPr>
        <p:spPr bwMode="auto">
          <a:xfrm>
            <a:off x="971600" y="2996952"/>
            <a:ext cx="1368152" cy="72008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340768"/>
            <a:ext cx="6997700" cy="1143000"/>
          </a:xfrm>
        </p:spPr>
        <p:txBody>
          <a:bodyPr/>
          <a:lstStyle/>
          <a:p>
            <a:r>
              <a:rPr lang="en-GB" sz="2400" dirty="0" smtClean="0"/>
              <a:t>Antibiotic use in Scotland</a:t>
            </a:r>
            <a:endParaRPr lang="en-GB" sz="2400" dirty="0"/>
          </a:p>
        </p:txBody>
      </p:sp>
      <p:pic>
        <p:nvPicPr>
          <p:cNvPr id="11268" name="Picture 4"/>
          <p:cNvPicPr>
            <a:picLocks noChangeAspect="1" noChangeArrowheads="1"/>
          </p:cNvPicPr>
          <p:nvPr/>
        </p:nvPicPr>
        <p:blipFill>
          <a:blip r:embed="rId2" cstate="print"/>
          <a:srcRect/>
          <a:stretch>
            <a:fillRect/>
          </a:stretch>
        </p:blipFill>
        <p:spPr bwMode="auto">
          <a:xfrm>
            <a:off x="467544" y="2276872"/>
            <a:ext cx="3534579" cy="1846637"/>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211960" y="2204864"/>
            <a:ext cx="3248417" cy="1872208"/>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923928" y="4221088"/>
            <a:ext cx="5220072" cy="1879814"/>
          </a:xfrm>
          <a:prstGeom prst="rect">
            <a:avLst/>
          </a:prstGeom>
          <a:noFill/>
          <a:ln w="9525">
            <a:noFill/>
            <a:miter lim="800000"/>
            <a:headEnd/>
            <a:tailEnd/>
          </a:ln>
        </p:spPr>
      </p:pic>
      <p:sp>
        <p:nvSpPr>
          <p:cNvPr id="7" name="Rectangle 6"/>
          <p:cNvSpPr/>
          <p:nvPr/>
        </p:nvSpPr>
        <p:spPr>
          <a:xfrm>
            <a:off x="755576" y="6309320"/>
            <a:ext cx="7128792"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12291" name="Picture 3"/>
          <p:cNvPicPr>
            <a:picLocks noChangeAspect="1" noChangeArrowheads="1"/>
          </p:cNvPicPr>
          <p:nvPr/>
        </p:nvPicPr>
        <p:blipFill>
          <a:blip r:embed="rId5" cstate="print"/>
          <a:srcRect/>
          <a:stretch>
            <a:fillRect/>
          </a:stretch>
        </p:blipFill>
        <p:spPr bwMode="auto">
          <a:xfrm>
            <a:off x="539552" y="4077072"/>
            <a:ext cx="3312368" cy="1950814"/>
          </a:xfrm>
          <a:prstGeom prst="rect">
            <a:avLst/>
          </a:prstGeom>
          <a:noFill/>
          <a:ln w="9525">
            <a:noFill/>
            <a:miter lim="800000"/>
            <a:headEnd/>
            <a:tailEnd/>
          </a:ln>
        </p:spPr>
      </p:pic>
      <p:sp>
        <p:nvSpPr>
          <p:cNvPr id="8" name="Rectangle 7"/>
          <p:cNvSpPr/>
          <p:nvPr/>
        </p:nvSpPr>
        <p:spPr bwMode="auto">
          <a:xfrm>
            <a:off x="4499992" y="3068960"/>
            <a:ext cx="1224136" cy="79208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1340768"/>
            <a:ext cx="6997700" cy="1143000"/>
          </a:xfrm>
        </p:spPr>
        <p:txBody>
          <a:bodyPr/>
          <a:lstStyle/>
          <a:p>
            <a:r>
              <a:rPr lang="en-GB" sz="2400" dirty="0" smtClean="0"/>
              <a:t>Antibiotic use in Scotland</a:t>
            </a:r>
            <a:endParaRPr lang="en-GB" sz="2400" dirty="0"/>
          </a:p>
        </p:txBody>
      </p:sp>
      <p:pic>
        <p:nvPicPr>
          <p:cNvPr id="11268" name="Picture 4"/>
          <p:cNvPicPr>
            <a:picLocks noChangeAspect="1" noChangeArrowheads="1"/>
          </p:cNvPicPr>
          <p:nvPr/>
        </p:nvPicPr>
        <p:blipFill>
          <a:blip r:embed="rId2" cstate="print"/>
          <a:srcRect/>
          <a:stretch>
            <a:fillRect/>
          </a:stretch>
        </p:blipFill>
        <p:spPr bwMode="auto">
          <a:xfrm>
            <a:off x="467544" y="2276872"/>
            <a:ext cx="3534579" cy="1846637"/>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4211960" y="2204864"/>
            <a:ext cx="3248417" cy="1872208"/>
          </a:xfrm>
          <a:prstGeom prst="rect">
            <a:avLst/>
          </a:prstGeom>
          <a:noFill/>
          <a:ln w="9525">
            <a:noFill/>
            <a:miter lim="800000"/>
            <a:headEnd/>
            <a:tailEnd/>
          </a:ln>
        </p:spPr>
      </p:pic>
      <p:pic>
        <p:nvPicPr>
          <p:cNvPr id="12290" name="Picture 2"/>
          <p:cNvPicPr>
            <a:picLocks noChangeAspect="1" noChangeArrowheads="1"/>
          </p:cNvPicPr>
          <p:nvPr/>
        </p:nvPicPr>
        <p:blipFill>
          <a:blip r:embed="rId4" cstate="print"/>
          <a:srcRect/>
          <a:stretch>
            <a:fillRect/>
          </a:stretch>
        </p:blipFill>
        <p:spPr bwMode="auto">
          <a:xfrm>
            <a:off x="3923928" y="4221088"/>
            <a:ext cx="5220072" cy="1879814"/>
          </a:xfrm>
          <a:prstGeom prst="rect">
            <a:avLst/>
          </a:prstGeom>
          <a:noFill/>
          <a:ln w="9525">
            <a:noFill/>
            <a:miter lim="800000"/>
            <a:headEnd/>
            <a:tailEnd/>
          </a:ln>
        </p:spPr>
      </p:pic>
      <p:sp>
        <p:nvSpPr>
          <p:cNvPr id="7" name="Rectangle 6"/>
          <p:cNvSpPr/>
          <p:nvPr/>
        </p:nvSpPr>
        <p:spPr>
          <a:xfrm>
            <a:off x="755576" y="6309320"/>
            <a:ext cx="7128792"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pic>
        <p:nvPicPr>
          <p:cNvPr id="12291" name="Picture 3"/>
          <p:cNvPicPr>
            <a:picLocks noChangeAspect="1" noChangeArrowheads="1"/>
          </p:cNvPicPr>
          <p:nvPr/>
        </p:nvPicPr>
        <p:blipFill>
          <a:blip r:embed="rId5" cstate="print"/>
          <a:srcRect/>
          <a:stretch>
            <a:fillRect/>
          </a:stretch>
        </p:blipFill>
        <p:spPr bwMode="auto">
          <a:xfrm>
            <a:off x="539552" y="4077072"/>
            <a:ext cx="3312368" cy="1950814"/>
          </a:xfrm>
          <a:prstGeom prst="rect">
            <a:avLst/>
          </a:prstGeom>
          <a:noFill/>
          <a:ln w="9525">
            <a:noFill/>
            <a:miter lim="800000"/>
            <a:headEnd/>
            <a:tailEnd/>
          </a:ln>
        </p:spPr>
      </p:pic>
      <p:sp>
        <p:nvSpPr>
          <p:cNvPr id="8" name="Rectangle 7"/>
          <p:cNvSpPr/>
          <p:nvPr/>
        </p:nvSpPr>
        <p:spPr bwMode="auto">
          <a:xfrm>
            <a:off x="2411760" y="4941168"/>
            <a:ext cx="1224136" cy="79208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_6_White.jpg"/>
          <p:cNvPicPr>
            <a:picLocks noChangeAspect="1"/>
          </p:cNvPicPr>
          <p:nvPr/>
        </p:nvPicPr>
        <p:blipFill>
          <a:blip r:embed="rId2" cstate="print"/>
          <a:stretch>
            <a:fillRect/>
          </a:stretch>
        </p:blipFill>
        <p:spPr>
          <a:xfrm>
            <a:off x="1187624" y="1484784"/>
            <a:ext cx="3528392" cy="465313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932040" y="1772816"/>
            <a:ext cx="3960440" cy="110552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016" y="2650849"/>
            <a:ext cx="3816424" cy="3195021"/>
          </a:xfrm>
          <a:prstGeom prst="rect">
            <a:avLst/>
          </a:prstGeom>
          <a:noFill/>
          <a:ln w="9525">
            <a:noFill/>
            <a:miter lim="800000"/>
            <a:headEnd/>
            <a:tailEnd/>
          </a:ln>
        </p:spPr>
      </p:pic>
      <p:sp>
        <p:nvSpPr>
          <p:cNvPr id="5" name="Rectangle 4"/>
          <p:cNvSpPr/>
          <p:nvPr/>
        </p:nvSpPr>
        <p:spPr>
          <a:xfrm>
            <a:off x="971600" y="6093296"/>
            <a:ext cx="4572000" cy="246221"/>
          </a:xfrm>
          <a:prstGeom prst="rect">
            <a:avLst/>
          </a:prstGeom>
        </p:spPr>
        <p:txBody>
          <a:bodyPr>
            <a:spAutoFit/>
          </a:bodyPr>
          <a:lstStyle/>
          <a:p>
            <a:r>
              <a:rPr lang="en-GB" sz="1000" dirty="0" smtClean="0">
                <a:solidFill>
                  <a:schemeClr val="bg1"/>
                </a:solidFill>
              </a:rPr>
              <a:t>O’Neill J. 2016 Review on Antimicrobial Resistance. </a:t>
            </a:r>
            <a:r>
              <a:rPr lang="en-GB" sz="1000" dirty="0" smtClean="0">
                <a:solidFill>
                  <a:schemeClr val="bg1"/>
                </a:solidFill>
                <a:hlinkClick r:id="rId5"/>
              </a:rPr>
              <a:t>https://amr-review.org/</a:t>
            </a:r>
            <a:r>
              <a:rPr lang="en-GB" sz="1000" dirty="0" smtClean="0">
                <a:solidFill>
                  <a:schemeClr val="bg1"/>
                </a:solidFill>
              </a:rPr>
              <a:t> </a:t>
            </a:r>
            <a:endParaRPr lang="en-GB" sz="1000" dirty="0">
              <a:solidFill>
                <a:schemeClr val="bg1"/>
              </a:solidFill>
            </a:endParaRPr>
          </a:p>
        </p:txBody>
      </p:sp>
      <p:sp>
        <p:nvSpPr>
          <p:cNvPr id="6" name="Rectangle 5"/>
          <p:cNvSpPr/>
          <p:nvPr/>
        </p:nvSpPr>
        <p:spPr>
          <a:xfrm>
            <a:off x="971600" y="6309320"/>
            <a:ext cx="7812360" cy="246221"/>
          </a:xfrm>
          <a:prstGeom prst="rect">
            <a:avLst/>
          </a:prstGeom>
        </p:spPr>
        <p:txBody>
          <a:bodyPr wrap="square">
            <a:spAutoFit/>
          </a:bodyPr>
          <a:lstStyle/>
          <a:p>
            <a:r>
              <a:rPr lang="en-GB" sz="1000" dirty="0" smtClean="0">
                <a:solidFill>
                  <a:schemeClr val="bg1"/>
                </a:solidFill>
              </a:rPr>
              <a:t>HPS. National Point Prevalence Survey of HCAI and Antimicrobial Infection 2016. </a:t>
            </a:r>
            <a:r>
              <a:rPr lang="en-GB" sz="1000" dirty="0" smtClean="0">
                <a:solidFill>
                  <a:schemeClr val="bg1"/>
                </a:solidFill>
                <a:hlinkClick r:id="rId6"/>
              </a:rPr>
              <a:t>https://www.hps.scot.nhs.uk/resourcedocument.aspx?id=5964</a:t>
            </a:r>
            <a:r>
              <a:rPr lang="en-GB" sz="1000" dirty="0" smtClean="0">
                <a:solidFill>
                  <a:schemeClr val="bg1"/>
                </a:solidFill>
              </a:rPr>
              <a:t> </a:t>
            </a:r>
            <a:endParaRPr lang="en-GB" sz="1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fographic_6_White.jpg"/>
          <p:cNvPicPr>
            <a:picLocks noChangeAspect="1"/>
          </p:cNvPicPr>
          <p:nvPr/>
        </p:nvPicPr>
        <p:blipFill>
          <a:blip r:embed="rId2" cstate="print"/>
          <a:stretch>
            <a:fillRect/>
          </a:stretch>
        </p:blipFill>
        <p:spPr>
          <a:xfrm>
            <a:off x="1187624" y="1484784"/>
            <a:ext cx="3528392" cy="4653136"/>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4932040" y="1772816"/>
            <a:ext cx="3960440" cy="1105521"/>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016" y="2650849"/>
            <a:ext cx="3816424" cy="3195021"/>
          </a:xfrm>
          <a:prstGeom prst="rect">
            <a:avLst/>
          </a:prstGeom>
          <a:noFill/>
          <a:ln w="9525">
            <a:noFill/>
            <a:miter lim="800000"/>
            <a:headEnd/>
            <a:tailEnd/>
          </a:ln>
        </p:spPr>
      </p:pic>
      <p:sp>
        <p:nvSpPr>
          <p:cNvPr id="5" name="Rectangle 4"/>
          <p:cNvSpPr/>
          <p:nvPr/>
        </p:nvSpPr>
        <p:spPr>
          <a:xfrm>
            <a:off x="971600" y="6093296"/>
            <a:ext cx="4572000" cy="246221"/>
          </a:xfrm>
          <a:prstGeom prst="rect">
            <a:avLst/>
          </a:prstGeom>
        </p:spPr>
        <p:txBody>
          <a:bodyPr>
            <a:spAutoFit/>
          </a:bodyPr>
          <a:lstStyle/>
          <a:p>
            <a:r>
              <a:rPr lang="en-GB" sz="1000" dirty="0" smtClean="0">
                <a:solidFill>
                  <a:schemeClr val="bg1"/>
                </a:solidFill>
              </a:rPr>
              <a:t>O’Neill J. 2016 Review on Antimicrobial Resistance. </a:t>
            </a:r>
            <a:r>
              <a:rPr lang="en-GB" sz="1000" dirty="0" smtClean="0">
                <a:solidFill>
                  <a:schemeClr val="bg1"/>
                </a:solidFill>
                <a:hlinkClick r:id="rId5"/>
              </a:rPr>
              <a:t>https://amr-review.org/</a:t>
            </a:r>
            <a:r>
              <a:rPr lang="en-GB" sz="1000" dirty="0" smtClean="0">
                <a:solidFill>
                  <a:schemeClr val="bg1"/>
                </a:solidFill>
              </a:rPr>
              <a:t> </a:t>
            </a:r>
            <a:endParaRPr lang="en-GB" sz="1000" dirty="0">
              <a:solidFill>
                <a:schemeClr val="bg1"/>
              </a:solidFill>
            </a:endParaRPr>
          </a:p>
        </p:txBody>
      </p:sp>
      <p:sp>
        <p:nvSpPr>
          <p:cNvPr id="6" name="Rectangle 5"/>
          <p:cNvSpPr/>
          <p:nvPr/>
        </p:nvSpPr>
        <p:spPr>
          <a:xfrm>
            <a:off x="971600" y="6309320"/>
            <a:ext cx="7812360" cy="246221"/>
          </a:xfrm>
          <a:prstGeom prst="rect">
            <a:avLst/>
          </a:prstGeom>
        </p:spPr>
        <p:txBody>
          <a:bodyPr wrap="square">
            <a:spAutoFit/>
          </a:bodyPr>
          <a:lstStyle/>
          <a:p>
            <a:r>
              <a:rPr lang="en-GB" sz="1000" dirty="0" smtClean="0">
                <a:solidFill>
                  <a:schemeClr val="bg1"/>
                </a:solidFill>
              </a:rPr>
              <a:t>HPS. National Point Prevalence Survey of HCAI and Antimicrobial Infection 2016. </a:t>
            </a:r>
            <a:r>
              <a:rPr lang="en-GB" sz="1000" dirty="0" smtClean="0">
                <a:solidFill>
                  <a:schemeClr val="bg1"/>
                </a:solidFill>
                <a:hlinkClick r:id="rId6"/>
              </a:rPr>
              <a:t>https://www.hps.scot.nhs.uk/resourcedocument.aspx?id=5964</a:t>
            </a:r>
            <a:r>
              <a:rPr lang="en-GB" sz="1000" dirty="0" smtClean="0">
                <a:solidFill>
                  <a:schemeClr val="bg1"/>
                </a:solidFill>
              </a:rPr>
              <a:t> </a:t>
            </a:r>
            <a:endParaRPr lang="en-GB" sz="1000" dirty="0"/>
          </a:p>
        </p:txBody>
      </p:sp>
      <p:sp>
        <p:nvSpPr>
          <p:cNvPr id="7" name="Rectangle 6"/>
          <p:cNvSpPr/>
          <p:nvPr/>
        </p:nvSpPr>
        <p:spPr bwMode="auto">
          <a:xfrm>
            <a:off x="4716016" y="2636912"/>
            <a:ext cx="3960440" cy="338437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608" y="1556792"/>
            <a:ext cx="6997700" cy="1143000"/>
          </a:xfrm>
        </p:spPr>
        <p:txBody>
          <a:bodyPr/>
          <a:lstStyle/>
          <a:p>
            <a:r>
              <a:rPr lang="en-GB" sz="2400" dirty="0" smtClean="0"/>
              <a:t>Urinary tract infections</a:t>
            </a:r>
            <a:endParaRPr lang="en-GB" sz="2400" dirty="0"/>
          </a:p>
        </p:txBody>
      </p:sp>
      <p:sp>
        <p:nvSpPr>
          <p:cNvPr id="8" name="Content Placeholder 7"/>
          <p:cNvSpPr>
            <a:spLocks noGrp="1"/>
          </p:cNvSpPr>
          <p:nvPr>
            <p:ph idx="1"/>
          </p:nvPr>
        </p:nvSpPr>
        <p:spPr>
          <a:xfrm>
            <a:off x="755576" y="2636912"/>
            <a:ext cx="3528392" cy="3276600"/>
          </a:xfrm>
        </p:spPr>
        <p:txBody>
          <a:bodyPr/>
          <a:lstStyle/>
          <a:p>
            <a:r>
              <a:rPr lang="en-GB" sz="1400" dirty="0" smtClean="0"/>
              <a:t>An important aspect of reducing the incidence of Gram-negative bacteraemia is the prevention and management of primary infections, including urinary tract infections (UTIs).</a:t>
            </a:r>
          </a:p>
          <a:p>
            <a:pPr>
              <a:buNone/>
            </a:pPr>
            <a:endParaRPr lang="en-GB" sz="1400" dirty="0" smtClean="0"/>
          </a:p>
          <a:p>
            <a:r>
              <a:rPr lang="en-GB" sz="1400" dirty="0" smtClean="0"/>
              <a:t>The majority of UTIs in Scotland are caused by </a:t>
            </a:r>
            <a:r>
              <a:rPr lang="en-GB" sz="1400" i="1" dirty="0" smtClean="0"/>
              <a:t>E. coli</a:t>
            </a:r>
            <a:r>
              <a:rPr lang="en-GB" sz="1400" dirty="0" smtClean="0"/>
              <a:t>. </a:t>
            </a:r>
          </a:p>
          <a:p>
            <a:endParaRPr lang="en-GB" sz="1400" dirty="0" smtClean="0"/>
          </a:p>
          <a:p>
            <a:r>
              <a:rPr lang="en-GB" sz="1400" dirty="0" smtClean="0"/>
              <a:t>The annual incidence of </a:t>
            </a:r>
            <a:r>
              <a:rPr lang="en-GB" sz="1400" i="1" dirty="0" smtClean="0"/>
              <a:t>E. coli </a:t>
            </a:r>
            <a:r>
              <a:rPr lang="en-GB" sz="1400" dirty="0" smtClean="0"/>
              <a:t>urinary isolates in 2017 was 2,259 per 100,000 population, a 4.5% decrease on the previous year (p&lt;0.001).</a:t>
            </a:r>
          </a:p>
          <a:p>
            <a:endParaRPr lang="en-GB" sz="1400" dirty="0"/>
          </a:p>
        </p:txBody>
      </p:sp>
      <p:pic>
        <p:nvPicPr>
          <p:cNvPr id="13314" name="Picture 2"/>
          <p:cNvPicPr>
            <a:picLocks noChangeAspect="1" noChangeArrowheads="1"/>
          </p:cNvPicPr>
          <p:nvPr/>
        </p:nvPicPr>
        <p:blipFill>
          <a:blip r:embed="rId2" cstate="print"/>
          <a:srcRect/>
          <a:stretch>
            <a:fillRect/>
          </a:stretch>
        </p:blipFill>
        <p:spPr bwMode="auto">
          <a:xfrm>
            <a:off x="4283968" y="2852936"/>
            <a:ext cx="4569159" cy="2499337"/>
          </a:xfrm>
          <a:prstGeom prst="rect">
            <a:avLst/>
          </a:prstGeom>
          <a:noFill/>
          <a:ln w="9525">
            <a:noFill/>
            <a:miter lim="800000"/>
            <a:headEnd/>
            <a:tailEnd/>
          </a:ln>
        </p:spPr>
      </p:pic>
      <p:sp>
        <p:nvSpPr>
          <p:cNvPr id="5" name="Rectangle 4"/>
          <p:cNvSpPr/>
          <p:nvPr/>
        </p:nvSpPr>
        <p:spPr>
          <a:xfrm>
            <a:off x="899592" y="6093296"/>
            <a:ext cx="7272808"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1268760"/>
            <a:ext cx="6997700" cy="1143000"/>
          </a:xfrm>
        </p:spPr>
        <p:txBody>
          <a:bodyPr/>
          <a:lstStyle/>
          <a:p>
            <a:r>
              <a:rPr lang="en-GB" sz="2400" dirty="0" smtClean="0"/>
              <a:t>Importance of HCAIs</a:t>
            </a:r>
            <a:endParaRPr lang="en-GB" sz="2400" dirty="0"/>
          </a:p>
        </p:txBody>
      </p:sp>
      <p:sp>
        <p:nvSpPr>
          <p:cNvPr id="7" name="Content Placeholder 6"/>
          <p:cNvSpPr>
            <a:spLocks noGrp="1"/>
          </p:cNvSpPr>
          <p:nvPr>
            <p:ph idx="1"/>
          </p:nvPr>
        </p:nvSpPr>
        <p:spPr>
          <a:xfrm>
            <a:off x="611560" y="2276872"/>
            <a:ext cx="6097488" cy="3492624"/>
          </a:xfrm>
        </p:spPr>
        <p:txBody>
          <a:bodyPr/>
          <a:lstStyle/>
          <a:p>
            <a:r>
              <a:rPr lang="en-GB" sz="1400" b="1" dirty="0" smtClean="0"/>
              <a:t>HCAIs are common:</a:t>
            </a:r>
          </a:p>
          <a:p>
            <a:pPr lvl="1">
              <a:buFont typeface="Arial" pitchFamily="34" charset="0"/>
              <a:buChar char="•"/>
            </a:pPr>
            <a:r>
              <a:rPr lang="en-GB" sz="1400" dirty="0" smtClean="0"/>
              <a:t>4.5% of </a:t>
            </a:r>
            <a:r>
              <a:rPr lang="en-GB" sz="1400" b="1" dirty="0" smtClean="0"/>
              <a:t>hospitalised</a:t>
            </a:r>
            <a:r>
              <a:rPr lang="en-GB" sz="1400" dirty="0" smtClean="0"/>
              <a:t> adult patients in Scotland have an HCAI </a:t>
            </a:r>
            <a:br>
              <a:rPr lang="en-GB" sz="1400" dirty="0" smtClean="0"/>
            </a:br>
            <a:r>
              <a:rPr lang="en-GB" sz="1400" dirty="0" smtClean="0"/>
              <a:t>(~55 500 HCAIs per year).</a:t>
            </a:r>
          </a:p>
          <a:p>
            <a:pPr lvl="1">
              <a:buFont typeface="Arial" pitchFamily="34" charset="0"/>
              <a:buChar char="•"/>
            </a:pPr>
            <a:r>
              <a:rPr lang="en-GB" sz="1400" dirty="0" smtClean="0"/>
              <a:t>4.5 million HCAIs in hospital patients in EU each year.</a:t>
            </a:r>
          </a:p>
          <a:p>
            <a:pPr lvl="1">
              <a:buNone/>
            </a:pPr>
            <a:endParaRPr lang="en-GB" sz="1400" dirty="0" smtClean="0"/>
          </a:p>
          <a:p>
            <a:r>
              <a:rPr lang="en-GB" sz="1400" b="1" dirty="0" smtClean="0"/>
              <a:t>HCAIs lead to:</a:t>
            </a:r>
          </a:p>
          <a:p>
            <a:pPr lvl="1">
              <a:buFont typeface="Arial" pitchFamily="34" charset="0"/>
              <a:buChar char="•"/>
            </a:pPr>
            <a:r>
              <a:rPr lang="en-GB" sz="1400" dirty="0" smtClean="0"/>
              <a:t>increased morbidity and mortality.</a:t>
            </a:r>
          </a:p>
          <a:p>
            <a:pPr lvl="1">
              <a:buFont typeface="Arial" pitchFamily="34" charset="0"/>
              <a:buChar char="•"/>
            </a:pPr>
            <a:r>
              <a:rPr lang="en-GB" sz="1400" dirty="0" smtClean="0"/>
              <a:t>additional treatment/antibiotic use.</a:t>
            </a:r>
          </a:p>
          <a:p>
            <a:endParaRPr lang="en-GB" sz="1600" dirty="0" smtClean="0"/>
          </a:p>
          <a:p>
            <a:r>
              <a:rPr lang="en-GB" sz="1400" b="1" dirty="0" smtClean="0"/>
              <a:t>HCAIs are expensive:</a:t>
            </a:r>
          </a:p>
          <a:p>
            <a:pPr lvl="1">
              <a:buFont typeface="Arial" pitchFamily="34" charset="0"/>
              <a:buChar char="•"/>
            </a:pPr>
            <a:r>
              <a:rPr lang="en-GB" sz="1400" dirty="0" smtClean="0"/>
              <a:t>inpatient cost of HCAIs in Scotland ~£137 million a year.</a:t>
            </a:r>
          </a:p>
          <a:p>
            <a:pPr lvl="1">
              <a:buFont typeface="Arial" pitchFamily="34" charset="0"/>
              <a:buChar char="•"/>
            </a:pPr>
            <a:r>
              <a:rPr lang="en-GB" sz="1400" dirty="0" smtClean="0"/>
              <a:t>estimated economic burden €13-24 billion per year in Europe.</a:t>
            </a:r>
          </a:p>
          <a:p>
            <a:pPr lvl="1">
              <a:buFont typeface="Arial" pitchFamily="34" charset="0"/>
              <a:buChar char="•"/>
            </a:pPr>
            <a:endParaRPr lang="en-GB" sz="1400" dirty="0" smtClean="0"/>
          </a:p>
          <a:p>
            <a:r>
              <a:rPr lang="en-GB" sz="1400" b="1" dirty="0" smtClean="0"/>
              <a:t>HCAIs are preventable:</a:t>
            </a:r>
          </a:p>
          <a:p>
            <a:pPr lvl="1">
              <a:buFont typeface="Arial" pitchFamily="34" charset="0"/>
              <a:buChar char="•"/>
            </a:pPr>
            <a:r>
              <a:rPr lang="en-GB" sz="1400" dirty="0" smtClean="0"/>
              <a:t>Estimated that 20% of HCAIs are preventable.</a:t>
            </a:r>
            <a:r>
              <a:rPr lang="en-GB" sz="1400" baseline="30000" dirty="0" smtClean="0"/>
              <a:t>1</a:t>
            </a:r>
          </a:p>
        </p:txBody>
      </p:sp>
      <p:pic>
        <p:nvPicPr>
          <p:cNvPr id="9" name="Picture 4"/>
          <p:cNvPicPr>
            <a:picLocks noChangeAspect="1" noChangeArrowheads="1"/>
          </p:cNvPicPr>
          <p:nvPr/>
        </p:nvPicPr>
        <p:blipFill>
          <a:blip r:embed="rId2" cstate="print"/>
          <a:srcRect/>
          <a:stretch>
            <a:fillRect/>
          </a:stretch>
        </p:blipFill>
        <p:spPr bwMode="auto">
          <a:xfrm>
            <a:off x="7164288" y="4293096"/>
            <a:ext cx="1440160" cy="2080616"/>
          </a:xfrm>
          <a:prstGeom prst="rect">
            <a:avLst/>
          </a:prstGeom>
          <a:noFill/>
          <a:ln w="9525">
            <a:noFill/>
            <a:miter lim="800000"/>
            <a:headEnd/>
            <a:tailEnd/>
          </a:ln>
        </p:spPr>
      </p:pic>
      <p:pic>
        <p:nvPicPr>
          <p:cNvPr id="8" name="Picture 3"/>
          <p:cNvPicPr>
            <a:picLocks noChangeAspect="1" noChangeArrowheads="1"/>
          </p:cNvPicPr>
          <p:nvPr/>
        </p:nvPicPr>
        <p:blipFill>
          <a:blip r:embed="rId3" cstate="print"/>
          <a:srcRect/>
          <a:stretch>
            <a:fillRect/>
          </a:stretch>
        </p:blipFill>
        <p:spPr bwMode="auto">
          <a:xfrm>
            <a:off x="7308304" y="1988840"/>
            <a:ext cx="1474046" cy="208823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940152" y="2940656"/>
            <a:ext cx="1368152" cy="1918522"/>
          </a:xfrm>
          <a:prstGeom prst="rect">
            <a:avLst/>
          </a:prstGeom>
          <a:noFill/>
          <a:ln w="9525">
            <a:noFill/>
            <a:miter lim="800000"/>
            <a:headEnd/>
            <a:tailEnd/>
          </a:ln>
        </p:spPr>
      </p:pic>
      <p:sp>
        <p:nvSpPr>
          <p:cNvPr id="11" name="Rectangle 10"/>
          <p:cNvSpPr/>
          <p:nvPr/>
        </p:nvSpPr>
        <p:spPr>
          <a:xfrm>
            <a:off x="395536" y="6309320"/>
            <a:ext cx="7128792" cy="230832"/>
          </a:xfrm>
          <a:prstGeom prst="rect">
            <a:avLst/>
          </a:prstGeom>
        </p:spPr>
        <p:txBody>
          <a:bodyPr wrap="square">
            <a:spAutoFit/>
          </a:bodyPr>
          <a:lstStyle/>
          <a:p>
            <a:r>
              <a:rPr lang="en-GB" sz="900" dirty="0" smtClean="0">
                <a:solidFill>
                  <a:schemeClr val="bg1"/>
                </a:solidFill>
              </a:rPr>
              <a:t>1. Harbath S et al. The preventable proportion of nococomial infections: an overview of published reports. </a:t>
            </a:r>
            <a:r>
              <a:rPr lang="en-GB" sz="900" i="1" dirty="0" smtClean="0">
                <a:solidFill>
                  <a:schemeClr val="bg1"/>
                </a:solidFill>
              </a:rPr>
              <a:t>J Hosp Infect</a:t>
            </a:r>
            <a:r>
              <a:rPr lang="en-GB" sz="900" dirty="0" smtClean="0">
                <a:solidFill>
                  <a:schemeClr val="bg1"/>
                </a:solidFill>
              </a:rPr>
              <a:t> 2003;54:258-66</a:t>
            </a:r>
            <a:endParaRPr lang="en-GB" sz="900" dirty="0">
              <a:solidFill>
                <a:schemeClr val="bg1"/>
              </a:solidFill>
            </a:endParaRPr>
          </a:p>
        </p:txBody>
      </p:sp>
      <p:sp>
        <p:nvSpPr>
          <p:cNvPr id="12" name="Rectangle 11"/>
          <p:cNvSpPr/>
          <p:nvPr/>
        </p:nvSpPr>
        <p:spPr bwMode="auto">
          <a:xfrm>
            <a:off x="1331640" y="2492896"/>
            <a:ext cx="5112568" cy="50405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
        <p:nvSpPr>
          <p:cNvPr id="13" name="Rectangle 12"/>
          <p:cNvSpPr/>
          <p:nvPr/>
        </p:nvSpPr>
        <p:spPr bwMode="auto">
          <a:xfrm>
            <a:off x="1403648" y="4581128"/>
            <a:ext cx="4680520" cy="288032"/>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83568" y="1916832"/>
            <a:ext cx="6089302" cy="326239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156176" y="2996952"/>
            <a:ext cx="2038350" cy="1200150"/>
          </a:xfrm>
          <a:prstGeom prst="rect">
            <a:avLst/>
          </a:prstGeom>
          <a:noFill/>
          <a:ln w="9525">
            <a:noFill/>
            <a:miter lim="800000"/>
            <a:headEnd/>
            <a:tailEnd/>
          </a:ln>
        </p:spPr>
      </p:pic>
      <p:sp>
        <p:nvSpPr>
          <p:cNvPr id="7" name="Rectangle 6"/>
          <p:cNvSpPr/>
          <p:nvPr/>
        </p:nvSpPr>
        <p:spPr>
          <a:xfrm>
            <a:off x="899592" y="6021288"/>
            <a:ext cx="7488832" cy="246221"/>
          </a:xfrm>
          <a:prstGeom prst="rect">
            <a:avLst/>
          </a:prstGeom>
        </p:spPr>
        <p:txBody>
          <a:bodyPr wrap="square">
            <a:spAutoFit/>
          </a:bodyPr>
          <a:lstStyle/>
          <a:p>
            <a:r>
              <a:rPr lang="en-GB" sz="1000" dirty="0" smtClean="0">
                <a:solidFill>
                  <a:schemeClr val="bg1"/>
                </a:solidFill>
              </a:rPr>
              <a:t>HPS. Scottish One Health AMU and AMR Annual Report 2017. https://www.hps.scot.nhs.uk/pubs/detail.aspx?id=3604</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608" y="1556792"/>
            <a:ext cx="6997700" cy="1143000"/>
          </a:xfrm>
        </p:spPr>
        <p:txBody>
          <a:bodyPr/>
          <a:lstStyle/>
          <a:p>
            <a:r>
              <a:rPr lang="en-GB" sz="2400" dirty="0" smtClean="0"/>
              <a:t>Urinary tract infections</a:t>
            </a:r>
            <a:endParaRPr lang="en-GB" sz="2400" dirty="0"/>
          </a:p>
        </p:txBody>
      </p:sp>
      <p:sp>
        <p:nvSpPr>
          <p:cNvPr id="8" name="Content Placeholder 7"/>
          <p:cNvSpPr>
            <a:spLocks noGrp="1"/>
          </p:cNvSpPr>
          <p:nvPr>
            <p:ph idx="1"/>
          </p:nvPr>
        </p:nvSpPr>
        <p:spPr>
          <a:xfrm>
            <a:off x="899592" y="2636912"/>
            <a:ext cx="3384376" cy="3276600"/>
          </a:xfrm>
        </p:spPr>
        <p:txBody>
          <a:bodyPr/>
          <a:lstStyle/>
          <a:p>
            <a:r>
              <a:rPr lang="en-GB" sz="1400" dirty="0" smtClean="0"/>
              <a:t>Partnership with the Scottish UTI Network (SUTIN) and Scottish Antimicrobial Prescribing Group (SAPG) to improve prevention and management of UTIs. </a:t>
            </a:r>
          </a:p>
          <a:p>
            <a:endParaRPr lang="en-GB" sz="1400" dirty="0" smtClean="0"/>
          </a:p>
        </p:txBody>
      </p:sp>
      <p:pic>
        <p:nvPicPr>
          <p:cNvPr id="6" name="Picture 1" descr="C:\Users\alanba01\Pictures\sutin.png"/>
          <p:cNvPicPr>
            <a:picLocks noChangeAspect="1" noChangeArrowheads="1"/>
          </p:cNvPicPr>
          <p:nvPr/>
        </p:nvPicPr>
        <p:blipFill>
          <a:blip r:embed="rId2" cstate="print"/>
          <a:srcRect/>
          <a:stretch>
            <a:fillRect/>
          </a:stretch>
        </p:blipFill>
        <p:spPr bwMode="auto">
          <a:xfrm>
            <a:off x="4716016" y="2348880"/>
            <a:ext cx="1296144" cy="1088761"/>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6444208" y="2132856"/>
            <a:ext cx="1433438" cy="1861132"/>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5004048" y="3861048"/>
            <a:ext cx="1475606" cy="983737"/>
          </a:xfrm>
          <a:prstGeom prst="rect">
            <a:avLst/>
          </a:prstGeom>
          <a:noFill/>
          <a:ln w="9525">
            <a:noFill/>
            <a:miter lim="800000"/>
            <a:headEnd/>
            <a:tailEnd/>
          </a:ln>
        </p:spPr>
      </p:pic>
      <p:pic>
        <p:nvPicPr>
          <p:cNvPr id="11" name="Picture 4"/>
          <p:cNvPicPr>
            <a:picLocks noChangeAspect="1" noChangeArrowheads="1"/>
          </p:cNvPicPr>
          <p:nvPr/>
        </p:nvPicPr>
        <p:blipFill>
          <a:blip r:embed="rId5" cstate="print"/>
          <a:srcRect/>
          <a:stretch>
            <a:fillRect/>
          </a:stretch>
        </p:blipFill>
        <p:spPr bwMode="auto">
          <a:xfrm>
            <a:off x="6804248" y="4210384"/>
            <a:ext cx="1224136" cy="1745221"/>
          </a:xfrm>
          <a:prstGeom prst="rect">
            <a:avLst/>
          </a:prstGeom>
          <a:noFill/>
          <a:ln w="9525">
            <a:noFill/>
            <a:miter lim="800000"/>
            <a:headEnd/>
            <a:tailEnd/>
          </a:ln>
        </p:spPr>
      </p:pic>
      <p:sp>
        <p:nvSpPr>
          <p:cNvPr id="12" name="Rectangle 11"/>
          <p:cNvSpPr/>
          <p:nvPr/>
        </p:nvSpPr>
        <p:spPr>
          <a:xfrm>
            <a:off x="971600" y="5949280"/>
            <a:ext cx="4572000" cy="246221"/>
          </a:xfrm>
          <a:prstGeom prst="rect">
            <a:avLst/>
          </a:prstGeom>
        </p:spPr>
        <p:txBody>
          <a:bodyPr>
            <a:spAutoFit/>
          </a:bodyPr>
          <a:lstStyle/>
          <a:p>
            <a:r>
              <a:rPr lang="en-GB" sz="1000" dirty="0" smtClean="0">
                <a:solidFill>
                  <a:srgbClr val="000000"/>
                </a:solidFill>
              </a:rPr>
              <a:t>https://www.hps.scot.nhs.uk/haiic/sutin.aspx</a:t>
            </a:r>
            <a:endParaRPr lang="en-GB" sz="1000"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608" y="1556792"/>
            <a:ext cx="6997700" cy="1143000"/>
          </a:xfrm>
        </p:spPr>
        <p:txBody>
          <a:bodyPr/>
          <a:lstStyle/>
          <a:p>
            <a:r>
              <a:rPr lang="en-GB" sz="2400" dirty="0" smtClean="0"/>
              <a:t>Urinary tract infections</a:t>
            </a:r>
            <a:endParaRPr lang="en-GB" sz="2400" dirty="0"/>
          </a:p>
        </p:txBody>
      </p:sp>
      <p:sp>
        <p:nvSpPr>
          <p:cNvPr id="8" name="Content Placeholder 7"/>
          <p:cNvSpPr>
            <a:spLocks noGrp="1"/>
          </p:cNvSpPr>
          <p:nvPr>
            <p:ph idx="1"/>
          </p:nvPr>
        </p:nvSpPr>
        <p:spPr>
          <a:xfrm>
            <a:off x="899592" y="2636912"/>
            <a:ext cx="4248472" cy="3276600"/>
          </a:xfrm>
        </p:spPr>
        <p:txBody>
          <a:bodyPr/>
          <a:lstStyle/>
          <a:p>
            <a:r>
              <a:rPr lang="en-GB" sz="1400" dirty="0" smtClean="0"/>
              <a:t>Hydration campaign launched to convey to the public health benefits of good hydration in terms of UTI prevention. </a:t>
            </a:r>
          </a:p>
          <a:p>
            <a:endParaRPr lang="en-GB" sz="1400" dirty="0" smtClean="0"/>
          </a:p>
          <a:p>
            <a:r>
              <a:rPr lang="en-GB" sz="1400" dirty="0" smtClean="0"/>
              <a:t>Includes stakeholders such as NES, Care Inspectorate, Scottish Care, NHS24, SAPG and the Scottish Government.</a:t>
            </a:r>
          </a:p>
          <a:p>
            <a:endParaRPr lang="en-GB" sz="1400" dirty="0" smtClean="0"/>
          </a:p>
          <a:p>
            <a:r>
              <a:rPr lang="en-GB" sz="1400" dirty="0" smtClean="0"/>
              <a:t>Posters, leaflets and record charts tailored for the acute setting, care at home and care home setting. </a:t>
            </a:r>
          </a:p>
          <a:p>
            <a:endParaRPr lang="en-GB" sz="1400" dirty="0"/>
          </a:p>
        </p:txBody>
      </p:sp>
      <p:pic>
        <p:nvPicPr>
          <p:cNvPr id="6" name="Picture 1" descr="C:\Users\alanba01\Pictures\sutin.png"/>
          <p:cNvPicPr>
            <a:picLocks noChangeAspect="1" noChangeArrowheads="1"/>
          </p:cNvPicPr>
          <p:nvPr/>
        </p:nvPicPr>
        <p:blipFill>
          <a:blip r:embed="rId2" cstate="print"/>
          <a:srcRect/>
          <a:stretch>
            <a:fillRect/>
          </a:stretch>
        </p:blipFill>
        <p:spPr bwMode="auto">
          <a:xfrm>
            <a:off x="5148064" y="1844824"/>
            <a:ext cx="1440160" cy="1209735"/>
          </a:xfrm>
          <a:prstGeom prst="rect">
            <a:avLst/>
          </a:prstGeom>
          <a:noFill/>
        </p:spPr>
      </p:pic>
      <p:pic>
        <p:nvPicPr>
          <p:cNvPr id="9" name="Picture 2"/>
          <p:cNvPicPr>
            <a:picLocks noChangeAspect="1" noChangeArrowheads="1"/>
          </p:cNvPicPr>
          <p:nvPr/>
        </p:nvPicPr>
        <p:blipFill>
          <a:blip r:embed="rId3" cstate="print"/>
          <a:srcRect/>
          <a:stretch>
            <a:fillRect/>
          </a:stretch>
        </p:blipFill>
        <p:spPr bwMode="auto">
          <a:xfrm>
            <a:off x="5724128" y="3174704"/>
            <a:ext cx="2376265" cy="2898282"/>
          </a:xfrm>
          <a:prstGeom prst="rect">
            <a:avLst/>
          </a:prstGeom>
          <a:noFill/>
          <a:ln w="9525">
            <a:noFill/>
            <a:miter lim="800000"/>
            <a:headEnd/>
            <a:tailEnd/>
          </a:ln>
        </p:spPr>
      </p:pic>
      <p:sp>
        <p:nvSpPr>
          <p:cNvPr id="10" name="Rectangle 9"/>
          <p:cNvSpPr/>
          <p:nvPr/>
        </p:nvSpPr>
        <p:spPr>
          <a:xfrm>
            <a:off x="1187624" y="5949280"/>
            <a:ext cx="4572000" cy="246221"/>
          </a:xfrm>
          <a:prstGeom prst="rect">
            <a:avLst/>
          </a:prstGeom>
        </p:spPr>
        <p:txBody>
          <a:bodyPr>
            <a:spAutoFit/>
          </a:bodyPr>
          <a:lstStyle/>
          <a:p>
            <a:r>
              <a:rPr lang="en-GB" sz="1000" dirty="0" smtClean="0">
                <a:solidFill>
                  <a:srgbClr val="000000"/>
                </a:solidFill>
              </a:rPr>
              <a:t>https://www.hps.scot.nhs.uk/haiic/sutin.aspx</a:t>
            </a:r>
            <a:endParaRPr lang="en-GB" sz="1000" dirty="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608" y="1556792"/>
            <a:ext cx="6997700" cy="1143000"/>
          </a:xfrm>
        </p:spPr>
        <p:txBody>
          <a:bodyPr/>
          <a:lstStyle/>
          <a:p>
            <a:r>
              <a:rPr lang="en-GB" sz="2400" dirty="0" smtClean="0"/>
              <a:t>Urinary tract infections</a:t>
            </a:r>
            <a:endParaRPr lang="en-GB" sz="2400" dirty="0"/>
          </a:p>
        </p:txBody>
      </p:sp>
      <p:sp>
        <p:nvSpPr>
          <p:cNvPr id="8" name="Content Placeholder 7"/>
          <p:cNvSpPr>
            <a:spLocks noGrp="1"/>
          </p:cNvSpPr>
          <p:nvPr>
            <p:ph idx="1"/>
          </p:nvPr>
        </p:nvSpPr>
        <p:spPr>
          <a:xfrm>
            <a:off x="899592" y="2420888"/>
            <a:ext cx="4536504" cy="3744416"/>
          </a:xfrm>
        </p:spPr>
        <p:txBody>
          <a:bodyPr/>
          <a:lstStyle/>
          <a:p>
            <a:r>
              <a:rPr lang="en-GB" sz="1400" dirty="0" smtClean="0"/>
              <a:t>National catheter passport to facilitate the provision of seamless care for people with urinary catheters as they move through the various  healthcare settings.</a:t>
            </a:r>
          </a:p>
          <a:p>
            <a:pPr>
              <a:buNone/>
            </a:pPr>
            <a:endParaRPr lang="en-GB" sz="1400" dirty="0" smtClean="0"/>
          </a:p>
          <a:p>
            <a:r>
              <a:rPr lang="en-GB" sz="1400" dirty="0" smtClean="0"/>
              <a:t>Encourages self-management of the catheter in a way which will reduce the risk of complications such as CAUTI. </a:t>
            </a:r>
          </a:p>
          <a:p>
            <a:pPr>
              <a:buNone/>
            </a:pPr>
            <a:endParaRPr lang="en-GB" sz="1400" dirty="0" smtClean="0"/>
          </a:p>
          <a:p>
            <a:r>
              <a:rPr lang="en-GB" sz="1400" dirty="0" smtClean="0"/>
              <a:t>The booklet provides essential information regarding:</a:t>
            </a:r>
          </a:p>
          <a:p>
            <a:pPr lvl="1"/>
            <a:r>
              <a:rPr lang="en-GB" sz="1400" dirty="0" smtClean="0"/>
              <a:t>Reason for catheter insertion</a:t>
            </a:r>
          </a:p>
          <a:p>
            <a:pPr lvl="1"/>
            <a:r>
              <a:rPr lang="en-GB" sz="1400" dirty="0" smtClean="0"/>
              <a:t>Catheter care: hand hygiene, care of leg bag</a:t>
            </a:r>
          </a:p>
          <a:p>
            <a:pPr lvl="1"/>
            <a:r>
              <a:rPr lang="en-GB" sz="1400" dirty="0" smtClean="0"/>
              <a:t>Troubleshooting information</a:t>
            </a:r>
          </a:p>
          <a:p>
            <a:pPr lvl="1"/>
            <a:r>
              <a:rPr lang="en-GB" sz="1400" dirty="0" smtClean="0"/>
              <a:t>Expected removal date/trial without catheter</a:t>
            </a:r>
          </a:p>
          <a:p>
            <a:pPr lvl="1"/>
            <a:r>
              <a:rPr lang="en-GB" sz="1400" dirty="0" smtClean="0"/>
              <a:t>Clinical care details, including catheter maintenance</a:t>
            </a:r>
          </a:p>
          <a:p>
            <a:endParaRPr lang="en-GB" sz="1400" dirty="0"/>
          </a:p>
        </p:txBody>
      </p:sp>
      <p:pic>
        <p:nvPicPr>
          <p:cNvPr id="6" name="Picture 1" descr="C:\Users\alanba01\Pictures\sutin.png"/>
          <p:cNvPicPr>
            <a:picLocks noChangeAspect="1" noChangeArrowheads="1"/>
          </p:cNvPicPr>
          <p:nvPr/>
        </p:nvPicPr>
        <p:blipFill>
          <a:blip r:embed="rId2" cstate="print"/>
          <a:srcRect/>
          <a:stretch>
            <a:fillRect/>
          </a:stretch>
        </p:blipFill>
        <p:spPr bwMode="auto">
          <a:xfrm>
            <a:off x="5580112" y="1844824"/>
            <a:ext cx="1440160" cy="1209735"/>
          </a:xfrm>
          <a:prstGeom prst="rect">
            <a:avLst/>
          </a:prstGeom>
          <a:noFill/>
        </p:spPr>
      </p:pic>
      <p:pic>
        <p:nvPicPr>
          <p:cNvPr id="9" name="Picture 1"/>
          <p:cNvPicPr>
            <a:picLocks noChangeAspect="1" noChangeArrowheads="1"/>
          </p:cNvPicPr>
          <p:nvPr/>
        </p:nvPicPr>
        <p:blipFill>
          <a:blip r:embed="rId3" cstate="print"/>
          <a:srcRect/>
          <a:stretch>
            <a:fillRect/>
          </a:stretch>
        </p:blipFill>
        <p:spPr bwMode="auto">
          <a:xfrm>
            <a:off x="6156176" y="3127705"/>
            <a:ext cx="2088232" cy="2839995"/>
          </a:xfrm>
          <a:prstGeom prst="rect">
            <a:avLst/>
          </a:prstGeom>
          <a:noFill/>
          <a:ln w="9525">
            <a:noFill/>
            <a:miter lim="800000"/>
            <a:headEnd/>
            <a:tailEnd/>
          </a:ln>
        </p:spPr>
      </p:pic>
      <p:sp>
        <p:nvSpPr>
          <p:cNvPr id="10" name="Rectangle 9"/>
          <p:cNvSpPr/>
          <p:nvPr/>
        </p:nvSpPr>
        <p:spPr>
          <a:xfrm>
            <a:off x="827584" y="6309320"/>
            <a:ext cx="4572000" cy="246221"/>
          </a:xfrm>
          <a:prstGeom prst="rect">
            <a:avLst/>
          </a:prstGeom>
        </p:spPr>
        <p:txBody>
          <a:bodyPr>
            <a:spAutoFit/>
          </a:bodyPr>
          <a:lstStyle/>
          <a:p>
            <a:r>
              <a:rPr lang="en-GB" sz="1000" dirty="0" smtClean="0">
                <a:solidFill>
                  <a:srgbClr val="000000"/>
                </a:solidFill>
              </a:rPr>
              <a:t>https://www.hps.scot.nhs.uk/haiic/sutin.aspx</a:t>
            </a:r>
            <a:endParaRPr lang="en-GB" sz="1000" dirty="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043608" y="1556792"/>
            <a:ext cx="6997700" cy="1143000"/>
          </a:xfrm>
        </p:spPr>
        <p:txBody>
          <a:bodyPr/>
          <a:lstStyle/>
          <a:p>
            <a:r>
              <a:rPr lang="en-GB" sz="2400" dirty="0" smtClean="0"/>
              <a:t>Urinary tract infections</a:t>
            </a:r>
            <a:endParaRPr lang="en-GB" sz="2400" dirty="0"/>
          </a:p>
        </p:txBody>
      </p:sp>
      <p:sp>
        <p:nvSpPr>
          <p:cNvPr id="8" name="Content Placeholder 7"/>
          <p:cNvSpPr>
            <a:spLocks noGrp="1"/>
          </p:cNvSpPr>
          <p:nvPr>
            <p:ph idx="1"/>
          </p:nvPr>
        </p:nvSpPr>
        <p:spPr>
          <a:xfrm>
            <a:off x="899592" y="2636912"/>
            <a:ext cx="4248472" cy="3276600"/>
          </a:xfrm>
        </p:spPr>
        <p:txBody>
          <a:bodyPr/>
          <a:lstStyle/>
          <a:p>
            <a:r>
              <a:rPr lang="en-GB" sz="1400" dirty="0" smtClean="0"/>
              <a:t>Scottish Reduction of Antibiotic Prescribing (ScRAP) Programme provides educational materials to support facilitated quality improvement sessions for primary care prescribers to further reduce unnecessary use of antibiotics for respiratory tract infections (RTI) and to optimise management of UTIs.</a:t>
            </a:r>
          </a:p>
          <a:p>
            <a:pPr>
              <a:buNone/>
            </a:pPr>
            <a:endParaRPr lang="en-GB" sz="1400" dirty="0" smtClean="0"/>
          </a:p>
          <a:p>
            <a:r>
              <a:rPr lang="en-GB" sz="1400" dirty="0" smtClean="0"/>
              <a:t>ScRAP supports a key area of the Strategy: ‘Improving professional education, training and public engagement to improve clinical practice and promote wider understanding of the need for more sustainable use of antibiotics’.</a:t>
            </a:r>
          </a:p>
          <a:p>
            <a:endParaRPr lang="en-GB" sz="1400" dirty="0"/>
          </a:p>
        </p:txBody>
      </p:sp>
      <p:pic>
        <p:nvPicPr>
          <p:cNvPr id="9" name="Picture 4"/>
          <p:cNvPicPr>
            <a:picLocks noChangeAspect="1" noChangeArrowheads="1"/>
          </p:cNvPicPr>
          <p:nvPr/>
        </p:nvPicPr>
        <p:blipFill>
          <a:blip r:embed="rId2" cstate="print"/>
          <a:srcRect/>
          <a:stretch>
            <a:fillRect/>
          </a:stretch>
        </p:blipFill>
        <p:spPr bwMode="auto">
          <a:xfrm>
            <a:off x="5292080" y="2420888"/>
            <a:ext cx="2016224" cy="2874481"/>
          </a:xfrm>
          <a:prstGeom prst="rect">
            <a:avLst/>
          </a:prstGeom>
          <a:noFill/>
          <a:ln w="9525">
            <a:noFill/>
            <a:miter lim="800000"/>
            <a:headEnd/>
            <a:tailEnd/>
          </a:ln>
        </p:spPr>
      </p:pic>
      <p:pic>
        <p:nvPicPr>
          <p:cNvPr id="10" name="Picture 1" descr="C:\Users\alanba01\Pictures\nes.jpg"/>
          <p:cNvPicPr>
            <a:picLocks noChangeAspect="1" noChangeArrowheads="1"/>
          </p:cNvPicPr>
          <p:nvPr/>
        </p:nvPicPr>
        <p:blipFill>
          <a:blip r:embed="rId3" cstate="print"/>
          <a:srcRect/>
          <a:stretch>
            <a:fillRect/>
          </a:stretch>
        </p:blipFill>
        <p:spPr bwMode="auto">
          <a:xfrm>
            <a:off x="7740352" y="2348880"/>
            <a:ext cx="864096" cy="864096"/>
          </a:xfrm>
          <a:prstGeom prst="rect">
            <a:avLst/>
          </a:prstGeom>
          <a:noFill/>
        </p:spPr>
      </p:pic>
      <p:pic>
        <p:nvPicPr>
          <p:cNvPr id="11" name="Picture 2"/>
          <p:cNvPicPr>
            <a:picLocks noChangeAspect="1" noChangeArrowheads="1"/>
          </p:cNvPicPr>
          <p:nvPr/>
        </p:nvPicPr>
        <p:blipFill>
          <a:blip r:embed="rId4" cstate="print"/>
          <a:srcRect/>
          <a:stretch>
            <a:fillRect/>
          </a:stretch>
        </p:blipFill>
        <p:spPr bwMode="auto">
          <a:xfrm>
            <a:off x="7668394" y="3501008"/>
            <a:ext cx="1367594" cy="911729"/>
          </a:xfrm>
          <a:prstGeom prst="rect">
            <a:avLst/>
          </a:prstGeom>
          <a:noFill/>
          <a:ln w="9525">
            <a:noFill/>
            <a:miter lim="800000"/>
            <a:headEnd/>
            <a:tailEnd/>
          </a:ln>
        </p:spPr>
      </p:pic>
      <p:pic>
        <p:nvPicPr>
          <p:cNvPr id="12" name="Picture 3" descr="C:\Users\alanba01\Pictures\his.jpg"/>
          <p:cNvPicPr>
            <a:picLocks noChangeAspect="1" noChangeArrowheads="1"/>
          </p:cNvPicPr>
          <p:nvPr/>
        </p:nvPicPr>
        <p:blipFill>
          <a:blip r:embed="rId5" cstate="print"/>
          <a:srcRect/>
          <a:stretch>
            <a:fillRect/>
          </a:stretch>
        </p:blipFill>
        <p:spPr bwMode="auto">
          <a:xfrm>
            <a:off x="7601469" y="4725144"/>
            <a:ext cx="1291011" cy="679039"/>
          </a:xfrm>
          <a:prstGeom prst="rect">
            <a:avLst/>
          </a:prstGeom>
          <a:noFill/>
        </p:spPr>
      </p:pic>
      <p:sp>
        <p:nvSpPr>
          <p:cNvPr id="13" name="Rectangle 12"/>
          <p:cNvSpPr/>
          <p:nvPr/>
        </p:nvSpPr>
        <p:spPr>
          <a:xfrm>
            <a:off x="1403648" y="5877272"/>
            <a:ext cx="5184576" cy="246221"/>
          </a:xfrm>
          <a:prstGeom prst="rect">
            <a:avLst/>
          </a:prstGeom>
        </p:spPr>
        <p:txBody>
          <a:bodyPr wrap="square">
            <a:spAutoFit/>
          </a:bodyPr>
          <a:lstStyle/>
          <a:p>
            <a:r>
              <a:rPr lang="en-GB" sz="1000" dirty="0" smtClean="0">
                <a:solidFill>
                  <a:srgbClr val="000000"/>
                </a:solidFill>
              </a:rPr>
              <a:t>https://www.nes.scot.nhs.uk/media/4081795/scrap_support_pack_-_feb_2018.pdf</a:t>
            </a:r>
            <a:endParaRPr lang="en-GB" sz="1000" dirty="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amp;S Infographic_2_v3 white.jpg"/>
          <p:cNvPicPr>
            <a:picLocks noChangeAspect="1"/>
          </p:cNvPicPr>
          <p:nvPr/>
        </p:nvPicPr>
        <p:blipFill>
          <a:blip r:embed="rId2" cstate="print"/>
          <a:stretch>
            <a:fillRect/>
          </a:stretch>
        </p:blipFill>
        <p:spPr>
          <a:xfrm>
            <a:off x="611560" y="1556792"/>
            <a:ext cx="4059633" cy="5013176"/>
          </a:xfrm>
          <a:prstGeom prst="rect">
            <a:avLst/>
          </a:prstGeom>
        </p:spPr>
      </p:pic>
      <p:pic>
        <p:nvPicPr>
          <p:cNvPr id="3" name="Picture 2" descr="HI&amp;S Infographic_6_v4 white.jpg"/>
          <p:cNvPicPr>
            <a:picLocks noChangeAspect="1"/>
          </p:cNvPicPr>
          <p:nvPr/>
        </p:nvPicPr>
        <p:blipFill>
          <a:blip r:embed="rId3" cstate="print"/>
          <a:stretch>
            <a:fillRect/>
          </a:stretch>
        </p:blipFill>
        <p:spPr>
          <a:xfrm>
            <a:off x="4572000" y="1628800"/>
            <a:ext cx="3544092" cy="5040560"/>
          </a:xfrm>
          <a:prstGeom prst="rect">
            <a:avLst/>
          </a:prstGeom>
        </p:spPr>
      </p:pic>
      <p:sp>
        <p:nvSpPr>
          <p:cNvPr id="5" name="Rectangle 4"/>
          <p:cNvSpPr/>
          <p:nvPr/>
        </p:nvSpPr>
        <p:spPr>
          <a:xfrm>
            <a:off x="971600" y="6453336"/>
            <a:ext cx="4572000" cy="246221"/>
          </a:xfrm>
          <a:prstGeom prst="rect">
            <a:avLst/>
          </a:prstGeom>
        </p:spPr>
        <p:txBody>
          <a:bodyPr>
            <a:spAutoFit/>
          </a:bodyPr>
          <a:lstStyle/>
          <a:p>
            <a:r>
              <a:rPr lang="en-GB" sz="1000" dirty="0" smtClean="0">
                <a:solidFill>
                  <a:schemeClr val="bg1"/>
                </a:solidFill>
              </a:rPr>
              <a:t>O’Neill J. 2016 Review on Antimicrobial Resistance. </a:t>
            </a:r>
            <a:r>
              <a:rPr lang="en-GB" sz="1000" dirty="0" smtClean="0">
                <a:solidFill>
                  <a:schemeClr val="bg1"/>
                </a:solidFill>
                <a:hlinkClick r:id="rId4"/>
              </a:rPr>
              <a:t>https://amr-review.org/</a:t>
            </a:r>
            <a:r>
              <a:rPr lang="en-GB" sz="1000" dirty="0" smtClean="0">
                <a:solidFill>
                  <a:schemeClr val="bg1"/>
                </a:solidFill>
              </a:rPr>
              <a:t> </a:t>
            </a:r>
            <a:endParaRPr lang="en-GB" sz="1000"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340768"/>
            <a:ext cx="6997700" cy="1143000"/>
          </a:xfrm>
        </p:spPr>
        <p:txBody>
          <a:bodyPr/>
          <a:lstStyle/>
          <a:p>
            <a:r>
              <a:rPr lang="en-GB" sz="2400" dirty="0" smtClean="0"/>
              <a:t>Infection Prevention and Control Priorities</a:t>
            </a:r>
            <a:endParaRPr lang="en-GB" sz="2400" dirty="0"/>
          </a:p>
        </p:txBody>
      </p:sp>
      <p:pic>
        <p:nvPicPr>
          <p:cNvPr id="2050" name="Picture 2"/>
          <p:cNvPicPr>
            <a:picLocks noChangeAspect="1" noChangeArrowheads="1"/>
          </p:cNvPicPr>
          <p:nvPr/>
        </p:nvPicPr>
        <p:blipFill>
          <a:blip r:embed="rId2" cstate="print"/>
          <a:srcRect/>
          <a:stretch>
            <a:fillRect/>
          </a:stretch>
        </p:blipFill>
        <p:spPr bwMode="auto">
          <a:xfrm>
            <a:off x="755576" y="2348880"/>
            <a:ext cx="4896544" cy="3664818"/>
          </a:xfrm>
          <a:prstGeom prst="rect">
            <a:avLst/>
          </a:prstGeom>
          <a:noFill/>
          <a:ln w="9525">
            <a:noFill/>
            <a:miter lim="800000"/>
            <a:headEnd/>
            <a:tailEnd/>
          </a:ln>
        </p:spPr>
      </p:pic>
      <p:sp>
        <p:nvSpPr>
          <p:cNvPr id="4" name="Rectangle 3"/>
          <p:cNvSpPr/>
          <p:nvPr/>
        </p:nvSpPr>
        <p:spPr>
          <a:xfrm>
            <a:off x="1331640" y="6093296"/>
            <a:ext cx="4572000" cy="400110"/>
          </a:xfrm>
          <a:prstGeom prst="rect">
            <a:avLst/>
          </a:prstGeom>
        </p:spPr>
        <p:txBody>
          <a:bodyPr>
            <a:spAutoFit/>
          </a:bodyPr>
          <a:lstStyle/>
          <a:p>
            <a:r>
              <a:rPr lang="en-GB" sz="1000" dirty="0" smtClean="0">
                <a:solidFill>
                  <a:schemeClr val="bg1"/>
                </a:solidFill>
              </a:rPr>
              <a:t>HPS. National Point Prevalence Survey of HCAI and Antimicrobial Infection 2016. </a:t>
            </a:r>
            <a:r>
              <a:rPr lang="en-GB" sz="1000" dirty="0" smtClean="0">
                <a:solidFill>
                  <a:schemeClr val="bg1"/>
                </a:solidFill>
                <a:hlinkClick r:id="rId3"/>
              </a:rPr>
              <a:t>https://www.hps.scot.nhs.uk/resourcedocument.aspx?id=5964</a:t>
            </a:r>
            <a:r>
              <a:rPr lang="en-GB" sz="1000" dirty="0" smtClean="0">
                <a:solidFill>
                  <a:schemeClr val="bg1"/>
                </a:solidFill>
              </a:rPr>
              <a:t> </a:t>
            </a:r>
            <a:endParaRPr lang="en-GB" sz="1000" dirty="0"/>
          </a:p>
        </p:txBody>
      </p:sp>
      <p:sp>
        <p:nvSpPr>
          <p:cNvPr id="5" name="Rectangle 4"/>
          <p:cNvSpPr/>
          <p:nvPr/>
        </p:nvSpPr>
        <p:spPr>
          <a:xfrm>
            <a:off x="6012160" y="2996952"/>
            <a:ext cx="2880320" cy="2031325"/>
          </a:xfrm>
          <a:prstGeom prst="rect">
            <a:avLst/>
          </a:prstGeom>
        </p:spPr>
        <p:txBody>
          <a:bodyPr wrap="square">
            <a:spAutoFit/>
          </a:bodyPr>
          <a:lstStyle/>
          <a:p>
            <a:r>
              <a:rPr lang="en-GB" sz="1400" dirty="0" smtClean="0">
                <a:solidFill>
                  <a:schemeClr val="bg1"/>
                </a:solidFill>
                <a:latin typeface="+mj-lt"/>
              </a:rPr>
              <a:t>“Multimodal is described as a cultural approach to IPC taking account of local context and conditions, surveillance, training/education, bundles and guidance developed and owned by local interdisciplinary teams.”</a:t>
            </a:r>
          </a:p>
          <a:p>
            <a:endParaRPr lang="en-GB" sz="1400" dirty="0" smtClean="0">
              <a:solidFill>
                <a:schemeClr val="bg1"/>
              </a:solidFill>
              <a:latin typeface="+mj-lt"/>
            </a:endParaRPr>
          </a:p>
          <a:p>
            <a:r>
              <a:rPr lang="en-GB" sz="1400" dirty="0" smtClean="0">
                <a:solidFill>
                  <a:schemeClr val="bg1"/>
                </a:solidFill>
                <a:latin typeface="+mj-lt"/>
              </a:rPr>
              <a:t>HPS, PPS 2016.</a:t>
            </a:r>
            <a:endParaRPr lang="en-GB" sz="1400" dirty="0">
              <a:solidFill>
                <a:schemeClr val="bg1"/>
              </a:solidFill>
              <a:latin typeface="+mj-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532440" cy="720080"/>
          </a:xfrm>
        </p:spPr>
        <p:txBody>
          <a:bodyPr>
            <a:normAutofit/>
          </a:bodyPr>
          <a:lstStyle/>
          <a:p>
            <a:pPr>
              <a:buNone/>
            </a:pPr>
            <a:r>
              <a:rPr lang="en-GB" sz="2000" dirty="0" smtClean="0"/>
              <a:t>Quality improvement measures to reduce Gram-negative bacteraemias</a:t>
            </a:r>
            <a:endParaRPr lang="en-GB" sz="2000" dirty="0"/>
          </a:p>
        </p:txBody>
      </p:sp>
      <p:pic>
        <p:nvPicPr>
          <p:cNvPr id="5" name="Picture 3" descr="C:\Users\alanba01\Pictures\nipcm-logo-white-new.gif"/>
          <p:cNvPicPr>
            <a:picLocks noChangeAspect="1" noChangeArrowheads="1"/>
          </p:cNvPicPr>
          <p:nvPr/>
        </p:nvPicPr>
        <p:blipFill>
          <a:blip r:embed="rId2" cstate="print"/>
          <a:srcRect/>
          <a:stretch>
            <a:fillRect/>
          </a:stretch>
        </p:blipFill>
        <p:spPr bwMode="auto">
          <a:xfrm>
            <a:off x="5940152" y="2564904"/>
            <a:ext cx="2628292" cy="750941"/>
          </a:xfrm>
          <a:prstGeom prst="rect">
            <a:avLst/>
          </a:prstGeom>
          <a:noFill/>
        </p:spPr>
      </p:pic>
      <p:pic>
        <p:nvPicPr>
          <p:cNvPr id="6" name="Picture 4"/>
          <p:cNvPicPr>
            <a:picLocks noChangeAspect="1" noChangeArrowheads="1"/>
          </p:cNvPicPr>
          <p:nvPr/>
        </p:nvPicPr>
        <p:blipFill>
          <a:blip r:embed="rId3" cstate="print"/>
          <a:srcRect/>
          <a:stretch>
            <a:fillRect/>
          </a:stretch>
        </p:blipFill>
        <p:spPr bwMode="auto">
          <a:xfrm>
            <a:off x="4499992" y="3717032"/>
            <a:ext cx="1223112" cy="1743761"/>
          </a:xfrm>
          <a:prstGeom prst="rect">
            <a:avLst/>
          </a:prstGeom>
          <a:noFill/>
          <a:ln w="9525">
            <a:noFill/>
            <a:miter lim="800000"/>
            <a:headEnd/>
            <a:tailEnd/>
          </a:ln>
        </p:spPr>
      </p:pic>
      <p:pic>
        <p:nvPicPr>
          <p:cNvPr id="24577" name="Picture 1"/>
          <p:cNvPicPr>
            <a:picLocks noChangeAspect="1" noChangeArrowheads="1"/>
          </p:cNvPicPr>
          <p:nvPr/>
        </p:nvPicPr>
        <p:blipFill>
          <a:blip r:embed="rId4" cstate="print"/>
          <a:srcRect/>
          <a:stretch>
            <a:fillRect/>
          </a:stretch>
        </p:blipFill>
        <p:spPr bwMode="auto">
          <a:xfrm>
            <a:off x="971600" y="4581128"/>
            <a:ext cx="1256741" cy="1709167"/>
          </a:xfrm>
          <a:prstGeom prst="rect">
            <a:avLst/>
          </a:prstGeom>
          <a:noFill/>
          <a:ln w="9525">
            <a:noFill/>
            <a:miter lim="800000"/>
            <a:headEnd/>
            <a:tailEnd/>
          </a:ln>
        </p:spPr>
      </p:pic>
      <p:pic>
        <p:nvPicPr>
          <p:cNvPr id="9" name="Picture 1" descr="C:\Users\alanba01\Pictures\nes.jpg"/>
          <p:cNvPicPr>
            <a:picLocks noChangeAspect="1" noChangeArrowheads="1"/>
          </p:cNvPicPr>
          <p:nvPr/>
        </p:nvPicPr>
        <p:blipFill>
          <a:blip r:embed="rId5" cstate="print"/>
          <a:srcRect/>
          <a:stretch>
            <a:fillRect/>
          </a:stretch>
        </p:blipFill>
        <p:spPr bwMode="auto">
          <a:xfrm>
            <a:off x="6012160" y="3645024"/>
            <a:ext cx="1152128" cy="1152128"/>
          </a:xfrm>
          <a:prstGeom prst="rect">
            <a:avLst/>
          </a:prstGeom>
          <a:noFill/>
        </p:spPr>
      </p:pic>
      <p:pic>
        <p:nvPicPr>
          <p:cNvPr id="24578" name="Picture 2"/>
          <p:cNvPicPr>
            <a:picLocks noChangeAspect="1" noChangeArrowheads="1"/>
          </p:cNvPicPr>
          <p:nvPr/>
        </p:nvPicPr>
        <p:blipFill>
          <a:blip r:embed="rId6" cstate="print"/>
          <a:srcRect/>
          <a:stretch>
            <a:fillRect/>
          </a:stretch>
        </p:blipFill>
        <p:spPr bwMode="auto">
          <a:xfrm>
            <a:off x="7517291" y="3789040"/>
            <a:ext cx="1626709" cy="2112070"/>
          </a:xfrm>
          <a:prstGeom prst="rect">
            <a:avLst/>
          </a:prstGeom>
          <a:noFill/>
          <a:ln w="9525">
            <a:noFill/>
            <a:miter lim="800000"/>
            <a:headEnd/>
            <a:tailEnd/>
          </a:ln>
        </p:spPr>
      </p:pic>
      <p:pic>
        <p:nvPicPr>
          <p:cNvPr id="24579" name="Picture 3"/>
          <p:cNvPicPr>
            <a:picLocks noChangeAspect="1" noChangeArrowheads="1"/>
          </p:cNvPicPr>
          <p:nvPr/>
        </p:nvPicPr>
        <p:blipFill>
          <a:blip r:embed="rId7" cstate="print"/>
          <a:srcRect/>
          <a:stretch>
            <a:fillRect/>
          </a:stretch>
        </p:blipFill>
        <p:spPr bwMode="auto">
          <a:xfrm>
            <a:off x="2699792" y="4077072"/>
            <a:ext cx="1436625" cy="2038921"/>
          </a:xfrm>
          <a:prstGeom prst="rect">
            <a:avLst/>
          </a:prstGeom>
          <a:noFill/>
          <a:ln w="9525">
            <a:noFill/>
            <a:miter lim="800000"/>
            <a:headEnd/>
            <a:tailEnd/>
          </a:ln>
        </p:spPr>
      </p:pic>
      <p:pic>
        <p:nvPicPr>
          <p:cNvPr id="13" name="Picture 2"/>
          <p:cNvPicPr>
            <a:picLocks noChangeAspect="1" noChangeArrowheads="1"/>
          </p:cNvPicPr>
          <p:nvPr/>
        </p:nvPicPr>
        <p:blipFill>
          <a:blip r:embed="rId8" cstate="print"/>
          <a:srcRect/>
          <a:stretch>
            <a:fillRect/>
          </a:stretch>
        </p:blipFill>
        <p:spPr bwMode="auto">
          <a:xfrm>
            <a:off x="4427984" y="5661248"/>
            <a:ext cx="1475606" cy="983737"/>
          </a:xfrm>
          <a:prstGeom prst="rect">
            <a:avLst/>
          </a:prstGeom>
          <a:noFill/>
          <a:ln w="9525">
            <a:noFill/>
            <a:miter lim="800000"/>
            <a:headEnd/>
            <a:tailEnd/>
          </a:ln>
        </p:spPr>
      </p:pic>
      <p:pic>
        <p:nvPicPr>
          <p:cNvPr id="14" name="Picture 3" descr="C:\Users\alanba01\Pictures\media_400905_en.jpg"/>
          <p:cNvPicPr>
            <a:picLocks noChangeAspect="1" noChangeArrowheads="1"/>
          </p:cNvPicPr>
          <p:nvPr/>
        </p:nvPicPr>
        <p:blipFill>
          <a:blip r:embed="rId9" cstate="print"/>
          <a:srcRect/>
          <a:stretch>
            <a:fillRect/>
          </a:stretch>
        </p:blipFill>
        <p:spPr bwMode="auto">
          <a:xfrm>
            <a:off x="1115616" y="2420888"/>
            <a:ext cx="2808312" cy="1203562"/>
          </a:xfrm>
          <a:prstGeom prst="rect">
            <a:avLst/>
          </a:prstGeom>
          <a:noFill/>
        </p:spPr>
      </p:pic>
      <p:pic>
        <p:nvPicPr>
          <p:cNvPr id="7" name="Picture 3" descr="C:\Users\alanba01\Pictures\his.jpg"/>
          <p:cNvPicPr>
            <a:picLocks noChangeAspect="1" noChangeArrowheads="1"/>
          </p:cNvPicPr>
          <p:nvPr/>
        </p:nvPicPr>
        <p:blipFill>
          <a:blip r:embed="rId10" cstate="print"/>
          <a:srcRect/>
          <a:stretch>
            <a:fillRect/>
          </a:stretch>
        </p:blipFill>
        <p:spPr bwMode="auto">
          <a:xfrm>
            <a:off x="3419872" y="2780928"/>
            <a:ext cx="1962913" cy="864096"/>
          </a:xfrm>
          <a:prstGeom prst="rect">
            <a:avLst/>
          </a:prstGeom>
          <a:noFill/>
        </p:spPr>
      </p:pic>
      <p:pic>
        <p:nvPicPr>
          <p:cNvPr id="4" name="Picture 1" descr="C:\Users\alanba01\Pictures\sutin.png"/>
          <p:cNvPicPr>
            <a:picLocks noChangeAspect="1" noChangeArrowheads="1"/>
          </p:cNvPicPr>
          <p:nvPr/>
        </p:nvPicPr>
        <p:blipFill>
          <a:blip r:embed="rId11" cstate="print"/>
          <a:srcRect/>
          <a:stretch>
            <a:fillRect/>
          </a:stretch>
        </p:blipFill>
        <p:spPr bwMode="auto">
          <a:xfrm>
            <a:off x="755576" y="3212976"/>
            <a:ext cx="1080120" cy="907301"/>
          </a:xfrm>
          <a:prstGeom prst="rect">
            <a:avLst/>
          </a:prstGeom>
          <a:noFill/>
        </p:spPr>
      </p:pic>
      <p:pic>
        <p:nvPicPr>
          <p:cNvPr id="15" name="Picture 4" descr="C:\Users\alanba01\Pictures\SMVN.jpg"/>
          <p:cNvPicPr>
            <a:picLocks noChangeAspect="1" noChangeArrowheads="1"/>
          </p:cNvPicPr>
          <p:nvPr/>
        </p:nvPicPr>
        <p:blipFill>
          <a:blip r:embed="rId12" cstate="print"/>
          <a:srcRect/>
          <a:stretch>
            <a:fillRect/>
          </a:stretch>
        </p:blipFill>
        <p:spPr bwMode="auto">
          <a:xfrm>
            <a:off x="6156176" y="5517232"/>
            <a:ext cx="1584176" cy="918822"/>
          </a:xfrm>
          <a:prstGeom prst="rect">
            <a:avLst/>
          </a:prstGeom>
          <a:noFill/>
        </p:spPr>
      </p:pic>
      <p:pic>
        <p:nvPicPr>
          <p:cNvPr id="16" name="Picture 2" descr="C:\Users\alanba01\Pictures\HPS logo.png"/>
          <p:cNvPicPr>
            <a:picLocks noChangeAspect="1" noChangeArrowheads="1"/>
          </p:cNvPicPr>
          <p:nvPr/>
        </p:nvPicPr>
        <p:blipFill>
          <a:blip r:embed="rId13" cstate="print"/>
          <a:srcRect/>
          <a:stretch>
            <a:fillRect/>
          </a:stretch>
        </p:blipFill>
        <p:spPr bwMode="auto">
          <a:xfrm>
            <a:off x="2267744" y="5733256"/>
            <a:ext cx="1728192" cy="80707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9912" y="2996952"/>
            <a:ext cx="4906888" cy="3240361"/>
          </a:xfrm>
        </p:spPr>
        <p:txBody>
          <a:bodyPr>
            <a:normAutofit fontScale="62500" lnSpcReduction="20000"/>
          </a:bodyPr>
          <a:lstStyle/>
          <a:p>
            <a:pPr lvl="0"/>
            <a:r>
              <a:rPr lang="en-GB" sz="2800" dirty="0" smtClean="0"/>
              <a:t>A Scotland where we live in vibrant, healthy and safe places and communities;</a:t>
            </a:r>
          </a:p>
          <a:p>
            <a:pPr lvl="0"/>
            <a:r>
              <a:rPr lang="en-GB" sz="2800" dirty="0" smtClean="0"/>
              <a:t>A Scotland where we flourish in our early years;</a:t>
            </a:r>
          </a:p>
          <a:p>
            <a:pPr lvl="0"/>
            <a:r>
              <a:rPr lang="en-GB" sz="2800" dirty="0" smtClean="0"/>
              <a:t>A Scotland where we have good mental wellbeing;</a:t>
            </a:r>
          </a:p>
          <a:p>
            <a:pPr lvl="0"/>
            <a:r>
              <a:rPr lang="en-GB" sz="2800" dirty="0" smtClean="0"/>
              <a:t>A Scotland where we reduce the use of and harm from alcohol, tobacco and other drugs;</a:t>
            </a:r>
          </a:p>
          <a:p>
            <a:pPr lvl="0"/>
            <a:r>
              <a:rPr lang="en-GB" sz="2800" dirty="0" smtClean="0"/>
              <a:t>A Scotland where we have a sustainable, inclusive economy with equality of outcomes for all; and</a:t>
            </a:r>
          </a:p>
          <a:p>
            <a:pPr lvl="0"/>
            <a:r>
              <a:rPr lang="en-GB" sz="2800" dirty="0" smtClean="0"/>
              <a:t>A Scotland where we eat well, have a healthy weight and are physically active.</a:t>
            </a:r>
          </a:p>
          <a:p>
            <a:endParaRPr lang="en-GB" dirty="0"/>
          </a:p>
        </p:txBody>
      </p:sp>
      <p:pic>
        <p:nvPicPr>
          <p:cNvPr id="4" name="Picture 1"/>
          <p:cNvPicPr>
            <a:picLocks noChangeAspect="1" noChangeArrowheads="1"/>
          </p:cNvPicPr>
          <p:nvPr/>
        </p:nvPicPr>
        <p:blipFill>
          <a:blip r:embed="rId2" cstate="print"/>
          <a:stretch>
            <a:fillRect/>
          </a:stretch>
        </p:blipFill>
        <p:spPr bwMode="auto">
          <a:xfrm>
            <a:off x="611560" y="2348880"/>
            <a:ext cx="2952328" cy="3960440"/>
          </a:xfrm>
          <a:prstGeom prst="rect">
            <a:avLst/>
          </a:prstGeom>
          <a:noFill/>
          <a:ln w="9525">
            <a:noFill/>
            <a:miter lim="800000"/>
            <a:headEnd/>
            <a:tailEnd/>
          </a:ln>
        </p:spPr>
      </p:pic>
      <p:sp>
        <p:nvSpPr>
          <p:cNvPr id="5" name="Rectangle 4"/>
          <p:cNvSpPr/>
          <p:nvPr/>
        </p:nvSpPr>
        <p:spPr>
          <a:xfrm>
            <a:off x="1691680" y="5373216"/>
            <a:ext cx="5760640" cy="923330"/>
          </a:xfrm>
          <a:prstGeom prst="rect">
            <a:avLst/>
          </a:prstGeom>
        </p:spPr>
        <p:txBody>
          <a:bodyPr wrap="square">
            <a:spAutoFit/>
          </a:bodyPr>
          <a:lstStyle/>
          <a:p>
            <a:endParaRPr lang="en-GB" dirty="0" smtClean="0"/>
          </a:p>
          <a:p>
            <a:r>
              <a:rPr lang="en-GB" i="1" dirty="0" smtClean="0"/>
              <a:t>The priorities are not a statement of all that needs to be done to contribute to health in Scotland</a:t>
            </a:r>
          </a:p>
        </p:txBody>
      </p:sp>
      <p:pic>
        <p:nvPicPr>
          <p:cNvPr id="7" name="Picture 3"/>
          <p:cNvPicPr>
            <a:picLocks noChangeAspect="1" noChangeArrowheads="1"/>
          </p:cNvPicPr>
          <p:nvPr/>
        </p:nvPicPr>
        <p:blipFill>
          <a:blip r:embed="rId3" cstate="print"/>
          <a:srcRect/>
          <a:stretch>
            <a:fillRect/>
          </a:stretch>
        </p:blipFill>
        <p:spPr bwMode="auto">
          <a:xfrm>
            <a:off x="2627784" y="836712"/>
            <a:ext cx="3600400" cy="16617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cstate="print"/>
          <a:srcRect/>
          <a:stretch>
            <a:fillRect/>
          </a:stretch>
        </p:blipFill>
        <p:spPr bwMode="auto">
          <a:xfrm>
            <a:off x="4716016" y="4941168"/>
            <a:ext cx="2857500" cy="895350"/>
          </a:xfrm>
          <a:prstGeom prst="rect">
            <a:avLst/>
          </a:prstGeom>
          <a:noFill/>
          <a:ln w="9525">
            <a:noFill/>
            <a:miter lim="800000"/>
            <a:headEnd/>
            <a:tailEnd/>
          </a:ln>
        </p:spPr>
      </p:pic>
      <p:pic>
        <p:nvPicPr>
          <p:cNvPr id="49157" name="Picture 5"/>
          <p:cNvPicPr>
            <a:picLocks noChangeAspect="1" noChangeArrowheads="1"/>
          </p:cNvPicPr>
          <p:nvPr/>
        </p:nvPicPr>
        <p:blipFill>
          <a:blip r:embed="rId3" cstate="print"/>
          <a:srcRect/>
          <a:stretch>
            <a:fillRect/>
          </a:stretch>
        </p:blipFill>
        <p:spPr bwMode="auto">
          <a:xfrm>
            <a:off x="1115616" y="1916832"/>
            <a:ext cx="2895600" cy="857250"/>
          </a:xfrm>
          <a:prstGeom prst="rect">
            <a:avLst/>
          </a:prstGeom>
          <a:noFill/>
          <a:ln w="9525">
            <a:noFill/>
            <a:miter lim="800000"/>
            <a:headEnd/>
            <a:tailEnd/>
          </a:ln>
        </p:spPr>
      </p:pic>
      <p:pic>
        <p:nvPicPr>
          <p:cNvPr id="49159" name="Picture 7"/>
          <p:cNvPicPr>
            <a:picLocks noChangeAspect="1" noChangeArrowheads="1"/>
          </p:cNvPicPr>
          <p:nvPr/>
        </p:nvPicPr>
        <p:blipFill>
          <a:blip r:embed="rId4" cstate="print"/>
          <a:srcRect/>
          <a:stretch>
            <a:fillRect/>
          </a:stretch>
        </p:blipFill>
        <p:spPr bwMode="auto">
          <a:xfrm>
            <a:off x="1115616" y="3284984"/>
            <a:ext cx="3086100" cy="942975"/>
          </a:xfrm>
          <a:prstGeom prst="rect">
            <a:avLst/>
          </a:prstGeom>
          <a:noFill/>
          <a:ln w="9525">
            <a:noFill/>
            <a:miter lim="800000"/>
            <a:headEnd/>
            <a:tailEnd/>
          </a:ln>
        </p:spPr>
      </p:pic>
      <p:pic>
        <p:nvPicPr>
          <p:cNvPr id="49160" name="Picture 8"/>
          <p:cNvPicPr>
            <a:picLocks noChangeAspect="1" noChangeArrowheads="1"/>
          </p:cNvPicPr>
          <p:nvPr/>
        </p:nvPicPr>
        <p:blipFill>
          <a:blip r:embed="rId5" cstate="print"/>
          <a:srcRect/>
          <a:stretch>
            <a:fillRect/>
          </a:stretch>
        </p:blipFill>
        <p:spPr bwMode="auto">
          <a:xfrm>
            <a:off x="4644008" y="1844824"/>
            <a:ext cx="2457450" cy="1171575"/>
          </a:xfrm>
          <a:prstGeom prst="rect">
            <a:avLst/>
          </a:prstGeom>
          <a:noFill/>
          <a:ln w="9525">
            <a:noFill/>
            <a:miter lim="800000"/>
            <a:headEnd/>
            <a:tailEnd/>
          </a:ln>
        </p:spPr>
      </p:pic>
      <p:pic>
        <p:nvPicPr>
          <p:cNvPr id="49161" name="Picture 9"/>
          <p:cNvPicPr>
            <a:picLocks noChangeAspect="1" noChangeArrowheads="1"/>
          </p:cNvPicPr>
          <p:nvPr/>
        </p:nvPicPr>
        <p:blipFill>
          <a:blip r:embed="rId6" cstate="print"/>
          <a:srcRect/>
          <a:stretch>
            <a:fillRect/>
          </a:stretch>
        </p:blipFill>
        <p:spPr bwMode="auto">
          <a:xfrm>
            <a:off x="1259632" y="4797152"/>
            <a:ext cx="2895600" cy="1076325"/>
          </a:xfrm>
          <a:prstGeom prst="rect">
            <a:avLst/>
          </a:prstGeom>
          <a:noFill/>
          <a:ln w="9525">
            <a:noFill/>
            <a:miter lim="800000"/>
            <a:headEnd/>
            <a:tailEnd/>
          </a:ln>
        </p:spPr>
      </p:pic>
      <p:pic>
        <p:nvPicPr>
          <p:cNvPr id="49162" name="Picture 10"/>
          <p:cNvPicPr>
            <a:picLocks noChangeAspect="1" noChangeArrowheads="1"/>
          </p:cNvPicPr>
          <p:nvPr/>
        </p:nvPicPr>
        <p:blipFill>
          <a:blip r:embed="rId7" cstate="print"/>
          <a:srcRect/>
          <a:stretch>
            <a:fillRect/>
          </a:stretch>
        </p:blipFill>
        <p:spPr bwMode="auto">
          <a:xfrm>
            <a:off x="4716016" y="3212976"/>
            <a:ext cx="2352675" cy="1295400"/>
          </a:xfrm>
          <a:prstGeom prst="rect">
            <a:avLst/>
          </a:prstGeom>
          <a:noFill/>
          <a:ln w="9525">
            <a:noFill/>
            <a:miter lim="800000"/>
            <a:headEnd/>
            <a:tailEnd/>
          </a:ln>
        </p:spPr>
      </p:pic>
      <p:sp>
        <p:nvSpPr>
          <p:cNvPr id="9" name="Title 8"/>
          <p:cNvSpPr>
            <a:spLocks noGrp="1"/>
          </p:cNvSpPr>
          <p:nvPr>
            <p:ph type="title"/>
          </p:nvPr>
        </p:nvSpPr>
        <p:spPr>
          <a:xfrm>
            <a:off x="1043608" y="1196752"/>
            <a:ext cx="6997700" cy="648072"/>
          </a:xfrm>
        </p:spPr>
        <p:txBody>
          <a:bodyPr/>
          <a:lstStyle/>
          <a:p>
            <a:r>
              <a:rPr lang="en-GB" sz="2400" dirty="0" smtClean="0"/>
              <a:t>Public health reform principles</a:t>
            </a:r>
            <a:endParaRPr lang="en-GB"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056784" cy="1143000"/>
          </a:xfrm>
        </p:spPr>
        <p:txBody>
          <a:bodyPr/>
          <a:lstStyle/>
          <a:p>
            <a:r>
              <a:rPr lang="en-GB" sz="2000" dirty="0" smtClean="0"/>
              <a:t>Main types and characteristics of HCAIs in Scotland</a:t>
            </a:r>
            <a:endParaRPr lang="en-GB" sz="2000" dirty="0"/>
          </a:p>
        </p:txBody>
      </p:sp>
      <p:sp>
        <p:nvSpPr>
          <p:cNvPr id="7" name="Rectangle 6"/>
          <p:cNvSpPr/>
          <p:nvPr/>
        </p:nvSpPr>
        <p:spPr>
          <a:xfrm>
            <a:off x="395536" y="6165304"/>
            <a:ext cx="5472608"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395536" y="1916832"/>
            <a:ext cx="4896544" cy="3960440"/>
          </a:xfrm>
        </p:spPr>
        <p:txBody>
          <a:bodyPr/>
          <a:lstStyle/>
          <a:p>
            <a:r>
              <a:rPr lang="en-GB" sz="1400" dirty="0" smtClean="0"/>
              <a:t>UTIs account for almost a quarter of all HCAIs in Scotland.</a:t>
            </a:r>
          </a:p>
          <a:p>
            <a:pPr lvl="1">
              <a:buFont typeface="Arial" pitchFamily="34" charset="0"/>
              <a:buChar char="•"/>
            </a:pPr>
            <a:r>
              <a:rPr lang="en-GB" sz="1100" dirty="0" smtClean="0"/>
              <a:t>Half were catheterised prior to onset.</a:t>
            </a:r>
          </a:p>
          <a:p>
            <a:pPr lvl="1">
              <a:buFont typeface="Arial" pitchFamily="34" charset="0"/>
              <a:buChar char="•"/>
            </a:pPr>
            <a:r>
              <a:rPr lang="en-GB" sz="1100" dirty="0" smtClean="0"/>
              <a:t>Use of SICPs and catheter associated UTI  (CAUTI) bundles essential for prevention.</a:t>
            </a:r>
          </a:p>
          <a:p>
            <a:pPr lvl="1">
              <a:buFont typeface="Arial" pitchFamily="34" charset="0"/>
              <a:buChar char="•"/>
            </a:pPr>
            <a:r>
              <a:rPr lang="en-GB" sz="1100" dirty="0" smtClean="0"/>
              <a:t>Catheter passport to ensure appropriate management across care settings.</a:t>
            </a:r>
          </a:p>
          <a:p>
            <a:pPr lvl="1">
              <a:buNone/>
            </a:pPr>
            <a:endParaRPr lang="en-GB" sz="1400" dirty="0" smtClean="0"/>
          </a:p>
          <a:p>
            <a:r>
              <a:rPr lang="en-GB" sz="1400" dirty="0" smtClean="0"/>
              <a:t>One fifth of HCAIs are due to pneumonia.</a:t>
            </a:r>
          </a:p>
          <a:p>
            <a:pPr lvl="1">
              <a:buFont typeface="Arial" pitchFamily="34" charset="0"/>
              <a:buChar char="•"/>
            </a:pPr>
            <a:r>
              <a:rPr lang="en-GB" sz="1100" dirty="0" smtClean="0"/>
              <a:t>A quarter associated with intubation (ventilator associated pneumonia (VAP) in ICU/HDU.</a:t>
            </a:r>
          </a:p>
          <a:p>
            <a:pPr lvl="1">
              <a:buFont typeface="Arial" pitchFamily="34" charset="0"/>
              <a:buChar char="•"/>
            </a:pPr>
            <a:r>
              <a:rPr lang="en-GB" sz="1100" dirty="0" smtClean="0"/>
              <a:t>Need for interventions to reduce risk in non-ventilated patients. Good oral care; prevention, early diagnosis, and treatment of aspiration and dysphagia.</a:t>
            </a:r>
          </a:p>
          <a:p>
            <a:pPr lvl="1">
              <a:buNone/>
            </a:pPr>
            <a:endParaRPr lang="en-GB" sz="1400" dirty="0" smtClean="0"/>
          </a:p>
          <a:p>
            <a:r>
              <a:rPr lang="en-GB" sz="1400" dirty="0" smtClean="0"/>
              <a:t>One in six HCAIs in acute adults are SSIs.</a:t>
            </a:r>
          </a:p>
          <a:p>
            <a:pPr>
              <a:buNone/>
            </a:pPr>
            <a:endParaRPr lang="en-GB" sz="1400" dirty="0" smtClean="0"/>
          </a:p>
          <a:p>
            <a:r>
              <a:rPr lang="en-GB" sz="1400" dirty="0" smtClean="0"/>
              <a:t>Bloodstream infections (BSI). </a:t>
            </a:r>
          </a:p>
          <a:p>
            <a:pPr lvl="1">
              <a:buFont typeface="Arial" pitchFamily="34" charset="0"/>
              <a:buChar char="•"/>
            </a:pPr>
            <a:r>
              <a:rPr lang="en-GB" sz="1100" dirty="0" smtClean="0"/>
              <a:t>Quarter associated with use of a vascular catheter.</a:t>
            </a:r>
          </a:p>
          <a:p>
            <a:pPr lvl="1">
              <a:buFont typeface="Arial" pitchFamily="34" charset="0"/>
              <a:buChar char="•"/>
            </a:pPr>
            <a:r>
              <a:rPr lang="en-GB" sz="1100" dirty="0" smtClean="0"/>
              <a:t>Optimal insertion technique and use of evidence based bundles critical.</a:t>
            </a:r>
          </a:p>
        </p:txBody>
      </p:sp>
      <p:pic>
        <p:nvPicPr>
          <p:cNvPr id="12" name="Picture 3"/>
          <p:cNvPicPr>
            <a:picLocks noChangeAspect="1" noChangeArrowheads="1"/>
          </p:cNvPicPr>
          <p:nvPr/>
        </p:nvPicPr>
        <p:blipFill>
          <a:blip r:embed="rId3" cstate="print"/>
          <a:stretch>
            <a:fillRect/>
          </a:stretch>
        </p:blipFill>
        <p:spPr bwMode="auto">
          <a:xfrm>
            <a:off x="5364088" y="1916664"/>
            <a:ext cx="3240360" cy="39248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31840" y="404664"/>
            <a:ext cx="2822825" cy="893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96752"/>
            <a:ext cx="6997700" cy="1143000"/>
          </a:xfrm>
        </p:spPr>
        <p:txBody>
          <a:bodyPr/>
          <a:lstStyle/>
          <a:p>
            <a:r>
              <a:rPr lang="en-GB" dirty="0" smtClean="0"/>
              <a:t>Summary 		</a:t>
            </a:r>
            <a:endParaRPr lang="en-GB" dirty="0"/>
          </a:p>
        </p:txBody>
      </p:sp>
      <p:sp>
        <p:nvSpPr>
          <p:cNvPr id="3" name="Content Placeholder 2"/>
          <p:cNvSpPr>
            <a:spLocks noGrp="1"/>
          </p:cNvSpPr>
          <p:nvPr>
            <p:ph idx="1"/>
          </p:nvPr>
        </p:nvSpPr>
        <p:spPr>
          <a:xfrm>
            <a:off x="899592" y="2132856"/>
            <a:ext cx="7704856" cy="4536504"/>
          </a:xfrm>
        </p:spPr>
        <p:txBody>
          <a:bodyPr/>
          <a:lstStyle/>
          <a:p>
            <a:pPr lvl="0"/>
            <a:r>
              <a:rPr lang="en-GB" sz="1600" dirty="0" smtClean="0"/>
              <a:t>Gram-negative bacteraemia and associated AMR represents a considerable threat to patient safety in Scotland and globally. </a:t>
            </a:r>
          </a:p>
          <a:p>
            <a:pPr lvl="0">
              <a:buNone/>
            </a:pPr>
            <a:endParaRPr lang="en-GB" sz="1600" dirty="0" smtClean="0"/>
          </a:p>
          <a:p>
            <a:pPr lvl="0"/>
            <a:r>
              <a:rPr lang="en-GB" sz="1600" dirty="0" smtClean="0"/>
              <a:t>Prevention and control of infections as well as antimicrobial stewardship are key to contain the spread of Gram-negative bacteria and resistant organisms.</a:t>
            </a:r>
          </a:p>
          <a:p>
            <a:pPr lvl="0"/>
            <a:endParaRPr lang="en-GB" sz="1600" dirty="0" smtClean="0"/>
          </a:p>
          <a:p>
            <a:pPr lvl="0"/>
            <a:r>
              <a:rPr lang="en-GB" sz="1600" dirty="0" smtClean="0"/>
              <a:t>A multimodal approach is required.</a:t>
            </a:r>
          </a:p>
          <a:p>
            <a:pPr lvl="0">
              <a:buNone/>
            </a:pPr>
            <a:endParaRPr lang="en-GB" sz="1600" dirty="0" smtClean="0"/>
          </a:p>
          <a:p>
            <a:pPr lvl="0"/>
            <a:r>
              <a:rPr lang="en-GB" sz="1600" dirty="0" smtClean="0"/>
              <a:t>It is important to manage and prevent infection risk in all areas of care delivery, especially with the integration of health and social care services. A public health system-wide approach is needed to reduce the need for hospitalisation for infections and reduce prescribing.</a:t>
            </a:r>
          </a:p>
          <a:p>
            <a:pPr lvl="0">
              <a:buNone/>
            </a:pPr>
            <a:endParaRPr lang="en-GB" sz="1600" dirty="0" smtClean="0"/>
          </a:p>
          <a:p>
            <a:pPr lvl="0"/>
            <a:r>
              <a:rPr lang="en-GB" sz="1600" dirty="0" smtClean="0"/>
              <a:t>A robust and current evidence base that is specific to Scottish healthcare settings is necessary to inform the development of local and national strategies to reduce Gram-negative bacteraemias and contain AMR.</a:t>
            </a:r>
          </a:p>
          <a:p>
            <a:pPr>
              <a:buNone/>
            </a:pPr>
            <a:endParaRPr lang="en-GB" sz="1600" dirty="0" smtClean="0"/>
          </a:p>
          <a:p>
            <a:endParaRPr lang="en-GB" sz="1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ndows Photo Viewer Wallpaper.jpg"/>
          <p:cNvPicPr>
            <a:picLocks noChangeAspect="1"/>
          </p:cNvPicPr>
          <p:nvPr/>
        </p:nvPicPr>
        <p:blipFill>
          <a:blip r:embed="rId2" cstate="print"/>
          <a:stretch>
            <a:fillRect/>
          </a:stretch>
        </p:blipFill>
        <p:spPr>
          <a:xfrm>
            <a:off x="0" y="-27384"/>
            <a:ext cx="9144000" cy="6885384"/>
          </a:xfrm>
          <a:prstGeom prst="rect">
            <a:avLst/>
          </a:prstGeom>
        </p:spPr>
      </p:pic>
      <p:sp>
        <p:nvSpPr>
          <p:cNvPr id="5" name="Title 1"/>
          <p:cNvSpPr txBox="1">
            <a:spLocks/>
          </p:cNvSpPr>
          <p:nvPr/>
        </p:nvSpPr>
        <p:spPr bwMode="auto">
          <a:xfrm>
            <a:off x="611560" y="54868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none" strike="noStrike" kern="0" cap="none" spc="0" normalizeH="0" baseline="0" noProof="0" dirty="0" smtClean="0">
                <a:ln>
                  <a:noFill/>
                </a:ln>
                <a:solidFill>
                  <a:schemeClr val="accent5">
                    <a:lumMod val="20000"/>
                    <a:lumOff val="80000"/>
                  </a:schemeClr>
                </a:solidFill>
                <a:effectLst/>
                <a:uLnTx/>
                <a:uFillTx/>
                <a:latin typeface="+mj-lt"/>
                <a:ea typeface="+mj-ea"/>
                <a:cs typeface="+mj-cs"/>
              </a:rPr>
              <a:t>Thank You</a:t>
            </a:r>
            <a:endParaRPr kumimoji="0" lang="en-GB" sz="3600" b="1" i="0" u="none" strike="noStrike" kern="0" cap="none" spc="0" normalizeH="0" baseline="0" noProof="0" dirty="0">
              <a:ln>
                <a:noFill/>
              </a:ln>
              <a:solidFill>
                <a:schemeClr val="accent5">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056784" cy="1143000"/>
          </a:xfrm>
        </p:spPr>
        <p:txBody>
          <a:bodyPr/>
          <a:lstStyle/>
          <a:p>
            <a:r>
              <a:rPr lang="en-GB" sz="2000" dirty="0" smtClean="0"/>
              <a:t>Main types and characteristics of HCAIs in Scotland</a:t>
            </a:r>
            <a:endParaRPr lang="en-GB" sz="2000" dirty="0"/>
          </a:p>
        </p:txBody>
      </p:sp>
      <p:sp>
        <p:nvSpPr>
          <p:cNvPr id="7" name="Rectangle 6"/>
          <p:cNvSpPr/>
          <p:nvPr/>
        </p:nvSpPr>
        <p:spPr>
          <a:xfrm>
            <a:off x="395536" y="6165304"/>
            <a:ext cx="5472608"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395536" y="1916832"/>
            <a:ext cx="4896544" cy="3960440"/>
          </a:xfrm>
        </p:spPr>
        <p:txBody>
          <a:bodyPr/>
          <a:lstStyle/>
          <a:p>
            <a:r>
              <a:rPr lang="en-GB" sz="1400" dirty="0" smtClean="0"/>
              <a:t>UTIs account for almost a quarter of all HCAIs in Scotland.</a:t>
            </a:r>
          </a:p>
          <a:p>
            <a:pPr lvl="1">
              <a:buFont typeface="Arial" pitchFamily="34" charset="0"/>
              <a:buChar char="•"/>
            </a:pPr>
            <a:r>
              <a:rPr lang="en-GB" sz="1100" dirty="0" smtClean="0"/>
              <a:t>Half were catheterised prior to onset.</a:t>
            </a:r>
          </a:p>
          <a:p>
            <a:pPr lvl="1">
              <a:buFont typeface="Arial" pitchFamily="34" charset="0"/>
              <a:buChar char="•"/>
            </a:pPr>
            <a:r>
              <a:rPr lang="en-GB" sz="1100" dirty="0" smtClean="0"/>
              <a:t>Use of SICPs and catheter associated UTI  (CAUTI) bundles essential for prevention.</a:t>
            </a:r>
          </a:p>
          <a:p>
            <a:pPr lvl="1">
              <a:buFont typeface="Arial" pitchFamily="34" charset="0"/>
              <a:buChar char="•"/>
            </a:pPr>
            <a:r>
              <a:rPr lang="en-GB" sz="1100" dirty="0" smtClean="0"/>
              <a:t>Catheter passport to ensure appropriate management across care settings.</a:t>
            </a:r>
          </a:p>
          <a:p>
            <a:pPr lvl="1">
              <a:buNone/>
            </a:pPr>
            <a:endParaRPr lang="en-GB" sz="1400" dirty="0" smtClean="0"/>
          </a:p>
          <a:p>
            <a:r>
              <a:rPr lang="en-GB" sz="1400" dirty="0" smtClean="0"/>
              <a:t>One fifth of HCAIs are due to pneumonia.</a:t>
            </a:r>
          </a:p>
          <a:p>
            <a:pPr lvl="1">
              <a:buFont typeface="Arial" pitchFamily="34" charset="0"/>
              <a:buChar char="•"/>
            </a:pPr>
            <a:r>
              <a:rPr lang="en-GB" sz="1100" dirty="0" smtClean="0"/>
              <a:t>A quarter associated with intubation (ventilator associated pneumonia (VAP) in ICU/HDU.</a:t>
            </a:r>
          </a:p>
          <a:p>
            <a:pPr lvl="1">
              <a:buFont typeface="Arial" pitchFamily="34" charset="0"/>
              <a:buChar char="•"/>
            </a:pPr>
            <a:r>
              <a:rPr lang="en-GB" sz="1100" dirty="0" smtClean="0"/>
              <a:t>Need for interventions to reduce risk in non-ventilated patients. Good oral care; prevention, early diagnosis, and treatment of aspiration and dysphagia.</a:t>
            </a:r>
          </a:p>
          <a:p>
            <a:pPr lvl="1">
              <a:buNone/>
            </a:pPr>
            <a:endParaRPr lang="en-GB" sz="1400" dirty="0" smtClean="0"/>
          </a:p>
          <a:p>
            <a:r>
              <a:rPr lang="en-GB" sz="1400" dirty="0" smtClean="0"/>
              <a:t>One in six HCAIs in acute adults are SSIs.</a:t>
            </a:r>
          </a:p>
          <a:p>
            <a:pPr>
              <a:buNone/>
            </a:pPr>
            <a:endParaRPr lang="en-GB" sz="1400" dirty="0" smtClean="0"/>
          </a:p>
          <a:p>
            <a:r>
              <a:rPr lang="en-GB" sz="1400" dirty="0" smtClean="0"/>
              <a:t>Bloodstream infections (BSI). </a:t>
            </a:r>
          </a:p>
          <a:p>
            <a:pPr lvl="1">
              <a:buFont typeface="Arial" pitchFamily="34" charset="0"/>
              <a:buChar char="•"/>
            </a:pPr>
            <a:r>
              <a:rPr lang="en-GB" sz="1100" dirty="0" smtClean="0"/>
              <a:t>Quarter associated with use of a vascular catheter.</a:t>
            </a:r>
          </a:p>
          <a:p>
            <a:pPr lvl="1">
              <a:buFont typeface="Arial" pitchFamily="34" charset="0"/>
              <a:buChar char="•"/>
            </a:pPr>
            <a:r>
              <a:rPr lang="en-GB" sz="1100" dirty="0" smtClean="0"/>
              <a:t>Optimal insertion technique and use of evidence based bundles critical.</a:t>
            </a:r>
          </a:p>
        </p:txBody>
      </p:sp>
      <p:pic>
        <p:nvPicPr>
          <p:cNvPr id="12" name="Picture 3"/>
          <p:cNvPicPr>
            <a:picLocks noChangeAspect="1" noChangeArrowheads="1"/>
          </p:cNvPicPr>
          <p:nvPr/>
        </p:nvPicPr>
        <p:blipFill>
          <a:blip r:embed="rId3" cstate="print"/>
          <a:stretch>
            <a:fillRect/>
          </a:stretch>
        </p:blipFill>
        <p:spPr bwMode="auto">
          <a:xfrm>
            <a:off x="5364088" y="1916664"/>
            <a:ext cx="3240360" cy="39248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31840" y="404664"/>
            <a:ext cx="2822825" cy="893639"/>
          </a:xfrm>
          <a:prstGeom prst="rect">
            <a:avLst/>
          </a:prstGeom>
          <a:noFill/>
          <a:ln w="9525">
            <a:noFill/>
            <a:miter lim="800000"/>
            <a:headEnd/>
            <a:tailEnd/>
          </a:ln>
        </p:spPr>
      </p:pic>
      <p:sp>
        <p:nvSpPr>
          <p:cNvPr id="8" name="Rectangle 7"/>
          <p:cNvSpPr/>
          <p:nvPr/>
        </p:nvSpPr>
        <p:spPr bwMode="auto">
          <a:xfrm>
            <a:off x="755576" y="1916832"/>
            <a:ext cx="3960440" cy="43204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056784" cy="1143000"/>
          </a:xfrm>
        </p:spPr>
        <p:txBody>
          <a:bodyPr/>
          <a:lstStyle/>
          <a:p>
            <a:r>
              <a:rPr lang="en-GB" sz="2000" dirty="0" smtClean="0"/>
              <a:t>Main types and characteristics of HCAIs in Scotland</a:t>
            </a:r>
            <a:endParaRPr lang="en-GB" sz="2000" dirty="0"/>
          </a:p>
        </p:txBody>
      </p:sp>
      <p:sp>
        <p:nvSpPr>
          <p:cNvPr id="7" name="Rectangle 6"/>
          <p:cNvSpPr/>
          <p:nvPr/>
        </p:nvSpPr>
        <p:spPr>
          <a:xfrm>
            <a:off x="395536" y="6165304"/>
            <a:ext cx="5472608"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395536" y="1916832"/>
            <a:ext cx="4896544" cy="3960440"/>
          </a:xfrm>
        </p:spPr>
        <p:txBody>
          <a:bodyPr/>
          <a:lstStyle/>
          <a:p>
            <a:r>
              <a:rPr lang="en-GB" sz="1400" dirty="0" smtClean="0"/>
              <a:t>UTIs account for almost a quarter of all HCAIs in Scotland.</a:t>
            </a:r>
          </a:p>
          <a:p>
            <a:pPr lvl="1">
              <a:buFont typeface="Arial" pitchFamily="34" charset="0"/>
              <a:buChar char="•"/>
            </a:pPr>
            <a:r>
              <a:rPr lang="en-GB" sz="1100" dirty="0" smtClean="0"/>
              <a:t>Half were catheterised prior to onset.</a:t>
            </a:r>
          </a:p>
          <a:p>
            <a:pPr lvl="1">
              <a:buFont typeface="Arial" pitchFamily="34" charset="0"/>
              <a:buChar char="•"/>
            </a:pPr>
            <a:r>
              <a:rPr lang="en-GB" sz="1100" dirty="0" smtClean="0"/>
              <a:t>Use of SICPs and catheter associated UTI  (CAUTI) bundles essential for prevention.</a:t>
            </a:r>
          </a:p>
          <a:p>
            <a:pPr lvl="1">
              <a:buFont typeface="Arial" pitchFamily="34" charset="0"/>
              <a:buChar char="•"/>
            </a:pPr>
            <a:r>
              <a:rPr lang="en-GB" sz="1100" dirty="0" smtClean="0"/>
              <a:t>Catheter passport to ensure appropriate management across care settings.</a:t>
            </a:r>
          </a:p>
          <a:p>
            <a:pPr lvl="1">
              <a:buNone/>
            </a:pPr>
            <a:endParaRPr lang="en-GB" sz="1400" dirty="0" smtClean="0"/>
          </a:p>
          <a:p>
            <a:r>
              <a:rPr lang="en-GB" sz="1400" dirty="0" smtClean="0"/>
              <a:t>One fifth of HCAIs are due to pneumonia.</a:t>
            </a:r>
          </a:p>
          <a:p>
            <a:pPr lvl="1">
              <a:buFont typeface="Arial" pitchFamily="34" charset="0"/>
              <a:buChar char="•"/>
            </a:pPr>
            <a:r>
              <a:rPr lang="en-GB" sz="1100" dirty="0" smtClean="0"/>
              <a:t>A quarter associated with intubation (ventilator associated pneumonia (VAP) in ICU/HDU.</a:t>
            </a:r>
          </a:p>
          <a:p>
            <a:pPr lvl="1">
              <a:buFont typeface="Arial" pitchFamily="34" charset="0"/>
              <a:buChar char="•"/>
            </a:pPr>
            <a:r>
              <a:rPr lang="en-GB" sz="1100" dirty="0" smtClean="0"/>
              <a:t>Need for interventions to reduce risk in non-ventilated patients. Good oral care; prevention, early diagnosis, and treatment of aspiration and dysphagia.</a:t>
            </a:r>
          </a:p>
          <a:p>
            <a:pPr lvl="1">
              <a:buNone/>
            </a:pPr>
            <a:endParaRPr lang="en-GB" sz="1400" dirty="0" smtClean="0"/>
          </a:p>
          <a:p>
            <a:r>
              <a:rPr lang="en-GB" sz="1400" dirty="0" smtClean="0"/>
              <a:t>One in six HCAIs in acute adults are SSIs.</a:t>
            </a:r>
          </a:p>
          <a:p>
            <a:pPr>
              <a:buNone/>
            </a:pPr>
            <a:endParaRPr lang="en-GB" sz="1400" dirty="0" smtClean="0"/>
          </a:p>
          <a:p>
            <a:r>
              <a:rPr lang="en-GB" sz="1400" dirty="0" smtClean="0"/>
              <a:t>Bloodstream infections (BSI). </a:t>
            </a:r>
          </a:p>
          <a:p>
            <a:pPr lvl="1">
              <a:buFont typeface="Arial" pitchFamily="34" charset="0"/>
              <a:buChar char="•"/>
            </a:pPr>
            <a:r>
              <a:rPr lang="en-GB" sz="1100" dirty="0" smtClean="0"/>
              <a:t>Quarter associated with use of a vascular catheter.</a:t>
            </a:r>
          </a:p>
          <a:p>
            <a:pPr lvl="1">
              <a:buFont typeface="Arial" pitchFamily="34" charset="0"/>
              <a:buChar char="•"/>
            </a:pPr>
            <a:r>
              <a:rPr lang="en-GB" sz="1100" dirty="0" smtClean="0"/>
              <a:t>Optimal insertion technique and use of evidence based bundles critical.</a:t>
            </a:r>
          </a:p>
        </p:txBody>
      </p:sp>
      <p:pic>
        <p:nvPicPr>
          <p:cNvPr id="12" name="Picture 3"/>
          <p:cNvPicPr>
            <a:picLocks noChangeAspect="1" noChangeArrowheads="1"/>
          </p:cNvPicPr>
          <p:nvPr/>
        </p:nvPicPr>
        <p:blipFill>
          <a:blip r:embed="rId3" cstate="print"/>
          <a:stretch>
            <a:fillRect/>
          </a:stretch>
        </p:blipFill>
        <p:spPr bwMode="auto">
          <a:xfrm>
            <a:off x="5364088" y="1916664"/>
            <a:ext cx="3240360" cy="39248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31840" y="404664"/>
            <a:ext cx="2822825" cy="893639"/>
          </a:xfrm>
          <a:prstGeom prst="rect">
            <a:avLst/>
          </a:prstGeom>
          <a:noFill/>
          <a:ln w="9525">
            <a:noFill/>
            <a:miter lim="800000"/>
            <a:headEnd/>
            <a:tailEnd/>
          </a:ln>
        </p:spPr>
      </p:pic>
      <p:sp>
        <p:nvSpPr>
          <p:cNvPr id="9" name="Rectangle 8"/>
          <p:cNvSpPr/>
          <p:nvPr/>
        </p:nvSpPr>
        <p:spPr bwMode="auto">
          <a:xfrm>
            <a:off x="827584" y="3284984"/>
            <a:ext cx="3960440" cy="43204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056784" cy="1143000"/>
          </a:xfrm>
        </p:spPr>
        <p:txBody>
          <a:bodyPr/>
          <a:lstStyle/>
          <a:p>
            <a:r>
              <a:rPr lang="en-GB" sz="2000" dirty="0" smtClean="0"/>
              <a:t>Main types and characteristics of HCAIs in Scotland</a:t>
            </a:r>
            <a:endParaRPr lang="en-GB" sz="2000" dirty="0"/>
          </a:p>
        </p:txBody>
      </p:sp>
      <p:sp>
        <p:nvSpPr>
          <p:cNvPr id="7" name="Rectangle 6"/>
          <p:cNvSpPr/>
          <p:nvPr/>
        </p:nvSpPr>
        <p:spPr>
          <a:xfrm>
            <a:off x="395536" y="6165304"/>
            <a:ext cx="5472608"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395536" y="1916832"/>
            <a:ext cx="4896544" cy="3960440"/>
          </a:xfrm>
        </p:spPr>
        <p:txBody>
          <a:bodyPr/>
          <a:lstStyle/>
          <a:p>
            <a:r>
              <a:rPr lang="en-GB" sz="1400" dirty="0" smtClean="0"/>
              <a:t>UTIs account for almost a quarter of all HCAIs in Scotland.</a:t>
            </a:r>
          </a:p>
          <a:p>
            <a:pPr lvl="1">
              <a:buFont typeface="Arial" pitchFamily="34" charset="0"/>
              <a:buChar char="•"/>
            </a:pPr>
            <a:r>
              <a:rPr lang="en-GB" sz="1100" dirty="0" smtClean="0"/>
              <a:t>Half were catheterised prior to onset.</a:t>
            </a:r>
          </a:p>
          <a:p>
            <a:pPr lvl="1">
              <a:buFont typeface="Arial" pitchFamily="34" charset="0"/>
              <a:buChar char="•"/>
            </a:pPr>
            <a:r>
              <a:rPr lang="en-GB" sz="1100" dirty="0" smtClean="0"/>
              <a:t>Use of SICPs and catheter associated UTI  (CAUTI) bundles essential for prevention.</a:t>
            </a:r>
          </a:p>
          <a:p>
            <a:pPr lvl="1">
              <a:buFont typeface="Arial" pitchFamily="34" charset="0"/>
              <a:buChar char="•"/>
            </a:pPr>
            <a:r>
              <a:rPr lang="en-GB" sz="1100" dirty="0" smtClean="0"/>
              <a:t>Catheter passport to ensure appropriate management across care settings.</a:t>
            </a:r>
          </a:p>
          <a:p>
            <a:pPr lvl="1">
              <a:buNone/>
            </a:pPr>
            <a:endParaRPr lang="en-GB" sz="1400" dirty="0" smtClean="0"/>
          </a:p>
          <a:p>
            <a:r>
              <a:rPr lang="en-GB" sz="1400" dirty="0" smtClean="0"/>
              <a:t>One fifth of HCAIs are due to pneumonia.</a:t>
            </a:r>
          </a:p>
          <a:p>
            <a:pPr lvl="1">
              <a:buFont typeface="Arial" pitchFamily="34" charset="0"/>
              <a:buChar char="•"/>
            </a:pPr>
            <a:r>
              <a:rPr lang="en-GB" sz="1100" dirty="0" smtClean="0"/>
              <a:t>A quarter associated with intubation (ventilator associated pneumonia (VAP) in ICU/HDU.</a:t>
            </a:r>
          </a:p>
          <a:p>
            <a:pPr lvl="1">
              <a:buFont typeface="Arial" pitchFamily="34" charset="0"/>
              <a:buChar char="•"/>
            </a:pPr>
            <a:r>
              <a:rPr lang="en-GB" sz="1100" dirty="0" smtClean="0"/>
              <a:t>Need for interventions to reduce risk in non-ventilated patients. Good oral care; prevention, early diagnosis, and treatment of aspiration and dysphagia.</a:t>
            </a:r>
          </a:p>
          <a:p>
            <a:pPr lvl="1">
              <a:buNone/>
            </a:pPr>
            <a:endParaRPr lang="en-GB" sz="1400" dirty="0" smtClean="0"/>
          </a:p>
          <a:p>
            <a:r>
              <a:rPr lang="en-GB" sz="1400" dirty="0" smtClean="0"/>
              <a:t>One in six HCAIs in acute adults are SSIs.</a:t>
            </a:r>
          </a:p>
          <a:p>
            <a:pPr>
              <a:buNone/>
            </a:pPr>
            <a:endParaRPr lang="en-GB" sz="1400" dirty="0" smtClean="0"/>
          </a:p>
          <a:p>
            <a:r>
              <a:rPr lang="en-GB" sz="1400" dirty="0" smtClean="0"/>
              <a:t>Bloodstream infections (BSI). </a:t>
            </a:r>
          </a:p>
          <a:p>
            <a:pPr lvl="1">
              <a:buFont typeface="Arial" pitchFamily="34" charset="0"/>
              <a:buChar char="•"/>
            </a:pPr>
            <a:r>
              <a:rPr lang="en-GB" sz="1100" dirty="0" smtClean="0"/>
              <a:t>Quarter associated with use of a vascular catheter.</a:t>
            </a:r>
          </a:p>
          <a:p>
            <a:pPr lvl="1">
              <a:buFont typeface="Arial" pitchFamily="34" charset="0"/>
              <a:buChar char="•"/>
            </a:pPr>
            <a:r>
              <a:rPr lang="en-GB" sz="1100" dirty="0" smtClean="0"/>
              <a:t>Optimal insertion technique and use of evidence based bundles critical.</a:t>
            </a:r>
          </a:p>
        </p:txBody>
      </p:sp>
      <p:pic>
        <p:nvPicPr>
          <p:cNvPr id="12" name="Picture 3"/>
          <p:cNvPicPr>
            <a:picLocks noChangeAspect="1" noChangeArrowheads="1"/>
          </p:cNvPicPr>
          <p:nvPr/>
        </p:nvPicPr>
        <p:blipFill>
          <a:blip r:embed="rId3" cstate="print"/>
          <a:stretch>
            <a:fillRect/>
          </a:stretch>
        </p:blipFill>
        <p:spPr bwMode="auto">
          <a:xfrm>
            <a:off x="5364088" y="1916664"/>
            <a:ext cx="3240360" cy="39248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31840" y="404664"/>
            <a:ext cx="2822825" cy="893639"/>
          </a:xfrm>
          <a:prstGeom prst="rect">
            <a:avLst/>
          </a:prstGeom>
          <a:noFill/>
          <a:ln w="9525">
            <a:noFill/>
            <a:miter lim="800000"/>
            <a:headEnd/>
            <a:tailEnd/>
          </a:ln>
        </p:spPr>
      </p:pic>
      <p:sp>
        <p:nvSpPr>
          <p:cNvPr id="8" name="Rectangle 7"/>
          <p:cNvSpPr/>
          <p:nvPr/>
        </p:nvSpPr>
        <p:spPr bwMode="auto">
          <a:xfrm>
            <a:off x="755576" y="4653136"/>
            <a:ext cx="3960440" cy="43204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056784" cy="1143000"/>
          </a:xfrm>
        </p:spPr>
        <p:txBody>
          <a:bodyPr/>
          <a:lstStyle/>
          <a:p>
            <a:r>
              <a:rPr lang="en-GB" sz="2000" dirty="0" smtClean="0"/>
              <a:t>Main types and characteristics of HCAIs in Scotland</a:t>
            </a:r>
            <a:endParaRPr lang="en-GB" sz="2000" dirty="0"/>
          </a:p>
        </p:txBody>
      </p:sp>
      <p:sp>
        <p:nvSpPr>
          <p:cNvPr id="7" name="Rectangle 6"/>
          <p:cNvSpPr/>
          <p:nvPr/>
        </p:nvSpPr>
        <p:spPr>
          <a:xfrm>
            <a:off x="395536" y="6165304"/>
            <a:ext cx="5472608" cy="461665"/>
          </a:xfrm>
          <a:prstGeom prst="rect">
            <a:avLst/>
          </a:prstGeom>
        </p:spPr>
        <p:txBody>
          <a:bodyPr wrap="square">
            <a:spAutoFit/>
          </a:bodyPr>
          <a:lstStyle/>
          <a:p>
            <a:r>
              <a:rPr lang="en-GB" sz="1200" dirty="0" smtClean="0">
                <a:solidFill>
                  <a:schemeClr val="bg1"/>
                </a:solidFill>
              </a:rPr>
              <a:t>HPS. National Point Prevalence Survey of HCAI and Antimicrobial Infection 2016. </a:t>
            </a:r>
            <a:r>
              <a:rPr lang="en-GB" sz="1200" dirty="0" smtClean="0">
                <a:solidFill>
                  <a:schemeClr val="bg1"/>
                </a:solidFill>
                <a:hlinkClick r:id="rId2"/>
              </a:rPr>
              <a:t>https://www.hps.scot.nhs.uk/resourcedocument.aspx?id=5964</a:t>
            </a:r>
            <a:r>
              <a:rPr lang="en-GB" sz="1200" dirty="0" smtClean="0">
                <a:solidFill>
                  <a:schemeClr val="bg1"/>
                </a:solidFill>
              </a:rPr>
              <a:t> </a:t>
            </a:r>
            <a:endParaRPr lang="en-GB" sz="1200" dirty="0"/>
          </a:p>
        </p:txBody>
      </p:sp>
      <p:sp>
        <p:nvSpPr>
          <p:cNvPr id="11" name="Content Placeholder 10"/>
          <p:cNvSpPr>
            <a:spLocks noGrp="1"/>
          </p:cNvSpPr>
          <p:nvPr>
            <p:ph idx="1"/>
          </p:nvPr>
        </p:nvSpPr>
        <p:spPr>
          <a:xfrm>
            <a:off x="395536" y="1916832"/>
            <a:ext cx="4896544" cy="3960440"/>
          </a:xfrm>
        </p:spPr>
        <p:txBody>
          <a:bodyPr/>
          <a:lstStyle/>
          <a:p>
            <a:r>
              <a:rPr lang="en-GB" sz="1400" dirty="0" smtClean="0"/>
              <a:t>UTIs account for almost a quarter of all HCAIs in Scotland.</a:t>
            </a:r>
          </a:p>
          <a:p>
            <a:pPr lvl="1">
              <a:buFont typeface="Arial" pitchFamily="34" charset="0"/>
              <a:buChar char="•"/>
            </a:pPr>
            <a:r>
              <a:rPr lang="en-GB" sz="1100" dirty="0" smtClean="0"/>
              <a:t>Half were catheterised prior to onset.</a:t>
            </a:r>
          </a:p>
          <a:p>
            <a:pPr lvl="1">
              <a:buFont typeface="Arial" pitchFamily="34" charset="0"/>
              <a:buChar char="•"/>
            </a:pPr>
            <a:r>
              <a:rPr lang="en-GB" sz="1100" dirty="0" smtClean="0"/>
              <a:t>Use of SICPs and catheter associated UTI  (CAUTI) bundles essential for prevention.</a:t>
            </a:r>
          </a:p>
          <a:p>
            <a:pPr lvl="1">
              <a:buFont typeface="Arial" pitchFamily="34" charset="0"/>
              <a:buChar char="•"/>
            </a:pPr>
            <a:r>
              <a:rPr lang="en-GB" sz="1100" dirty="0" smtClean="0"/>
              <a:t>Catheter passport to ensure appropriate management across care settings.</a:t>
            </a:r>
          </a:p>
          <a:p>
            <a:pPr lvl="1">
              <a:buNone/>
            </a:pPr>
            <a:endParaRPr lang="en-GB" sz="1400" dirty="0" smtClean="0"/>
          </a:p>
          <a:p>
            <a:r>
              <a:rPr lang="en-GB" sz="1400" dirty="0" smtClean="0"/>
              <a:t>One fifth of HCAIs are due to pneumonia.</a:t>
            </a:r>
          </a:p>
          <a:p>
            <a:pPr lvl="1">
              <a:buFont typeface="Arial" pitchFamily="34" charset="0"/>
              <a:buChar char="•"/>
            </a:pPr>
            <a:r>
              <a:rPr lang="en-GB" sz="1100" dirty="0" smtClean="0"/>
              <a:t>A quarter associated with intubation (ventilator associated pneumonia (VAP) in ICU/HDU.</a:t>
            </a:r>
          </a:p>
          <a:p>
            <a:pPr lvl="1">
              <a:buFont typeface="Arial" pitchFamily="34" charset="0"/>
              <a:buChar char="•"/>
            </a:pPr>
            <a:r>
              <a:rPr lang="en-GB" sz="1100" dirty="0" smtClean="0"/>
              <a:t>Need for interventions to reduce risk in non-ventilated patients. Good oral care; prevention, early diagnosis, and treatment of aspiration and dysphagia.</a:t>
            </a:r>
          </a:p>
          <a:p>
            <a:pPr lvl="1">
              <a:buNone/>
            </a:pPr>
            <a:endParaRPr lang="en-GB" sz="1400" dirty="0" smtClean="0"/>
          </a:p>
          <a:p>
            <a:r>
              <a:rPr lang="en-GB" sz="1400" dirty="0" smtClean="0"/>
              <a:t>One in six HCAIs in acute adults are SSIs.</a:t>
            </a:r>
          </a:p>
          <a:p>
            <a:pPr>
              <a:buNone/>
            </a:pPr>
            <a:endParaRPr lang="en-GB" sz="1400" dirty="0" smtClean="0"/>
          </a:p>
          <a:p>
            <a:r>
              <a:rPr lang="en-GB" sz="1400" dirty="0" smtClean="0"/>
              <a:t>Bloodstream infections (BSI). </a:t>
            </a:r>
          </a:p>
          <a:p>
            <a:pPr lvl="1">
              <a:buFont typeface="Arial" pitchFamily="34" charset="0"/>
              <a:buChar char="•"/>
            </a:pPr>
            <a:r>
              <a:rPr lang="en-GB" sz="1100" dirty="0" smtClean="0"/>
              <a:t>Quarter associated with use of a vascular catheter.</a:t>
            </a:r>
          </a:p>
          <a:p>
            <a:pPr lvl="1">
              <a:buFont typeface="Arial" pitchFamily="34" charset="0"/>
              <a:buChar char="•"/>
            </a:pPr>
            <a:r>
              <a:rPr lang="en-GB" sz="1100" dirty="0" smtClean="0"/>
              <a:t>Optimal insertion technique and use of evidence based bundles critical.</a:t>
            </a:r>
          </a:p>
        </p:txBody>
      </p:sp>
      <p:pic>
        <p:nvPicPr>
          <p:cNvPr id="12" name="Picture 3"/>
          <p:cNvPicPr>
            <a:picLocks noChangeAspect="1" noChangeArrowheads="1"/>
          </p:cNvPicPr>
          <p:nvPr/>
        </p:nvPicPr>
        <p:blipFill>
          <a:blip r:embed="rId3" cstate="print"/>
          <a:stretch>
            <a:fillRect/>
          </a:stretch>
        </p:blipFill>
        <p:spPr bwMode="auto">
          <a:xfrm>
            <a:off x="5364088" y="1916664"/>
            <a:ext cx="3240360" cy="39248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3131840" y="404664"/>
            <a:ext cx="2822825" cy="893639"/>
          </a:xfrm>
          <a:prstGeom prst="rect">
            <a:avLst/>
          </a:prstGeom>
          <a:noFill/>
          <a:ln w="9525">
            <a:noFill/>
            <a:miter lim="800000"/>
            <a:headEnd/>
            <a:tailEnd/>
          </a:ln>
        </p:spPr>
      </p:pic>
      <p:sp>
        <p:nvSpPr>
          <p:cNvPr id="8" name="Rectangle 7"/>
          <p:cNvSpPr/>
          <p:nvPr/>
        </p:nvSpPr>
        <p:spPr bwMode="auto">
          <a:xfrm>
            <a:off x="755576" y="5085184"/>
            <a:ext cx="3960440" cy="432048"/>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_white">
  <a:themeElements>
    <a:clrScheme name="">
      <a:dk1>
        <a:srgbClr val="000000"/>
      </a:dk1>
      <a:lt1>
        <a:srgbClr val="FFFFFF"/>
      </a:lt1>
      <a:dk2>
        <a:srgbClr val="092869"/>
      </a:dk2>
      <a:lt2>
        <a:srgbClr val="FFFFFF"/>
      </a:lt2>
      <a:accent1>
        <a:srgbClr val="5D719C"/>
      </a:accent1>
      <a:accent2>
        <a:srgbClr val="3333CC"/>
      </a:accent2>
      <a:accent3>
        <a:srgbClr val="AAACB9"/>
      </a:accent3>
      <a:accent4>
        <a:srgbClr val="DADADA"/>
      </a:accent4>
      <a:accent5>
        <a:srgbClr val="B6BBCB"/>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powerpoint_white</Template>
  <TotalTime>2606</TotalTime>
  <Words>2854</Words>
  <Application>Microsoft Office PowerPoint</Application>
  <PresentationFormat>On-screen Show (4:3)</PresentationFormat>
  <Paragraphs>312</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powerpoint_white</vt:lpstr>
      <vt:lpstr> Reducing Gram-negative bacteraemias:  A Scottish Perspective    A-Lan Banks  Health Protection Scotland March 2019</vt:lpstr>
      <vt:lpstr>Acknowledgements</vt:lpstr>
      <vt:lpstr>Importance of HCAIs</vt:lpstr>
      <vt:lpstr>Importance of HCAIs</vt:lpstr>
      <vt:lpstr>Main types and characteristics of HCAIs in Scotland</vt:lpstr>
      <vt:lpstr>Main types and characteristics of HCAIs in Scotland</vt:lpstr>
      <vt:lpstr>Main types and characteristics of HCAIs in Scotland</vt:lpstr>
      <vt:lpstr>Main types and characteristics of HCAIs in Scotland</vt:lpstr>
      <vt:lpstr>Main types and characteristics of HCAIs in Scotland</vt:lpstr>
      <vt:lpstr>Causative organisms of HCAIs</vt:lpstr>
      <vt:lpstr>Main national HCAI surveillance systems</vt:lpstr>
      <vt:lpstr>Gram-negative bacteraemia </vt:lpstr>
      <vt:lpstr>PowerPoint Presentation</vt:lpstr>
      <vt:lpstr>PowerPoint Presentation</vt:lpstr>
      <vt:lpstr>Gram-negative bacteraemia </vt:lpstr>
      <vt:lpstr>Gram-negative bacteraemia </vt:lpstr>
      <vt:lpstr>Gram-negative bacteraemia </vt:lpstr>
      <vt:lpstr>Gram-negative bacteraemia </vt:lpstr>
      <vt:lpstr>Gram-negative bacteraemia</vt:lpstr>
      <vt:lpstr>Gram-negative bacteraemia</vt:lpstr>
      <vt:lpstr>PowerPoint Presentation</vt:lpstr>
      <vt:lpstr>PowerPoint Presentation</vt:lpstr>
      <vt:lpstr>PowerPoint Presentation</vt:lpstr>
      <vt:lpstr>PowerPoint Presentation</vt:lpstr>
      <vt:lpstr>PowerPoint Presentation</vt:lpstr>
      <vt:lpstr>Antimicrobial resistance</vt:lpstr>
      <vt:lpstr>Antimicrobial resistance in Gram-negative bacteria</vt:lpstr>
      <vt:lpstr>Antimicrobial resistance in Gram-negative bacteria</vt:lpstr>
      <vt:lpstr>Antimicrobial resistance in Gram-negative bacteria</vt:lpstr>
      <vt:lpstr>Carbapenemase-producing organisms (CPO)</vt:lpstr>
      <vt:lpstr>Carbapenemase-producing organisms (CPO)</vt:lpstr>
      <vt:lpstr>PowerPoint Presentation</vt:lpstr>
      <vt:lpstr>Antibiotic use in Scotland</vt:lpstr>
      <vt:lpstr>Antibiotic use in Scotland</vt:lpstr>
      <vt:lpstr>Antibiotic use in Scotland</vt:lpstr>
      <vt:lpstr>Antibiotic use in Scotland</vt:lpstr>
      <vt:lpstr>PowerPoint Presentation</vt:lpstr>
      <vt:lpstr>PowerPoint Presentation</vt:lpstr>
      <vt:lpstr>Urinary tract infections</vt:lpstr>
      <vt:lpstr>PowerPoint Presentation</vt:lpstr>
      <vt:lpstr>Urinary tract infections</vt:lpstr>
      <vt:lpstr>Urinary tract infections</vt:lpstr>
      <vt:lpstr>Urinary tract infections</vt:lpstr>
      <vt:lpstr>Urinary tract infections</vt:lpstr>
      <vt:lpstr>PowerPoint Presentation</vt:lpstr>
      <vt:lpstr>Infection Prevention and Control Priorities</vt:lpstr>
      <vt:lpstr>PowerPoint Presentation</vt:lpstr>
      <vt:lpstr>PowerPoint Presentation</vt:lpstr>
      <vt:lpstr>Public health reform principles</vt:lpstr>
      <vt:lpstr>Summary   </vt:lpstr>
      <vt:lpstr>PowerPoint Presentation</vt:lpstr>
    </vt:vector>
  </TitlesOfParts>
  <Company>NHS NSS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Sentinel Community Clostridium difficile infection (CDI) Surveillance in Scotland, April 2013 to March 2014</dc:title>
  <dc:creator>alanba01</dc:creator>
  <cp:lastModifiedBy>JCrawford</cp:lastModifiedBy>
  <cp:revision>104</cp:revision>
  <dcterms:created xsi:type="dcterms:W3CDTF">2014-11-11T11:12:00Z</dcterms:created>
  <dcterms:modified xsi:type="dcterms:W3CDTF">2019-03-11T14:37:00Z</dcterms:modified>
</cp:coreProperties>
</file>