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9"/>
  </p:notesMasterIdLst>
  <p:sldIdLst>
    <p:sldId id="1700" r:id="rId2"/>
    <p:sldId id="1576" r:id="rId3"/>
    <p:sldId id="1817" r:id="rId4"/>
    <p:sldId id="1130" r:id="rId5"/>
    <p:sldId id="1807" r:id="rId6"/>
    <p:sldId id="1788" r:id="rId7"/>
    <p:sldId id="1753" r:id="rId8"/>
    <p:sldId id="1754" r:id="rId9"/>
    <p:sldId id="1755" r:id="rId10"/>
    <p:sldId id="1786" r:id="rId11"/>
    <p:sldId id="1819" r:id="rId12"/>
    <p:sldId id="1836" r:id="rId13"/>
    <p:sldId id="1789" r:id="rId14"/>
    <p:sldId id="1768" r:id="rId15"/>
    <p:sldId id="1808" r:id="rId16"/>
    <p:sldId id="1779" r:id="rId17"/>
    <p:sldId id="1780" r:id="rId18"/>
    <p:sldId id="1782" r:id="rId19"/>
    <p:sldId id="1776" r:id="rId20"/>
    <p:sldId id="1799" r:id="rId21"/>
    <p:sldId id="1815" r:id="rId22"/>
    <p:sldId id="1790" r:id="rId23"/>
    <p:sldId id="1793" r:id="rId24"/>
    <p:sldId id="1781" r:id="rId25"/>
    <p:sldId id="1850" r:id="rId26"/>
    <p:sldId id="1777" r:id="rId27"/>
    <p:sldId id="1682" r:id="rId28"/>
    <p:sldId id="1811" r:id="rId29"/>
    <p:sldId id="1775" r:id="rId30"/>
    <p:sldId id="1810" r:id="rId31"/>
    <p:sldId id="256" r:id="rId32"/>
    <p:sldId id="1830" r:id="rId33"/>
    <p:sldId id="1805" r:id="rId34"/>
    <p:sldId id="1841" r:id="rId35"/>
    <p:sldId id="1828" r:id="rId36"/>
    <p:sldId id="1568" r:id="rId37"/>
    <p:sldId id="1831" r:id="rId38"/>
    <p:sldId id="1823" r:id="rId39"/>
    <p:sldId id="1847" r:id="rId40"/>
    <p:sldId id="1814" r:id="rId41"/>
    <p:sldId id="1844" r:id="rId42"/>
    <p:sldId id="1843" r:id="rId43"/>
    <p:sldId id="1796" r:id="rId44"/>
    <p:sldId id="1797" r:id="rId45"/>
    <p:sldId id="1575" r:id="rId46"/>
    <p:sldId id="1846" r:id="rId47"/>
    <p:sldId id="1835" r:id="rId48"/>
    <p:sldId id="1845" r:id="rId49"/>
    <p:sldId id="1849" r:id="rId50"/>
    <p:sldId id="1848" r:id="rId51"/>
    <p:sldId id="1854" r:id="rId52"/>
    <p:sldId id="1764" r:id="rId53"/>
    <p:sldId id="1856" r:id="rId54"/>
    <p:sldId id="1851" r:id="rId55"/>
    <p:sldId id="1852" r:id="rId56"/>
    <p:sldId id="1857" r:id="rId57"/>
    <p:sldId id="1853" r:id="rId58"/>
  </p:sldIdLst>
  <p:sldSz cx="9144000" cy="5143500" type="screen16x9"/>
  <p:notesSz cx="6858000" cy="9144000"/>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ny194" initials="eche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08"/>
    <p:restoredTop sz="94646"/>
  </p:normalViewPr>
  <p:slideViewPr>
    <p:cSldViewPr snapToGrid="0" snapToObjects="1">
      <p:cViewPr>
        <p:scale>
          <a:sx n="174" d="100"/>
          <a:sy n="174" d="100"/>
        </p:scale>
        <p:origin x="-2248" y="-1128"/>
      </p:cViewPr>
      <p:guideLst>
        <p:guide orient="horz" pos="2160"/>
        <p:guide orient="horz" pos="1620"/>
        <p:guide pos="384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7C169-5443-9A4C-AD27-6DA0997B0808}"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1A4F8-6C77-3F47-9E1A-455E6B1E75A3}" type="slidenum">
              <a:rPr lang="en-US" smtClean="0"/>
              <a:t>‹#›</a:t>
            </a:fld>
            <a:endParaRPr lang="en-US"/>
          </a:p>
        </p:txBody>
      </p:sp>
    </p:spTree>
    <p:extLst>
      <p:ext uri="{BB962C8B-B14F-4D97-AF65-F5344CB8AC3E}">
        <p14:creationId xmlns:p14="http://schemas.microsoft.com/office/powerpoint/2010/main" val="26433762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17650B-146E-48F3-86A0-F25BC7F3D51A}" type="slidenum">
              <a:rPr lang="en-GB" smtClean="0"/>
              <a:pPr/>
              <a:t>1</a:t>
            </a:fld>
            <a:endParaRPr lang="en-GB"/>
          </a:p>
        </p:txBody>
      </p:sp>
    </p:spTree>
    <p:extLst>
      <p:ext uri="{BB962C8B-B14F-4D97-AF65-F5344CB8AC3E}">
        <p14:creationId xmlns:p14="http://schemas.microsoft.com/office/powerpoint/2010/main" val="285689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17650B-146E-48F3-86A0-F25BC7F3D51A}" type="slidenum">
              <a:rPr lang="en-GB" smtClean="0"/>
              <a:pPr/>
              <a:t>2</a:t>
            </a:fld>
            <a:endParaRPr lang="en-GB"/>
          </a:p>
        </p:txBody>
      </p:sp>
    </p:spTree>
    <p:extLst>
      <p:ext uri="{BB962C8B-B14F-4D97-AF65-F5344CB8AC3E}">
        <p14:creationId xmlns:p14="http://schemas.microsoft.com/office/powerpoint/2010/main" val="1740712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B57462-49EB-2A42-B625-6B53235C818C}" type="slidenum">
              <a:rPr lang="en-GB"/>
              <a:pPr>
                <a:defRPr/>
              </a:pPr>
              <a:t>5</a:t>
            </a:fld>
            <a:endParaRPr lang="en-GB"/>
          </a:p>
        </p:txBody>
      </p:sp>
      <p:sp>
        <p:nvSpPr>
          <p:cNvPr id="57346" name="Text Box 2"/>
          <p:cNvSpPr txBox="1">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347" name="Text Box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anchor="ct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5pPr>
            <a:lvl6pPr marL="25146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6pPr>
            <a:lvl7pPr marL="29718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7pPr>
            <a:lvl8pPr marL="34290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8pPr>
            <a:lvl9pPr marL="38862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ea typeface="ＭＳ Ｐゴシック" charset="0"/>
              </a:defRPr>
            </a:lvl9pPr>
          </a:lstStyle>
          <a:p>
            <a:pPr>
              <a:spcBef>
                <a:spcPts val="450"/>
              </a:spcBef>
              <a:defRPr/>
            </a:pPr>
            <a:endParaRPr lang="en-US">
              <a:cs typeface="Lucida Sans Unicode" charset="0"/>
            </a:endParaRPr>
          </a:p>
        </p:txBody>
      </p:sp>
    </p:spTree>
    <p:extLst>
      <p:ext uri="{BB962C8B-B14F-4D97-AF65-F5344CB8AC3E}">
        <p14:creationId xmlns:p14="http://schemas.microsoft.com/office/powerpoint/2010/main" val="127485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 xmlns:a16="http://schemas.microsoft.com/office/drawing/2014/main" id="{385F86AF-BD5E-B24E-B33A-FBC3E9C3D4AF}"/>
              </a:ext>
            </a:extLst>
          </p:cNvPr>
          <p:cNvSpPr>
            <a:spLocks noGrp="1" noRot="1" noChangeAspect="1" noTextEdit="1"/>
          </p:cNvSpPr>
          <p:nvPr>
            <p:ph type="sldImg"/>
          </p:nvPr>
        </p:nvSpPr>
        <p:spPr>
          <a:ln/>
        </p:spPr>
      </p:sp>
      <p:sp>
        <p:nvSpPr>
          <p:cNvPr id="17411" name="Notes Placeholder 2">
            <a:extLst>
              <a:ext uri="{FF2B5EF4-FFF2-40B4-BE49-F238E27FC236}">
                <a16:creationId xmlns="" xmlns:a16="http://schemas.microsoft.com/office/drawing/2014/main" id="{6957DDA7-6E77-5448-B500-F0860A3411E7}"/>
              </a:ext>
            </a:extLst>
          </p:cNvPr>
          <p:cNvSpPr>
            <a:spLocks noGrp="1"/>
          </p:cNvSpPr>
          <p:nvPr>
            <p:ph type="body" idx="1"/>
          </p:nvPr>
        </p:nvSpPr>
        <p:spPr>
          <a:ln/>
        </p:spPr>
        <p:txBody>
          <a:bodyPr/>
          <a:lstStyle/>
          <a:p>
            <a:r>
              <a:rPr lang="en-US" altLang="en-US" b="1">
                <a:latin typeface="Arial" panose="020B0604020202020204" pitchFamily="34" charset="0"/>
                <a:cs typeface="Arial" panose="020B0604020202020204" pitchFamily="34" charset="0"/>
              </a:rPr>
              <a:t>Figure 1. </a:t>
            </a:r>
            <a:r>
              <a:rPr lang="en-US" altLang="en-US">
                <a:latin typeface="Arial" panose="020B0604020202020204" pitchFamily="34" charset="0"/>
                <a:cs typeface="Arial" panose="020B0604020202020204" pitchFamily="34" charset="0"/>
              </a:rPr>
              <a:t>Adaptation of the work system from the Systems Engineering Initiative for Patient Safety (SEIPS) model to antimicrobial stewardship interventions in long-term care. Italicized text indicates the working definition used for each human factor. Bulleted text details specific interventions used in the studies reviewed here; bolded text indicates specific approaches that supported a quantifiable change in antibiotic use in accordance with principles of antibiotic stewardship. As detailed in the text, several of the interventions incorporated 2 or more human factors. Abbreviations: EMR, electronic medical record; ID, infectious disease; LTACH, long-term acute care hospital; VA, Veterans Affairs.
</a:t>
            </a:r>
          </a:p>
        </p:txBody>
      </p:sp>
      <p:sp>
        <p:nvSpPr>
          <p:cNvPr id="17412" name="Slide Number Placeholder 3">
            <a:extLst>
              <a:ext uri="{FF2B5EF4-FFF2-40B4-BE49-F238E27FC236}">
                <a16:creationId xmlns="" xmlns:a16="http://schemas.microsoft.com/office/drawing/2014/main" id="{2C7BBF87-0E2D-0444-BE0D-7FFE4DE6D57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26782F3-971B-1D41-BC1D-D7F7D7DCD2B2}" type="slidenum">
              <a:rPr lang="en-US" altLang="en-US" sz="1200"/>
              <a:pPr algn="r" eaLnBrk="1" hangingPunct="1"/>
              <a:t>31</a:t>
            </a:fld>
            <a:endParaRPr lang="en-US" altLang="en-US" sz="1200"/>
          </a:p>
        </p:txBody>
      </p:sp>
    </p:spTree>
    <p:extLst>
      <p:ext uri="{BB962C8B-B14F-4D97-AF65-F5344CB8AC3E}">
        <p14:creationId xmlns:p14="http://schemas.microsoft.com/office/powerpoint/2010/main" val="1284698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E4C7A-48CE-4B91-AA47-969F6E45A2BB}" type="slidenum">
              <a:rPr lang="en-GB" smtClean="0"/>
              <a:t>48</a:t>
            </a:fld>
            <a:endParaRPr lang="en-GB"/>
          </a:p>
        </p:txBody>
      </p:sp>
    </p:spTree>
    <p:extLst>
      <p:ext uri="{BB962C8B-B14F-4D97-AF65-F5344CB8AC3E}">
        <p14:creationId xmlns:p14="http://schemas.microsoft.com/office/powerpoint/2010/main" val="2616449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600">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856058" y="3257550"/>
            <a:ext cx="7429500" cy="1085850"/>
          </a:xfrm>
        </p:spPr>
        <p:txBody>
          <a:bodyPr vert="horz" lIns="68580" tIns="34290" rIns="68580" bIns="3429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68580" tIns="34290" rIns="68580" bIns="3429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68580" tIns="34290" rIns="68580" bIns="3429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400">
                <a:gradFill flip="none" rotWithShape="1">
                  <a:gsLst>
                    <a:gs pos="0">
                      <a:schemeClr val="tx1"/>
                    </a:gs>
                    <a:gs pos="100000">
                      <a:schemeClr val="tx1">
                        <a:lumMod val="75000"/>
                      </a:schemeClr>
                    </a:gs>
                  </a:gsLst>
                  <a:lin ang="5400000" scaled="0"/>
                  <a:tileRect/>
                </a:gra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68580" tIns="34290" rIns="68580" bIns="3429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68580" tIns="34290" rIns="68580" bIns="3429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400">
                <a:gradFill flip="none" rotWithShape="1">
                  <a:gsLst>
                    <a:gs pos="0">
                      <a:schemeClr val="tx1"/>
                    </a:gs>
                    <a:gs pos="100000">
                      <a:schemeClr val="tx1">
                        <a:lumMod val="75000"/>
                      </a:schemeClr>
                    </a:gs>
                  </a:gsLst>
                  <a:lin ang="5400000" scaled="0"/>
                  <a:tileRect/>
                </a:gra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eldia">
    <p:spTree>
      <p:nvGrpSpPr>
        <p:cNvPr id="1" name=""/>
        <p:cNvGrpSpPr/>
        <p:nvPr/>
      </p:nvGrpSpPr>
      <p:grpSpPr>
        <a:xfrm>
          <a:off x="0" y="0"/>
          <a:ext cx="0" cy="0"/>
          <a:chOff x="0" y="0"/>
          <a:chExt cx="0" cy="0"/>
        </a:xfrm>
      </p:grpSpPr>
      <p:pic>
        <p:nvPicPr>
          <p:cNvPr id="5" name="Picture 1" descr="ppt_backgroun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10"/>
          <p:cNvSpPr>
            <a:spLocks noGrp="1"/>
          </p:cNvSpPr>
          <p:nvPr>
            <p:ph type="sldNum" sz="quarter" idx="10"/>
          </p:nvPr>
        </p:nvSpPr>
        <p:spPr>
          <a:xfrm>
            <a:off x="6553200" y="4802983"/>
            <a:ext cx="2133600" cy="202406"/>
          </a:xfrm>
        </p:spPr>
        <p:txBody>
          <a:bodyPr/>
          <a:lstStyle>
            <a:lvl1pPr>
              <a:defRPr/>
            </a:lvl1pPr>
          </a:lstStyle>
          <a:p>
            <a:pPr>
              <a:defRPr/>
            </a:pPr>
            <a:fld id="{32236011-2A56-334F-ACFA-7C3F90C35E78}" type="slidenum">
              <a:rPr/>
              <a:pPr>
                <a:defRPr/>
              </a:pPr>
              <a:t>‹#›</a:t>
            </a:fld>
            <a:endParaRPr/>
          </a:p>
        </p:txBody>
      </p:sp>
    </p:spTree>
    <p:extLst>
      <p:ext uri="{BB962C8B-B14F-4D97-AF65-F5344CB8AC3E}">
        <p14:creationId xmlns:p14="http://schemas.microsoft.com/office/powerpoint/2010/main" val="325011659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3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400"/>
            </a:lvl1pPr>
            <a:lvl2pPr>
              <a:defRPr sz="1200"/>
            </a:lvl2pPr>
            <a:lvl3pPr>
              <a:defRPr sz="110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4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Edit Master text styles</a:t>
            </a:r>
          </a:p>
        </p:txBody>
      </p:sp>
      <p:sp>
        <p:nvSpPr>
          <p:cNvPr id="5" name="Date Placeholder 4"/>
          <p:cNvSpPr>
            <a:spLocks noGrp="1"/>
          </p:cNvSpPr>
          <p:nvPr>
            <p:ph type="dt" sz="half" idx="10"/>
          </p:nvPr>
        </p:nvSpPr>
        <p:spPr>
          <a:xfrm>
            <a:off x="4799409" y="4412457"/>
            <a:ext cx="685800" cy="273844"/>
          </a:xfrm>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68580" tIns="34290" rIns="68580" bIns="3429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68580" tIns="34290" rIns="68580" bIns="34290" rtlCol="0" anchor="ctr"/>
          <a:lstStyle>
            <a:lvl1pPr algn="r">
              <a:defRPr sz="7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3/20/2019</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68580" tIns="34290" rIns="68580" bIns="34290" rtlCol="0" anchor="ctr"/>
          <a:lstStyle>
            <a:lvl1pPr algn="l">
              <a:defRPr sz="7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68580" tIns="34290" rIns="68580" bIns="34290" rtlCol="0" anchor="ctr"/>
          <a:lstStyle>
            <a:lvl1pPr algn="r">
              <a:defRPr sz="7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3" r:id="rId18"/>
    <p:sldLayoutId id="2147483676" r:id="rId19"/>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hyperlink" Target="http://cid.oxfordjournals.org/content/62/1/84.full.pdf+html" TargetMode="External"/><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png"/></Relationships>
</file>

<file path=ppt/slides/_rels/slide4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jpeg"/></Relationships>
</file>

<file path=ppt/slides/_rels/slide4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84.png"/></Relationships>
</file>

<file path=ppt/slides/_rels/slide5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5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5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4455023"/>
          </a:xfrm>
          <a:prstGeom prst="rect">
            <a:avLst/>
          </a:prstGeom>
          <a:solidFill>
            <a:schemeClr val="tx1">
              <a:lumMod val="85000"/>
              <a:lumOff val="15000"/>
            </a:scheme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dirty="0"/>
          </a:p>
        </p:txBody>
      </p:sp>
      <p:sp>
        <p:nvSpPr>
          <p:cNvPr id="3" name="Subtitle 2"/>
          <p:cNvSpPr>
            <a:spLocks noGrp="1"/>
          </p:cNvSpPr>
          <p:nvPr>
            <p:ph type="subTitle" idx="4294967295"/>
          </p:nvPr>
        </p:nvSpPr>
        <p:spPr>
          <a:xfrm>
            <a:off x="1143000" y="2571750"/>
            <a:ext cx="6858000" cy="1134126"/>
          </a:xfrm>
        </p:spPr>
        <p:txBody>
          <a:bodyPr>
            <a:normAutofit/>
          </a:bodyPr>
          <a:lstStyle/>
          <a:p>
            <a:pPr marL="0" indent="0" algn="ctr">
              <a:buNone/>
            </a:pPr>
            <a:r>
              <a:rPr lang="en-GB" b="1" dirty="0">
                <a:solidFill>
                  <a:schemeClr val="bg1"/>
                </a:solidFill>
              </a:rPr>
              <a:t>Dilip Nathwani  </a:t>
            </a:r>
          </a:p>
        </p:txBody>
      </p:sp>
      <p:sp>
        <p:nvSpPr>
          <p:cNvPr id="2" name="Title 1"/>
          <p:cNvSpPr>
            <a:spLocks noGrp="1"/>
          </p:cNvSpPr>
          <p:nvPr>
            <p:ph type="title" idx="4294967295"/>
          </p:nvPr>
        </p:nvSpPr>
        <p:spPr>
          <a:xfrm>
            <a:off x="1143000" y="1242446"/>
            <a:ext cx="6858000" cy="566373"/>
          </a:xfrm>
        </p:spPr>
        <p:txBody>
          <a:bodyPr>
            <a:normAutofit fontScale="90000"/>
          </a:bodyPr>
          <a:lstStyle/>
          <a:p>
            <a:r>
              <a:rPr lang="en-GB" sz="2700" b="1" dirty="0" smtClean="0">
                <a:solidFill>
                  <a:schemeClr val="bg1"/>
                </a:solidFill>
              </a:rPr>
              <a:t/>
            </a:r>
            <a:br>
              <a:rPr lang="en-GB" sz="2700" b="1" dirty="0" smtClean="0">
                <a:solidFill>
                  <a:schemeClr val="bg1"/>
                </a:solidFill>
              </a:rPr>
            </a:br>
            <a:r>
              <a:rPr lang="en-GB" sz="2700" b="1" dirty="0">
                <a:solidFill>
                  <a:schemeClr val="bg1"/>
                </a:solidFill>
              </a:rPr>
              <a:t/>
            </a:r>
            <a:br>
              <a:rPr lang="en-GB" sz="2700" b="1" dirty="0">
                <a:solidFill>
                  <a:schemeClr val="bg1"/>
                </a:solidFill>
              </a:rPr>
            </a:br>
            <a:r>
              <a:rPr lang="en-GB" sz="2700" b="1" dirty="0" smtClean="0">
                <a:solidFill>
                  <a:schemeClr val="bg1"/>
                </a:solidFill>
              </a:rPr>
              <a:t>HUMAN </a:t>
            </a:r>
            <a:r>
              <a:rPr lang="en-GB" sz="2700" b="1" dirty="0">
                <a:solidFill>
                  <a:schemeClr val="bg1"/>
                </a:solidFill>
              </a:rPr>
              <a:t>ANTIMICROBIAL STEWARDSHIP: </a:t>
            </a:r>
            <a:br>
              <a:rPr lang="en-GB" sz="2700" b="1" dirty="0">
                <a:solidFill>
                  <a:schemeClr val="bg1"/>
                </a:solidFill>
              </a:rPr>
            </a:br>
            <a:r>
              <a:rPr lang="en-GB" sz="2700" b="1" dirty="0">
                <a:solidFill>
                  <a:schemeClr val="bg1"/>
                </a:solidFill>
              </a:rPr>
              <a:t>PRESERVING CURRENT AND FUTURE ANTIMICROBIALS</a:t>
            </a:r>
            <a:br>
              <a:rPr lang="en-GB" sz="2700" b="1" dirty="0">
                <a:solidFill>
                  <a:schemeClr val="bg1"/>
                </a:solidFill>
              </a:rPr>
            </a:br>
            <a:r>
              <a:rPr lang="en-GB" sz="2700" b="1" dirty="0">
                <a:solidFill>
                  <a:schemeClr val="bg1"/>
                </a:solidFill>
              </a:rPr>
              <a:t/>
            </a:r>
            <a:br>
              <a:rPr lang="en-GB" sz="2700" b="1" dirty="0">
                <a:solidFill>
                  <a:schemeClr val="bg1"/>
                </a:solidFill>
              </a:rPr>
            </a:br>
            <a:r>
              <a:rPr lang="en-GB" sz="2700" b="1" dirty="0">
                <a:solidFill>
                  <a:schemeClr val="bg1"/>
                </a:solidFill>
              </a:rPr>
              <a:t/>
            </a:r>
            <a:br>
              <a:rPr lang="en-GB" sz="2700" b="1" dirty="0">
                <a:solidFill>
                  <a:schemeClr val="bg1"/>
                </a:solidFill>
              </a:rPr>
            </a:br>
            <a:r>
              <a:rPr lang="en-GB" sz="2700" b="1" dirty="0" err="1" smtClean="0">
                <a:solidFill>
                  <a:schemeClr val="bg1"/>
                </a:solidFill>
              </a:rPr>
              <a:t>ni</a:t>
            </a:r>
            <a:r>
              <a:rPr lang="en-GB" sz="2700" b="1" dirty="0" smtClean="0">
                <a:solidFill>
                  <a:schemeClr val="bg1"/>
                </a:solidFill>
              </a:rPr>
              <a:t> </a:t>
            </a:r>
            <a:r>
              <a:rPr lang="en-GB" sz="2700" b="1" dirty="0" err="1" smtClean="0">
                <a:solidFill>
                  <a:schemeClr val="bg1"/>
                </a:solidFill>
              </a:rPr>
              <a:t>hcai</a:t>
            </a:r>
            <a:r>
              <a:rPr lang="en-GB" sz="2700" b="1" dirty="0" smtClean="0">
                <a:solidFill>
                  <a:schemeClr val="bg1"/>
                </a:solidFill>
              </a:rPr>
              <a:t> &amp; </a:t>
            </a:r>
            <a:r>
              <a:rPr lang="en-GB" sz="2700" b="1" dirty="0" err="1" smtClean="0">
                <a:solidFill>
                  <a:schemeClr val="bg1"/>
                </a:solidFill>
              </a:rPr>
              <a:t>amr</a:t>
            </a:r>
            <a:r>
              <a:rPr lang="en-GB" sz="2700" b="1" dirty="0" smtClean="0">
                <a:solidFill>
                  <a:schemeClr val="bg1"/>
                </a:solidFill>
              </a:rPr>
              <a:t> symposium </a:t>
            </a:r>
            <a:br>
              <a:rPr lang="en-GB" sz="2700" b="1" dirty="0" smtClean="0">
                <a:solidFill>
                  <a:schemeClr val="bg1"/>
                </a:solidFill>
              </a:rPr>
            </a:br>
            <a:r>
              <a:rPr lang="en-GB" sz="2700" b="1" dirty="0" smtClean="0">
                <a:solidFill>
                  <a:schemeClr val="bg1"/>
                </a:solidFill>
              </a:rPr>
              <a:t>BELFAST</a:t>
            </a:r>
            <a:br>
              <a:rPr lang="en-GB" sz="2700" b="1" dirty="0" smtClean="0">
                <a:solidFill>
                  <a:schemeClr val="bg1"/>
                </a:solidFill>
              </a:rPr>
            </a:br>
            <a:r>
              <a:rPr lang="en-GB" sz="2700" b="1" dirty="0" smtClean="0">
                <a:solidFill>
                  <a:schemeClr val="bg1"/>
                </a:solidFill>
              </a:rPr>
              <a:t>2018 </a:t>
            </a:r>
            <a:r>
              <a:rPr lang="en-GB" b="1" dirty="0" smtClean="0">
                <a:solidFill>
                  <a:schemeClr val="bg1"/>
                </a:solidFill>
              </a:rPr>
              <a:t> </a:t>
            </a:r>
            <a:r>
              <a:rPr lang="en-GB" b="1" dirty="0">
                <a:solidFill>
                  <a:schemeClr val="bg1"/>
                </a:solidFill>
              </a:rPr>
              <a:t/>
            </a:r>
            <a:br>
              <a:rPr lang="en-GB" b="1" dirty="0">
                <a:solidFill>
                  <a:schemeClr val="bg1"/>
                </a:solidFill>
              </a:rPr>
            </a:br>
            <a:endParaRPr lang="en-GB"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5023"/>
            <a:ext cx="1338008" cy="637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98" y="4346510"/>
            <a:ext cx="1425515" cy="477849"/>
          </a:xfrm>
          <a:prstGeom prst="rect">
            <a:avLst/>
          </a:prstGeom>
          <a:solidFill>
            <a:schemeClr val="bg1"/>
          </a:solidFill>
        </p:spPr>
      </p:pic>
      <p:pic>
        <p:nvPicPr>
          <p:cNvPr id="5" name="Picture 4" descr="nhs-taysi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0399" y="4204004"/>
            <a:ext cx="744268" cy="529605"/>
          </a:xfrm>
          <a:prstGeom prst="rect">
            <a:avLst/>
          </a:prstGeom>
        </p:spPr>
      </p:pic>
      <p:pic>
        <p:nvPicPr>
          <p:cNvPr id="6" name="Picture 5"/>
          <p:cNvPicPr>
            <a:picLocks noChangeAspect="1"/>
          </p:cNvPicPr>
          <p:nvPr/>
        </p:nvPicPr>
        <p:blipFill>
          <a:blip r:embed="rId6"/>
          <a:stretch>
            <a:fillRect/>
          </a:stretch>
        </p:blipFill>
        <p:spPr>
          <a:xfrm>
            <a:off x="2984500" y="4178300"/>
            <a:ext cx="3175000" cy="965200"/>
          </a:xfrm>
          <a:prstGeom prst="rect">
            <a:avLst/>
          </a:prstGeom>
        </p:spPr>
      </p:pic>
    </p:spTree>
    <p:extLst>
      <p:ext uri="{BB962C8B-B14F-4D97-AF65-F5344CB8AC3E}">
        <p14:creationId xmlns:p14="http://schemas.microsoft.com/office/powerpoint/2010/main" val="4216484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705225" cy="1252846"/>
          </a:xfrm>
          <a:prstGeom prst="rect">
            <a:avLst/>
          </a:prstGeom>
        </p:spPr>
      </p:pic>
      <p:pic>
        <p:nvPicPr>
          <p:cNvPr id="3" name="Picture 2"/>
          <p:cNvPicPr>
            <a:picLocks noChangeAspect="1"/>
          </p:cNvPicPr>
          <p:nvPr/>
        </p:nvPicPr>
        <p:blipFill>
          <a:blip r:embed="rId3"/>
          <a:stretch>
            <a:fillRect/>
          </a:stretch>
        </p:blipFill>
        <p:spPr>
          <a:xfrm>
            <a:off x="542925" y="1252846"/>
            <a:ext cx="4297952" cy="1152217"/>
          </a:xfrm>
          <a:prstGeom prst="rect">
            <a:avLst/>
          </a:prstGeom>
        </p:spPr>
      </p:pic>
      <p:pic>
        <p:nvPicPr>
          <p:cNvPr id="4" name="Picture 3"/>
          <p:cNvPicPr>
            <a:picLocks noChangeAspect="1"/>
          </p:cNvPicPr>
          <p:nvPr/>
        </p:nvPicPr>
        <p:blipFill>
          <a:blip r:embed="rId4"/>
          <a:stretch>
            <a:fillRect/>
          </a:stretch>
        </p:blipFill>
        <p:spPr>
          <a:xfrm>
            <a:off x="2081213" y="2405063"/>
            <a:ext cx="3751033" cy="1257300"/>
          </a:xfrm>
          <a:prstGeom prst="rect">
            <a:avLst/>
          </a:prstGeom>
        </p:spPr>
      </p:pic>
      <p:pic>
        <p:nvPicPr>
          <p:cNvPr id="5" name="Picture 4"/>
          <p:cNvPicPr>
            <a:picLocks noChangeAspect="1"/>
          </p:cNvPicPr>
          <p:nvPr/>
        </p:nvPicPr>
        <p:blipFill>
          <a:blip r:embed="rId5"/>
          <a:stretch>
            <a:fillRect/>
          </a:stretch>
        </p:blipFill>
        <p:spPr>
          <a:xfrm>
            <a:off x="1862138" y="3738563"/>
            <a:ext cx="6229350" cy="962025"/>
          </a:xfrm>
          <a:prstGeom prst="rect">
            <a:avLst/>
          </a:prstGeom>
        </p:spPr>
      </p:pic>
      <p:pic>
        <p:nvPicPr>
          <p:cNvPr id="6" name="Picture 5"/>
          <p:cNvPicPr>
            <a:picLocks noChangeAspect="1"/>
          </p:cNvPicPr>
          <p:nvPr/>
        </p:nvPicPr>
        <p:blipFill>
          <a:blip r:embed="rId6"/>
          <a:stretch>
            <a:fillRect/>
          </a:stretch>
        </p:blipFill>
        <p:spPr>
          <a:xfrm>
            <a:off x="4193945" y="4700588"/>
            <a:ext cx="3381375" cy="295275"/>
          </a:xfrm>
          <a:prstGeom prst="rect">
            <a:avLst/>
          </a:prstGeom>
        </p:spPr>
      </p:pic>
      <p:pic>
        <p:nvPicPr>
          <p:cNvPr id="7" name="Picture 6"/>
          <p:cNvPicPr>
            <a:picLocks noChangeAspect="1"/>
          </p:cNvPicPr>
          <p:nvPr/>
        </p:nvPicPr>
        <p:blipFill>
          <a:blip r:embed="rId7"/>
          <a:stretch>
            <a:fillRect/>
          </a:stretch>
        </p:blipFill>
        <p:spPr>
          <a:xfrm>
            <a:off x="5876925" y="0"/>
            <a:ext cx="3267075" cy="1684359"/>
          </a:xfrm>
          <a:prstGeom prst="rect">
            <a:avLst/>
          </a:prstGeom>
        </p:spPr>
      </p:pic>
      <p:pic>
        <p:nvPicPr>
          <p:cNvPr id="8" name="Picture 7"/>
          <p:cNvPicPr>
            <a:picLocks noChangeAspect="1"/>
          </p:cNvPicPr>
          <p:nvPr/>
        </p:nvPicPr>
        <p:blipFill>
          <a:blip r:embed="rId8"/>
          <a:stretch>
            <a:fillRect/>
          </a:stretch>
        </p:blipFill>
        <p:spPr>
          <a:xfrm>
            <a:off x="6098212" y="1684359"/>
            <a:ext cx="2954216" cy="1314450"/>
          </a:xfrm>
          <a:prstGeom prst="rect">
            <a:avLst/>
          </a:prstGeom>
        </p:spPr>
      </p:pic>
      <p:sp>
        <p:nvSpPr>
          <p:cNvPr id="9" name="TextBox 8"/>
          <p:cNvSpPr txBox="1"/>
          <p:nvPr/>
        </p:nvSpPr>
        <p:spPr>
          <a:xfrm>
            <a:off x="4011321" y="200026"/>
            <a:ext cx="1765197" cy="500137"/>
          </a:xfrm>
          <a:prstGeom prst="rect">
            <a:avLst/>
          </a:prstGeom>
          <a:noFill/>
          <a:ln>
            <a:solidFill>
              <a:srgbClr val="FFFF00"/>
            </a:solidFill>
          </a:ln>
        </p:spPr>
        <p:txBody>
          <a:bodyPr wrap="none" lIns="68580" tIns="34290" rIns="68580" bIns="34290" rtlCol="0">
            <a:spAutoFit/>
          </a:bodyPr>
          <a:lstStyle/>
          <a:p>
            <a:r>
              <a:rPr lang="en-US" dirty="0"/>
              <a:t>Growing evidence</a:t>
            </a:r>
          </a:p>
          <a:p>
            <a:r>
              <a:rPr lang="en-US" dirty="0"/>
              <a:t>from all sectors </a:t>
            </a:r>
          </a:p>
        </p:txBody>
      </p:sp>
      <p:sp>
        <p:nvSpPr>
          <p:cNvPr id="10" name="Rectangle 9"/>
          <p:cNvSpPr/>
          <p:nvPr/>
        </p:nvSpPr>
        <p:spPr>
          <a:xfrm>
            <a:off x="6139543" y="2313215"/>
            <a:ext cx="2912885" cy="685595"/>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ln>
                <a:solidFill>
                  <a:srgbClr val="000000"/>
                </a:solidFill>
              </a:ln>
              <a:noFill/>
            </a:endParaRPr>
          </a:p>
        </p:txBody>
      </p:sp>
    </p:spTree>
    <p:extLst>
      <p:ext uri="{BB962C8B-B14F-4D97-AF65-F5344CB8AC3E}">
        <p14:creationId xmlns:p14="http://schemas.microsoft.com/office/powerpoint/2010/main" val="4096865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340342"/>
          </a:xfrm>
          <a:prstGeom prst="rect">
            <a:avLst/>
          </a:prstGeom>
        </p:spPr>
      </p:pic>
      <p:pic>
        <p:nvPicPr>
          <p:cNvPr id="3" name="Picture 2"/>
          <p:cNvPicPr>
            <a:picLocks noChangeAspect="1"/>
          </p:cNvPicPr>
          <p:nvPr/>
        </p:nvPicPr>
        <p:blipFill>
          <a:blip r:embed="rId3"/>
          <a:stretch>
            <a:fillRect/>
          </a:stretch>
        </p:blipFill>
        <p:spPr>
          <a:xfrm>
            <a:off x="5183883" y="505459"/>
            <a:ext cx="2409825" cy="352425"/>
          </a:xfrm>
          <a:prstGeom prst="rect">
            <a:avLst/>
          </a:prstGeom>
        </p:spPr>
      </p:pic>
      <p:pic>
        <p:nvPicPr>
          <p:cNvPr id="4" name="Picture 3"/>
          <p:cNvPicPr>
            <a:picLocks noChangeAspect="1"/>
          </p:cNvPicPr>
          <p:nvPr/>
        </p:nvPicPr>
        <p:blipFill>
          <a:blip r:embed="rId4"/>
          <a:stretch>
            <a:fillRect/>
          </a:stretch>
        </p:blipFill>
        <p:spPr>
          <a:xfrm>
            <a:off x="0" y="1340341"/>
            <a:ext cx="3276600" cy="3803159"/>
          </a:xfrm>
          <a:prstGeom prst="rect">
            <a:avLst/>
          </a:prstGeom>
        </p:spPr>
      </p:pic>
      <p:pic>
        <p:nvPicPr>
          <p:cNvPr id="5" name="Picture 4"/>
          <p:cNvPicPr>
            <a:picLocks noChangeAspect="1"/>
          </p:cNvPicPr>
          <p:nvPr/>
        </p:nvPicPr>
        <p:blipFill>
          <a:blip r:embed="rId5"/>
          <a:stretch>
            <a:fillRect/>
          </a:stretch>
        </p:blipFill>
        <p:spPr>
          <a:xfrm>
            <a:off x="4726978" y="1340341"/>
            <a:ext cx="3349487" cy="3803159"/>
          </a:xfrm>
          <a:prstGeom prst="rect">
            <a:avLst/>
          </a:prstGeom>
        </p:spPr>
      </p:pic>
    </p:spTree>
    <p:extLst>
      <p:ext uri="{BB962C8B-B14F-4D97-AF65-F5344CB8AC3E}">
        <p14:creationId xmlns:p14="http://schemas.microsoft.com/office/powerpoint/2010/main" val="558342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185931"/>
          </a:xfrm>
          <a:prstGeom prst="rect">
            <a:avLst/>
          </a:prstGeom>
        </p:spPr>
      </p:pic>
      <p:pic>
        <p:nvPicPr>
          <p:cNvPr id="3" name="Picture 2"/>
          <p:cNvPicPr>
            <a:picLocks noChangeAspect="1"/>
          </p:cNvPicPr>
          <p:nvPr/>
        </p:nvPicPr>
        <p:blipFill>
          <a:blip r:embed="rId3"/>
          <a:stretch>
            <a:fillRect/>
          </a:stretch>
        </p:blipFill>
        <p:spPr>
          <a:xfrm>
            <a:off x="3349462" y="0"/>
            <a:ext cx="5794538" cy="504825"/>
          </a:xfrm>
          <a:prstGeom prst="rect">
            <a:avLst/>
          </a:prstGeom>
        </p:spPr>
      </p:pic>
      <p:pic>
        <p:nvPicPr>
          <p:cNvPr id="4" name="Picture 3"/>
          <p:cNvPicPr>
            <a:picLocks noChangeAspect="1"/>
          </p:cNvPicPr>
          <p:nvPr/>
        </p:nvPicPr>
        <p:blipFill>
          <a:blip r:embed="rId4"/>
          <a:stretch>
            <a:fillRect/>
          </a:stretch>
        </p:blipFill>
        <p:spPr>
          <a:xfrm>
            <a:off x="227082" y="1324709"/>
            <a:ext cx="2655600" cy="3570408"/>
          </a:xfrm>
          <a:prstGeom prst="rect">
            <a:avLst/>
          </a:prstGeom>
        </p:spPr>
      </p:pic>
      <p:pic>
        <p:nvPicPr>
          <p:cNvPr id="5" name="Picture 4"/>
          <p:cNvPicPr>
            <a:picLocks noChangeAspect="1"/>
          </p:cNvPicPr>
          <p:nvPr/>
        </p:nvPicPr>
        <p:blipFill>
          <a:blip r:embed="rId5"/>
          <a:stretch>
            <a:fillRect/>
          </a:stretch>
        </p:blipFill>
        <p:spPr>
          <a:xfrm>
            <a:off x="3451646" y="1242704"/>
            <a:ext cx="5629275" cy="3736785"/>
          </a:xfrm>
          <a:prstGeom prst="rect">
            <a:avLst/>
          </a:prstGeom>
        </p:spPr>
      </p:pic>
      <p:sp>
        <p:nvSpPr>
          <p:cNvPr id="6" name="Rectangle 5"/>
          <p:cNvSpPr/>
          <p:nvPr/>
        </p:nvSpPr>
        <p:spPr>
          <a:xfrm>
            <a:off x="5046272" y="1646425"/>
            <a:ext cx="876789" cy="3084680"/>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952264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FF00"/>
                </a:solidFill>
              </a:rPr>
              <a:t>What is being implemented- human </a:t>
            </a:r>
            <a:r>
              <a:rPr lang="en-US" b="1" dirty="0" err="1">
                <a:solidFill>
                  <a:srgbClr val="FFFF00"/>
                </a:solidFill>
              </a:rPr>
              <a:t>ams</a:t>
            </a:r>
            <a:r>
              <a:rPr lang="en-US" b="1" dirty="0">
                <a:solidFill>
                  <a:srgbClr val="FFFF00"/>
                </a:solidFill>
              </a:rPr>
              <a:t> ? </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286125" y="3086100"/>
            <a:ext cx="2562225" cy="1028700"/>
          </a:xfrm>
          <a:prstGeom prst="rect">
            <a:avLst/>
          </a:prstGeom>
        </p:spPr>
      </p:pic>
    </p:spTree>
    <p:extLst>
      <p:ext uri="{BB962C8B-B14F-4D97-AF65-F5344CB8AC3E}">
        <p14:creationId xmlns:p14="http://schemas.microsoft.com/office/powerpoint/2010/main" val="3818251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243927" cy="1189733"/>
          </a:xfrm>
          <a:prstGeom prst="rect">
            <a:avLst/>
          </a:prstGeom>
        </p:spPr>
      </p:pic>
      <p:pic>
        <p:nvPicPr>
          <p:cNvPr id="4" name="Picture 3"/>
          <p:cNvPicPr>
            <a:picLocks noChangeAspect="1"/>
          </p:cNvPicPr>
          <p:nvPr/>
        </p:nvPicPr>
        <p:blipFill>
          <a:blip r:embed="rId3"/>
          <a:stretch>
            <a:fillRect/>
          </a:stretch>
        </p:blipFill>
        <p:spPr>
          <a:xfrm>
            <a:off x="2784248" y="1189733"/>
            <a:ext cx="4848225" cy="628179"/>
          </a:xfrm>
          <a:prstGeom prst="rect">
            <a:avLst/>
          </a:prstGeom>
        </p:spPr>
      </p:pic>
      <p:pic>
        <p:nvPicPr>
          <p:cNvPr id="5" name="Picture 4"/>
          <p:cNvPicPr>
            <a:picLocks noChangeAspect="1"/>
          </p:cNvPicPr>
          <p:nvPr/>
        </p:nvPicPr>
        <p:blipFill>
          <a:blip r:embed="rId4"/>
          <a:stretch>
            <a:fillRect/>
          </a:stretch>
        </p:blipFill>
        <p:spPr>
          <a:xfrm>
            <a:off x="2243926" y="0"/>
            <a:ext cx="6900074" cy="1189733"/>
          </a:xfrm>
          <a:prstGeom prst="rect">
            <a:avLst/>
          </a:prstGeom>
        </p:spPr>
      </p:pic>
      <p:pic>
        <p:nvPicPr>
          <p:cNvPr id="6" name="Picture 5"/>
          <p:cNvPicPr>
            <a:picLocks noChangeAspect="1"/>
          </p:cNvPicPr>
          <p:nvPr/>
        </p:nvPicPr>
        <p:blipFill>
          <a:blip r:embed="rId5"/>
          <a:stretch>
            <a:fillRect/>
          </a:stretch>
        </p:blipFill>
        <p:spPr>
          <a:xfrm>
            <a:off x="408111" y="2258661"/>
            <a:ext cx="8401050" cy="2695575"/>
          </a:xfrm>
          <a:prstGeom prst="rect">
            <a:avLst/>
          </a:prstGeom>
        </p:spPr>
      </p:pic>
      <p:sp>
        <p:nvSpPr>
          <p:cNvPr id="7" name="Rectangle 6"/>
          <p:cNvSpPr/>
          <p:nvPr/>
        </p:nvSpPr>
        <p:spPr>
          <a:xfrm>
            <a:off x="517477" y="2825320"/>
            <a:ext cx="6012807" cy="288484"/>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517477" y="3622086"/>
            <a:ext cx="8238416" cy="1264877"/>
          </a:xfrm>
          <a:prstGeom prst="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9" name="Oval 8"/>
          <p:cNvSpPr/>
          <p:nvPr/>
        </p:nvSpPr>
        <p:spPr>
          <a:xfrm>
            <a:off x="7327106" y="4085111"/>
            <a:ext cx="1482055" cy="685800"/>
          </a:xfrm>
          <a:prstGeom prst="ellipse">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 name="Oval 9"/>
          <p:cNvSpPr/>
          <p:nvPr/>
        </p:nvSpPr>
        <p:spPr>
          <a:xfrm>
            <a:off x="2239160" y="3800672"/>
            <a:ext cx="1589253" cy="507214"/>
          </a:xfrm>
          <a:prstGeom prst="ellipse">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pic>
        <p:nvPicPr>
          <p:cNvPr id="3" name="Picture 2"/>
          <p:cNvPicPr>
            <a:picLocks noChangeAspect="1"/>
          </p:cNvPicPr>
          <p:nvPr/>
        </p:nvPicPr>
        <p:blipFill>
          <a:blip r:embed="rId6"/>
          <a:stretch>
            <a:fillRect/>
          </a:stretch>
        </p:blipFill>
        <p:spPr>
          <a:xfrm>
            <a:off x="0" y="1147762"/>
            <a:ext cx="1425000" cy="595313"/>
          </a:xfrm>
          <a:prstGeom prst="rect">
            <a:avLst/>
          </a:prstGeom>
        </p:spPr>
      </p:pic>
      <p:sp>
        <p:nvSpPr>
          <p:cNvPr id="11" name="Rectangle 10"/>
          <p:cNvSpPr/>
          <p:nvPr/>
        </p:nvSpPr>
        <p:spPr>
          <a:xfrm>
            <a:off x="7751689" y="0"/>
            <a:ext cx="1392311" cy="1315808"/>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272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3081" y="133815"/>
            <a:ext cx="7427345" cy="1873405"/>
          </a:xfrm>
        </p:spPr>
        <p:txBody>
          <a:bodyPr/>
          <a:lstStyle/>
          <a:p>
            <a:r>
              <a:rPr lang="en-US" dirty="0"/>
              <a:t>We have just heard similar results from </a:t>
            </a:r>
            <a:r>
              <a:rPr lang="en-US" dirty="0" err="1"/>
              <a:t>european</a:t>
            </a:r>
            <a:r>
              <a:rPr lang="en-US" dirty="0"/>
              <a:t> survey – </a:t>
            </a:r>
            <a:r>
              <a:rPr lang="en-US" dirty="0" err="1"/>
              <a:t>kACELNIK</a:t>
            </a:r>
            <a:r>
              <a:rPr lang="en-US" dirty="0"/>
              <a:t> ET AL </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4012" y="2434430"/>
            <a:ext cx="5988205" cy="2693019"/>
          </a:xfrm>
          <a:prstGeom prst="rect">
            <a:avLst/>
          </a:prstGeom>
        </p:spPr>
      </p:pic>
      <p:sp>
        <p:nvSpPr>
          <p:cNvPr id="5" name="Rectangle 4">
            <a:extLst>
              <a:ext uri="{FF2B5EF4-FFF2-40B4-BE49-F238E27FC236}">
                <a16:creationId xmlns="" xmlns:a16="http://schemas.microsoft.com/office/drawing/2014/main" id="{24C92D9D-11C4-0A43-BDB9-3C1D6ACECBEC}"/>
              </a:ext>
            </a:extLst>
          </p:cNvPr>
          <p:cNvSpPr/>
          <p:nvPr/>
        </p:nvSpPr>
        <p:spPr>
          <a:xfrm>
            <a:off x="399896" y="3134015"/>
            <a:ext cx="5185317" cy="7234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pic>
        <p:nvPicPr>
          <p:cNvPr id="6" name="Picture 5">
            <a:extLst>
              <a:ext uri="{FF2B5EF4-FFF2-40B4-BE49-F238E27FC236}">
                <a16:creationId xmlns="" xmlns:a16="http://schemas.microsoft.com/office/drawing/2014/main" id="{A6E77947-F04F-9E43-800D-E6C26A26C3D2}"/>
              </a:ext>
            </a:extLst>
          </p:cNvPr>
          <p:cNvPicPr>
            <a:picLocks noChangeAspect="1"/>
          </p:cNvPicPr>
          <p:nvPr/>
        </p:nvPicPr>
        <p:blipFill>
          <a:blip r:embed="rId3"/>
          <a:stretch>
            <a:fillRect/>
          </a:stretch>
        </p:blipFill>
        <p:spPr>
          <a:xfrm>
            <a:off x="1" y="0"/>
            <a:ext cx="1313259" cy="336422"/>
          </a:xfrm>
          <a:prstGeom prst="rect">
            <a:avLst/>
          </a:prstGeom>
        </p:spPr>
      </p:pic>
      <p:sp>
        <p:nvSpPr>
          <p:cNvPr id="7" name="TextBox 6">
            <a:extLst>
              <a:ext uri="{FF2B5EF4-FFF2-40B4-BE49-F238E27FC236}">
                <a16:creationId xmlns="" xmlns:a16="http://schemas.microsoft.com/office/drawing/2014/main" id="{17B312F5-F00E-B548-9367-699DC2E0E8CD}"/>
              </a:ext>
            </a:extLst>
          </p:cNvPr>
          <p:cNvSpPr txBox="1"/>
          <p:nvPr/>
        </p:nvSpPr>
        <p:spPr>
          <a:xfrm>
            <a:off x="214012" y="1386590"/>
            <a:ext cx="1140228" cy="715581"/>
          </a:xfrm>
          <a:prstGeom prst="rect">
            <a:avLst/>
          </a:prstGeom>
          <a:solidFill>
            <a:schemeClr val="accent3"/>
          </a:solidFill>
          <a:ln>
            <a:solidFill>
              <a:srgbClr val="C00000"/>
            </a:solidFill>
          </a:ln>
        </p:spPr>
        <p:txBody>
          <a:bodyPr wrap="square" lIns="68580" tIns="34290" rIns="68580" bIns="34290" rtlCol="0">
            <a:spAutoFit/>
          </a:bodyPr>
          <a:lstStyle/>
          <a:p>
            <a:r>
              <a:rPr lang="en-US" dirty="0">
                <a:solidFill>
                  <a:srgbClr val="000090"/>
                </a:solidFill>
              </a:rPr>
              <a:t>WKP 7</a:t>
            </a:r>
          </a:p>
          <a:p>
            <a:r>
              <a:rPr lang="en-US" dirty="0">
                <a:solidFill>
                  <a:srgbClr val="000090"/>
                </a:solidFill>
              </a:rPr>
              <a:t>Vienna 11/18 </a:t>
            </a:r>
          </a:p>
        </p:txBody>
      </p:sp>
      <p:pic>
        <p:nvPicPr>
          <p:cNvPr id="8" name="Picture 7"/>
          <p:cNvPicPr>
            <a:picLocks noChangeAspect="1"/>
          </p:cNvPicPr>
          <p:nvPr/>
        </p:nvPicPr>
        <p:blipFill>
          <a:blip r:embed="rId4"/>
          <a:stretch>
            <a:fillRect/>
          </a:stretch>
        </p:blipFill>
        <p:spPr>
          <a:xfrm>
            <a:off x="6284105" y="2450481"/>
            <a:ext cx="2665287" cy="2635292"/>
          </a:xfrm>
          <a:prstGeom prst="rect">
            <a:avLst/>
          </a:prstGeom>
        </p:spPr>
      </p:pic>
      <p:sp>
        <p:nvSpPr>
          <p:cNvPr id="9" name="Rectangle 8">
            <a:extLst>
              <a:ext uri="{FF2B5EF4-FFF2-40B4-BE49-F238E27FC236}">
                <a16:creationId xmlns="" xmlns:a16="http://schemas.microsoft.com/office/drawing/2014/main" id="{BA95D8A7-2E1C-334A-ABCF-31664B3859CE}"/>
              </a:ext>
            </a:extLst>
          </p:cNvPr>
          <p:cNvSpPr/>
          <p:nvPr/>
        </p:nvSpPr>
        <p:spPr>
          <a:xfrm>
            <a:off x="3665913" y="3050771"/>
            <a:ext cx="939338" cy="123388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177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AMS IN HUMAN IS A WHOLE SYSTEMS APPROACH: Doing AMS IN ISOLATION IN ONE COMPONENT OF THE SYSTEM WILL NOT BE SUCCESSFUL IN THE LONG TERM  </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3696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576638" cy="990600"/>
          </a:xfrm>
          <a:prstGeom prst="rect">
            <a:avLst/>
          </a:prstGeom>
        </p:spPr>
      </p:pic>
      <p:pic>
        <p:nvPicPr>
          <p:cNvPr id="3" name="Picture 2"/>
          <p:cNvPicPr>
            <a:picLocks noChangeAspect="1"/>
          </p:cNvPicPr>
          <p:nvPr/>
        </p:nvPicPr>
        <p:blipFill>
          <a:blip r:embed="rId3"/>
          <a:stretch>
            <a:fillRect/>
          </a:stretch>
        </p:blipFill>
        <p:spPr>
          <a:xfrm>
            <a:off x="1262063" y="333375"/>
            <a:ext cx="2276475" cy="276225"/>
          </a:xfrm>
          <a:prstGeom prst="rect">
            <a:avLst/>
          </a:prstGeom>
        </p:spPr>
      </p:pic>
      <p:pic>
        <p:nvPicPr>
          <p:cNvPr id="4" name="Picture 3"/>
          <p:cNvPicPr>
            <a:picLocks noChangeAspect="1"/>
          </p:cNvPicPr>
          <p:nvPr/>
        </p:nvPicPr>
        <p:blipFill>
          <a:blip r:embed="rId4"/>
          <a:stretch>
            <a:fillRect/>
          </a:stretch>
        </p:blipFill>
        <p:spPr>
          <a:xfrm>
            <a:off x="100013" y="1100138"/>
            <a:ext cx="3476625" cy="3467100"/>
          </a:xfrm>
          <a:prstGeom prst="rect">
            <a:avLst/>
          </a:prstGeom>
        </p:spPr>
      </p:pic>
      <p:pic>
        <p:nvPicPr>
          <p:cNvPr id="5" name="Picture 4"/>
          <p:cNvPicPr>
            <a:picLocks noChangeAspect="1"/>
          </p:cNvPicPr>
          <p:nvPr/>
        </p:nvPicPr>
        <p:blipFill>
          <a:blip r:embed="rId5"/>
          <a:stretch>
            <a:fillRect/>
          </a:stretch>
        </p:blipFill>
        <p:spPr>
          <a:xfrm>
            <a:off x="3581400" y="0"/>
            <a:ext cx="2095500" cy="1857375"/>
          </a:xfrm>
          <a:prstGeom prst="rect">
            <a:avLst/>
          </a:prstGeom>
        </p:spPr>
      </p:pic>
      <p:pic>
        <p:nvPicPr>
          <p:cNvPr id="6" name="Picture 5"/>
          <p:cNvPicPr>
            <a:picLocks noChangeAspect="1"/>
          </p:cNvPicPr>
          <p:nvPr/>
        </p:nvPicPr>
        <p:blipFill>
          <a:blip r:embed="rId6"/>
          <a:stretch>
            <a:fillRect/>
          </a:stretch>
        </p:blipFill>
        <p:spPr>
          <a:xfrm>
            <a:off x="5676900" y="0"/>
            <a:ext cx="3409950" cy="5057775"/>
          </a:xfrm>
          <a:prstGeom prst="rect">
            <a:avLst/>
          </a:prstGeom>
        </p:spPr>
      </p:pic>
      <p:sp>
        <p:nvSpPr>
          <p:cNvPr id="7" name="TextBox 6"/>
          <p:cNvSpPr txBox="1"/>
          <p:nvPr/>
        </p:nvSpPr>
        <p:spPr>
          <a:xfrm>
            <a:off x="4649320" y="2481263"/>
            <a:ext cx="905120" cy="484748"/>
          </a:xfrm>
          <a:prstGeom prst="rect">
            <a:avLst/>
          </a:prstGeom>
          <a:noFill/>
          <a:ln>
            <a:solidFill>
              <a:srgbClr val="FFFF00"/>
            </a:solidFill>
          </a:ln>
        </p:spPr>
        <p:txBody>
          <a:bodyPr wrap="square" lIns="68580" tIns="34290" rIns="68580" bIns="34290" rtlCol="0">
            <a:spAutoFit/>
          </a:bodyPr>
          <a:lstStyle/>
          <a:p>
            <a:r>
              <a:rPr lang="en-US" sz="900" dirty="0"/>
              <a:t>Example of </a:t>
            </a:r>
          </a:p>
          <a:p>
            <a:r>
              <a:rPr lang="en-US" sz="900" dirty="0"/>
              <a:t>One system </a:t>
            </a:r>
          </a:p>
          <a:p>
            <a:r>
              <a:rPr lang="en-US" sz="900" dirty="0"/>
              <a:t>Approach </a:t>
            </a:r>
          </a:p>
        </p:txBody>
      </p:sp>
      <p:pic>
        <p:nvPicPr>
          <p:cNvPr id="8" name="Picture 7"/>
          <p:cNvPicPr>
            <a:picLocks noChangeAspect="1"/>
          </p:cNvPicPr>
          <p:nvPr/>
        </p:nvPicPr>
        <p:blipFill>
          <a:blip r:embed="rId7"/>
          <a:stretch>
            <a:fillRect/>
          </a:stretch>
        </p:blipFill>
        <p:spPr>
          <a:xfrm>
            <a:off x="3895725" y="3537857"/>
            <a:ext cx="1781175" cy="1095375"/>
          </a:xfrm>
          <a:prstGeom prst="rect">
            <a:avLst/>
          </a:prstGeom>
        </p:spPr>
      </p:pic>
      <p:sp>
        <p:nvSpPr>
          <p:cNvPr id="10" name="TextBox 9">
            <a:extLst>
              <a:ext uri="{FF2B5EF4-FFF2-40B4-BE49-F238E27FC236}">
                <a16:creationId xmlns="" xmlns:a16="http://schemas.microsoft.com/office/drawing/2014/main" id="{EE5B86DF-A3F8-C446-889C-2FDCB59FFBE3}"/>
              </a:ext>
            </a:extLst>
          </p:cNvPr>
          <p:cNvSpPr txBox="1"/>
          <p:nvPr/>
        </p:nvSpPr>
        <p:spPr>
          <a:xfrm>
            <a:off x="3741645" y="2017059"/>
            <a:ext cx="907676" cy="623248"/>
          </a:xfrm>
          <a:prstGeom prst="rect">
            <a:avLst/>
          </a:prstGeom>
          <a:solidFill>
            <a:schemeClr val="accent3"/>
          </a:solidFill>
          <a:ln>
            <a:solidFill>
              <a:srgbClr val="C00000"/>
            </a:solidFill>
          </a:ln>
        </p:spPr>
        <p:txBody>
          <a:bodyPr wrap="square" lIns="68580" tIns="34290" rIns="68580" bIns="34290" rtlCol="0">
            <a:spAutoFit/>
          </a:bodyPr>
          <a:lstStyle/>
          <a:p>
            <a:r>
              <a:rPr lang="en-US" sz="900" dirty="0">
                <a:solidFill>
                  <a:srgbClr val="000090"/>
                </a:solidFill>
              </a:rPr>
              <a:t>Hospital</a:t>
            </a:r>
          </a:p>
          <a:p>
            <a:r>
              <a:rPr lang="en-US" sz="900" dirty="0">
                <a:solidFill>
                  <a:srgbClr val="000090"/>
                </a:solidFill>
              </a:rPr>
              <a:t>LTCF</a:t>
            </a:r>
          </a:p>
          <a:p>
            <a:r>
              <a:rPr lang="en-US" sz="900" dirty="0">
                <a:solidFill>
                  <a:srgbClr val="000090"/>
                </a:solidFill>
              </a:rPr>
              <a:t>Primary care</a:t>
            </a:r>
          </a:p>
          <a:p>
            <a:r>
              <a:rPr lang="en-US" sz="900" dirty="0">
                <a:solidFill>
                  <a:srgbClr val="000090"/>
                </a:solidFill>
              </a:rPr>
              <a:t>Others </a:t>
            </a:r>
          </a:p>
        </p:txBody>
      </p:sp>
      <p:sp>
        <p:nvSpPr>
          <p:cNvPr id="11" name="Left Arrow 10">
            <a:extLst>
              <a:ext uri="{FF2B5EF4-FFF2-40B4-BE49-F238E27FC236}">
                <a16:creationId xmlns="" xmlns:a16="http://schemas.microsoft.com/office/drawing/2014/main" id="{4DAE14B6-612B-FD4C-945A-468E8FBCDCE8}"/>
              </a:ext>
            </a:extLst>
          </p:cNvPr>
          <p:cNvSpPr/>
          <p:nvPr/>
        </p:nvSpPr>
        <p:spPr>
          <a:xfrm>
            <a:off x="3176869" y="2339789"/>
            <a:ext cx="564776" cy="363474"/>
          </a:xfrm>
          <a:prstGeom prst="lef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209160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353175" cy="1323975"/>
          </a:xfrm>
          <a:prstGeom prst="rect">
            <a:avLst/>
          </a:prstGeom>
        </p:spPr>
      </p:pic>
      <p:pic>
        <p:nvPicPr>
          <p:cNvPr id="3" name="Picture 2"/>
          <p:cNvPicPr>
            <a:picLocks noChangeAspect="1"/>
          </p:cNvPicPr>
          <p:nvPr/>
        </p:nvPicPr>
        <p:blipFill>
          <a:blip r:embed="rId3"/>
          <a:stretch>
            <a:fillRect/>
          </a:stretch>
        </p:blipFill>
        <p:spPr>
          <a:xfrm>
            <a:off x="6353175" y="0"/>
            <a:ext cx="2790825" cy="304800"/>
          </a:xfrm>
          <a:prstGeom prst="rect">
            <a:avLst/>
          </a:prstGeom>
        </p:spPr>
      </p:pic>
      <p:pic>
        <p:nvPicPr>
          <p:cNvPr id="4" name="Picture 3"/>
          <p:cNvPicPr>
            <a:picLocks noChangeAspect="1"/>
          </p:cNvPicPr>
          <p:nvPr/>
        </p:nvPicPr>
        <p:blipFill>
          <a:blip r:embed="rId4"/>
          <a:stretch>
            <a:fillRect/>
          </a:stretch>
        </p:blipFill>
        <p:spPr>
          <a:xfrm>
            <a:off x="0" y="1323976"/>
            <a:ext cx="2586038" cy="2383910"/>
          </a:xfrm>
          <a:prstGeom prst="rect">
            <a:avLst/>
          </a:prstGeom>
        </p:spPr>
      </p:pic>
      <p:pic>
        <p:nvPicPr>
          <p:cNvPr id="5" name="Picture 4"/>
          <p:cNvPicPr>
            <a:picLocks noChangeAspect="1"/>
          </p:cNvPicPr>
          <p:nvPr/>
        </p:nvPicPr>
        <p:blipFill>
          <a:blip r:embed="rId5"/>
          <a:stretch>
            <a:fillRect/>
          </a:stretch>
        </p:blipFill>
        <p:spPr>
          <a:xfrm>
            <a:off x="2586037" y="1362075"/>
            <a:ext cx="3301853" cy="2928938"/>
          </a:xfrm>
          <a:prstGeom prst="rect">
            <a:avLst/>
          </a:prstGeom>
        </p:spPr>
      </p:pic>
      <p:pic>
        <p:nvPicPr>
          <p:cNvPr id="6" name="Picture 5"/>
          <p:cNvPicPr>
            <a:picLocks noChangeAspect="1"/>
          </p:cNvPicPr>
          <p:nvPr/>
        </p:nvPicPr>
        <p:blipFill>
          <a:blip r:embed="rId6"/>
          <a:stretch>
            <a:fillRect/>
          </a:stretch>
        </p:blipFill>
        <p:spPr>
          <a:xfrm>
            <a:off x="5905757" y="1971675"/>
            <a:ext cx="3014406" cy="2921546"/>
          </a:xfrm>
          <a:prstGeom prst="rect">
            <a:avLst/>
          </a:prstGeom>
        </p:spPr>
      </p:pic>
      <p:sp>
        <p:nvSpPr>
          <p:cNvPr id="7" name="Rectangle 6"/>
          <p:cNvSpPr/>
          <p:nvPr/>
        </p:nvSpPr>
        <p:spPr>
          <a:xfrm>
            <a:off x="5905757" y="1971675"/>
            <a:ext cx="3014406" cy="2921546"/>
          </a:xfrm>
          <a:prstGeom prst="rect">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8" name="Rectangle 7"/>
          <p:cNvSpPr/>
          <p:nvPr/>
        </p:nvSpPr>
        <p:spPr>
          <a:xfrm>
            <a:off x="0" y="1362076"/>
            <a:ext cx="2586038" cy="279587"/>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9" name="Rectangle 8"/>
          <p:cNvSpPr/>
          <p:nvPr/>
        </p:nvSpPr>
        <p:spPr>
          <a:xfrm>
            <a:off x="2638985" y="2398060"/>
            <a:ext cx="3199280" cy="705971"/>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 name="Rectangle 9"/>
          <p:cNvSpPr/>
          <p:nvPr/>
        </p:nvSpPr>
        <p:spPr>
          <a:xfrm>
            <a:off x="5950324" y="1971675"/>
            <a:ext cx="2762250" cy="308722"/>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004808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0"/>
            <a:ext cx="6019800" cy="4972050"/>
          </a:xfrm>
          <a:prstGeom prst="rect">
            <a:avLst/>
          </a:prstGeom>
        </p:spPr>
      </p:pic>
      <p:pic>
        <p:nvPicPr>
          <p:cNvPr id="3" name="Picture 2"/>
          <p:cNvPicPr>
            <a:picLocks noChangeAspect="1"/>
          </p:cNvPicPr>
          <p:nvPr/>
        </p:nvPicPr>
        <p:blipFill>
          <a:blip r:embed="rId3"/>
          <a:stretch>
            <a:fillRect/>
          </a:stretch>
        </p:blipFill>
        <p:spPr>
          <a:xfrm>
            <a:off x="0" y="0"/>
            <a:ext cx="3124200" cy="1162050"/>
          </a:xfrm>
          <a:prstGeom prst="rect">
            <a:avLst/>
          </a:prstGeom>
        </p:spPr>
      </p:pic>
      <p:pic>
        <p:nvPicPr>
          <p:cNvPr id="4" name="Picture 3"/>
          <p:cNvPicPr>
            <a:picLocks noChangeAspect="1"/>
          </p:cNvPicPr>
          <p:nvPr/>
        </p:nvPicPr>
        <p:blipFill>
          <a:blip r:embed="rId4"/>
          <a:stretch>
            <a:fillRect/>
          </a:stretch>
        </p:blipFill>
        <p:spPr>
          <a:xfrm>
            <a:off x="310406" y="1229145"/>
            <a:ext cx="2752725" cy="276225"/>
          </a:xfrm>
          <a:prstGeom prst="rect">
            <a:avLst/>
          </a:prstGeom>
        </p:spPr>
      </p:pic>
      <p:pic>
        <p:nvPicPr>
          <p:cNvPr id="5" name="Picture 4"/>
          <p:cNvPicPr>
            <a:picLocks noChangeAspect="1"/>
          </p:cNvPicPr>
          <p:nvPr/>
        </p:nvPicPr>
        <p:blipFill>
          <a:blip r:embed="rId5"/>
          <a:stretch>
            <a:fillRect/>
          </a:stretch>
        </p:blipFill>
        <p:spPr>
          <a:xfrm>
            <a:off x="2005856" y="2299052"/>
            <a:ext cx="1057275" cy="1524000"/>
          </a:xfrm>
          <a:prstGeom prst="rect">
            <a:avLst/>
          </a:prstGeom>
        </p:spPr>
      </p:pic>
      <p:sp>
        <p:nvSpPr>
          <p:cNvPr id="6" name="Rectangle 5">
            <a:extLst>
              <a:ext uri="{FF2B5EF4-FFF2-40B4-BE49-F238E27FC236}">
                <a16:creationId xmlns="" xmlns:a16="http://schemas.microsoft.com/office/drawing/2014/main" id="{E94C35B9-EB05-B348-866D-4DBD832B7B55}"/>
              </a:ext>
            </a:extLst>
          </p:cNvPr>
          <p:cNvSpPr/>
          <p:nvPr/>
        </p:nvSpPr>
        <p:spPr>
          <a:xfrm>
            <a:off x="6989109" y="383241"/>
            <a:ext cx="1815352" cy="16136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845554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3000" y="0"/>
            <a:ext cx="6858000" cy="2679762"/>
          </a:xfrm>
          <a:prstGeom prst="rect">
            <a:avLst/>
          </a:prstGeom>
          <a:solidFill>
            <a:schemeClr val="tx1">
              <a:lumMod val="85000"/>
              <a:lumOff val="15000"/>
            </a:scheme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 name="Subtitle 2"/>
          <p:cNvSpPr>
            <a:spLocks noGrp="1"/>
          </p:cNvSpPr>
          <p:nvPr>
            <p:ph type="subTitle" idx="4294967295"/>
          </p:nvPr>
        </p:nvSpPr>
        <p:spPr>
          <a:xfrm>
            <a:off x="1143000" y="1653648"/>
            <a:ext cx="6858000" cy="1565523"/>
          </a:xfrm>
        </p:spPr>
        <p:txBody>
          <a:bodyPr>
            <a:normAutofit/>
          </a:bodyPr>
          <a:lstStyle/>
          <a:p>
            <a:pPr marL="0" indent="0" algn="ctr">
              <a:buNone/>
            </a:pPr>
            <a:r>
              <a:rPr lang="en-GB" b="1" dirty="0">
                <a:solidFill>
                  <a:schemeClr val="bg1"/>
                </a:solidFill>
              </a:rPr>
              <a:t>-</a:t>
            </a:r>
            <a:r>
              <a:rPr lang="en-GB" sz="1200" b="1" dirty="0">
                <a:solidFill>
                  <a:schemeClr val="bg1"/>
                </a:solidFill>
              </a:rPr>
              <a:t>WHO Global Strategy for Containment of AMR 2000  </a:t>
            </a:r>
          </a:p>
        </p:txBody>
      </p:sp>
      <p:sp>
        <p:nvSpPr>
          <p:cNvPr id="2" name="Title 1"/>
          <p:cNvSpPr>
            <a:spLocks noGrp="1"/>
          </p:cNvSpPr>
          <p:nvPr>
            <p:ph type="title" idx="4294967295"/>
          </p:nvPr>
        </p:nvSpPr>
        <p:spPr>
          <a:xfrm>
            <a:off x="1143000" y="141480"/>
            <a:ext cx="6858000" cy="1667340"/>
          </a:xfrm>
        </p:spPr>
        <p:txBody>
          <a:bodyPr>
            <a:normAutofit fontScale="90000"/>
          </a:bodyPr>
          <a:lstStyle/>
          <a:p>
            <a:r>
              <a:rPr lang="en-US" sz="2100" b="1" dirty="0">
                <a:solidFill>
                  <a:schemeClr val="bg1"/>
                </a:solidFill>
              </a:rPr>
              <a:t>Why </a:t>
            </a:r>
            <a:r>
              <a:rPr lang="en-US" sz="2100" dirty="0">
                <a:solidFill>
                  <a:schemeClr val="bg1"/>
                </a:solidFill>
              </a:rPr>
              <a:t>are we targeting antimicrobial prescribing ? </a:t>
            </a:r>
            <a:br>
              <a:rPr lang="en-US" sz="2100" dirty="0">
                <a:solidFill>
                  <a:schemeClr val="bg1"/>
                </a:solidFill>
              </a:rPr>
            </a:br>
            <a:r>
              <a:rPr lang="en-US" sz="2100" dirty="0">
                <a:solidFill>
                  <a:schemeClr val="bg1"/>
                </a:solidFill>
              </a:rPr>
              <a:t>“</a:t>
            </a:r>
            <a:r>
              <a:rPr lang="en-US" sz="2100" i="1" dirty="0">
                <a:solidFill>
                  <a:schemeClr val="bg1"/>
                </a:solidFill>
              </a:rPr>
              <a:t>Antimicrobial use is the key driver of resistance. This selective pressure comes from a combination of overuse… and also from misuse”</a:t>
            </a:r>
            <a:endParaRPr lang="en-GB" sz="2100" i="1" dirty="0">
              <a:solidFill>
                <a:schemeClr val="bg1"/>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9652" y="4245937"/>
            <a:ext cx="1338008" cy="637226"/>
          </a:xfrm>
          <a:prstGeom prst="rect">
            <a:avLst/>
          </a:prstGeom>
        </p:spPr>
      </p:pic>
      <p:sp>
        <p:nvSpPr>
          <p:cNvPr id="6" name="TextBox 5"/>
          <p:cNvSpPr txBox="1"/>
          <p:nvPr/>
        </p:nvSpPr>
        <p:spPr>
          <a:xfrm>
            <a:off x="5755977" y="4069511"/>
            <a:ext cx="1229264" cy="284693"/>
          </a:xfrm>
          <a:prstGeom prst="rect">
            <a:avLst/>
          </a:prstGeom>
          <a:solidFill>
            <a:schemeClr val="bg1"/>
          </a:solidFill>
        </p:spPr>
        <p:txBody>
          <a:bodyPr wrap="square" lIns="68580" tIns="34290" rIns="68580" bIns="34290" rtlCol="0">
            <a:spAutoFit/>
          </a:bodyPr>
          <a:lstStyle/>
          <a:p>
            <a:endParaRPr lang="en-GB"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7968" y="4348975"/>
            <a:ext cx="1425515" cy="477849"/>
          </a:xfrm>
          <a:prstGeom prst="rect">
            <a:avLst/>
          </a:prstGeom>
          <a:solidFill>
            <a:schemeClr val="bg1"/>
          </a:solidFill>
        </p:spPr>
      </p:pic>
      <p:pic>
        <p:nvPicPr>
          <p:cNvPr id="5" name="Picture 4" descr="nhs-taysid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6277" y="4353948"/>
            <a:ext cx="744268" cy="529605"/>
          </a:xfrm>
          <a:prstGeom prst="rect">
            <a:avLst/>
          </a:prstGeom>
        </p:spPr>
      </p:pic>
      <p:pic>
        <p:nvPicPr>
          <p:cNvPr id="7" name="Picture 6"/>
          <p:cNvPicPr>
            <a:picLocks noChangeAspect="1"/>
          </p:cNvPicPr>
          <p:nvPr/>
        </p:nvPicPr>
        <p:blipFill>
          <a:blip r:embed="rId6"/>
          <a:stretch>
            <a:fillRect/>
          </a:stretch>
        </p:blipFill>
        <p:spPr>
          <a:xfrm>
            <a:off x="1385646" y="2085696"/>
            <a:ext cx="6534726" cy="2916324"/>
          </a:xfrm>
          <a:prstGeom prst="rect">
            <a:avLst/>
          </a:prstGeom>
        </p:spPr>
      </p:pic>
      <p:pic>
        <p:nvPicPr>
          <p:cNvPr id="8" name="Picture 7"/>
          <p:cNvPicPr>
            <a:picLocks noChangeAspect="1"/>
          </p:cNvPicPr>
          <p:nvPr/>
        </p:nvPicPr>
        <p:blipFill>
          <a:blip r:embed="rId7"/>
          <a:stretch>
            <a:fillRect/>
          </a:stretch>
        </p:blipFill>
        <p:spPr>
          <a:xfrm>
            <a:off x="3767933" y="5002020"/>
            <a:ext cx="4248150" cy="141480"/>
          </a:xfrm>
          <a:prstGeom prst="rect">
            <a:avLst/>
          </a:prstGeom>
        </p:spPr>
      </p:pic>
      <p:sp>
        <p:nvSpPr>
          <p:cNvPr id="9" name="Right Arrow 8"/>
          <p:cNvSpPr/>
          <p:nvPr/>
        </p:nvSpPr>
        <p:spPr bwMode="auto">
          <a:xfrm>
            <a:off x="5598114" y="2841780"/>
            <a:ext cx="733806" cy="363474"/>
          </a:xfrm>
          <a:prstGeom prst="rightArrow">
            <a:avLst/>
          </a:prstGeom>
          <a:solidFill>
            <a:schemeClr val="accent1"/>
          </a:solidFill>
          <a:ln w="28575" cap="flat" cmpd="sng" algn="ctr">
            <a:noFill/>
            <a:prstDash val="solid"/>
            <a:round/>
            <a:headEnd type="none" w="med" len="med"/>
            <a:tailEnd type="none" w="med" len="med"/>
          </a:ln>
          <a:effectLst/>
        </p:spPr>
        <p:txBody>
          <a:bodyPr vert="horz" wrap="none" lIns="68580" tIns="68580" rIns="68580" bIns="68580" numCol="1" rtlCol="0" anchor="ctr" anchorCtr="0" compatLnSpc="1">
            <a:prstTxWarp prst="textNoShape">
              <a:avLst/>
            </a:prstTxWarp>
          </a:bodyPr>
          <a:lstStyle/>
          <a:p>
            <a:pPr defTabSz="685800" eaLnBrk="0" fontAlgn="base" hangingPunct="0">
              <a:spcBef>
                <a:spcPct val="0"/>
              </a:spcBef>
              <a:spcAft>
                <a:spcPct val="0"/>
              </a:spcAft>
            </a:pPr>
            <a:endParaRPr lang="en-US" sz="1800">
              <a:latin typeface="Arial" charset="0"/>
              <a:ea typeface="ＭＳ Ｐゴシック" pitchFamily="34" charset="-128"/>
            </a:endParaRPr>
          </a:p>
        </p:txBody>
      </p:sp>
      <p:sp>
        <p:nvSpPr>
          <p:cNvPr id="12" name="TextBox 11"/>
          <p:cNvSpPr txBox="1"/>
          <p:nvPr/>
        </p:nvSpPr>
        <p:spPr>
          <a:xfrm>
            <a:off x="3626183" y="2804825"/>
            <a:ext cx="1674186" cy="238527"/>
          </a:xfrm>
          <a:prstGeom prst="rect">
            <a:avLst/>
          </a:prstGeom>
          <a:solidFill>
            <a:srgbClr val="FFFF00"/>
          </a:solidFill>
          <a:ln>
            <a:solidFill>
              <a:srgbClr val="000090"/>
            </a:solidFill>
          </a:ln>
        </p:spPr>
        <p:txBody>
          <a:bodyPr wrap="square" lIns="68580" tIns="34290" rIns="68580" bIns="34290" rtlCol="0">
            <a:spAutoFit/>
          </a:bodyPr>
          <a:lstStyle/>
          <a:p>
            <a:r>
              <a:rPr lang="en-US" sz="1100" dirty="0">
                <a:solidFill>
                  <a:schemeClr val="bg2"/>
                </a:solidFill>
              </a:rPr>
              <a:t>Human Stewardship</a:t>
            </a:r>
          </a:p>
        </p:txBody>
      </p:sp>
    </p:spTree>
    <p:extLst>
      <p:ext uri="{BB962C8B-B14F-4D97-AF65-F5344CB8AC3E}">
        <p14:creationId xmlns:p14="http://schemas.microsoft.com/office/powerpoint/2010/main" val="1054134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86450" cy="3371850"/>
          </a:xfrm>
          <a:prstGeom prst="rect">
            <a:avLst/>
          </a:prstGeom>
        </p:spPr>
      </p:pic>
      <p:pic>
        <p:nvPicPr>
          <p:cNvPr id="3" name="Picture 2"/>
          <p:cNvPicPr>
            <a:picLocks noChangeAspect="1"/>
          </p:cNvPicPr>
          <p:nvPr/>
        </p:nvPicPr>
        <p:blipFill>
          <a:blip r:embed="rId3"/>
          <a:stretch>
            <a:fillRect/>
          </a:stretch>
        </p:blipFill>
        <p:spPr>
          <a:xfrm>
            <a:off x="4351234" y="2934388"/>
            <a:ext cx="4792766" cy="2142539"/>
          </a:xfrm>
          <a:prstGeom prst="rect">
            <a:avLst/>
          </a:prstGeom>
        </p:spPr>
      </p:pic>
      <p:pic>
        <p:nvPicPr>
          <p:cNvPr id="4" name="Picture 3"/>
          <p:cNvPicPr>
            <a:picLocks noChangeAspect="1"/>
          </p:cNvPicPr>
          <p:nvPr/>
        </p:nvPicPr>
        <p:blipFill>
          <a:blip r:embed="rId4"/>
          <a:stretch>
            <a:fillRect/>
          </a:stretch>
        </p:blipFill>
        <p:spPr>
          <a:xfrm>
            <a:off x="-1" y="4236152"/>
            <a:ext cx="4161649" cy="504825"/>
          </a:xfrm>
          <a:prstGeom prst="rect">
            <a:avLst/>
          </a:prstGeom>
        </p:spPr>
      </p:pic>
      <p:sp>
        <p:nvSpPr>
          <p:cNvPr id="5" name="Rectangle 4"/>
          <p:cNvSpPr/>
          <p:nvPr/>
        </p:nvSpPr>
        <p:spPr>
          <a:xfrm>
            <a:off x="4450808" y="4093256"/>
            <a:ext cx="1048669" cy="226775"/>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835276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62625" cy="542925"/>
          </a:xfrm>
          <a:prstGeom prst="rect">
            <a:avLst/>
          </a:prstGeom>
        </p:spPr>
      </p:pic>
      <p:pic>
        <p:nvPicPr>
          <p:cNvPr id="3" name="Picture 2"/>
          <p:cNvPicPr>
            <a:picLocks noChangeAspect="1"/>
          </p:cNvPicPr>
          <p:nvPr/>
        </p:nvPicPr>
        <p:blipFill>
          <a:blip r:embed="rId3"/>
          <a:stretch>
            <a:fillRect/>
          </a:stretch>
        </p:blipFill>
        <p:spPr>
          <a:xfrm>
            <a:off x="6734175" y="0"/>
            <a:ext cx="2409825" cy="314325"/>
          </a:xfrm>
          <a:prstGeom prst="rect">
            <a:avLst/>
          </a:prstGeom>
        </p:spPr>
      </p:pic>
      <p:pic>
        <p:nvPicPr>
          <p:cNvPr id="4" name="Picture 3"/>
          <p:cNvPicPr>
            <a:picLocks noChangeAspect="1"/>
          </p:cNvPicPr>
          <p:nvPr/>
        </p:nvPicPr>
        <p:blipFill>
          <a:blip r:embed="rId4"/>
          <a:stretch>
            <a:fillRect/>
          </a:stretch>
        </p:blipFill>
        <p:spPr>
          <a:xfrm>
            <a:off x="1879720" y="736160"/>
            <a:ext cx="5210175" cy="4248150"/>
          </a:xfrm>
          <a:prstGeom prst="rect">
            <a:avLst/>
          </a:prstGeom>
        </p:spPr>
      </p:pic>
      <p:sp>
        <p:nvSpPr>
          <p:cNvPr id="5" name="Rectangle 4"/>
          <p:cNvSpPr/>
          <p:nvPr/>
        </p:nvSpPr>
        <p:spPr>
          <a:xfrm>
            <a:off x="2138362" y="1071562"/>
            <a:ext cx="1966913" cy="3662363"/>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594305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87475"/>
            <a:ext cx="8195710" cy="663178"/>
          </a:xfrm>
        </p:spPr>
        <p:txBody>
          <a:bodyPr/>
          <a:lstStyle/>
          <a:p>
            <a:r>
              <a:rPr lang="en-US" dirty="0"/>
              <a:t>AMS: </a:t>
            </a:r>
            <a:r>
              <a:rPr lang="en-US" dirty="0">
                <a:solidFill>
                  <a:srgbClr val="FF0000"/>
                </a:solidFill>
              </a:rPr>
              <a:t>S</a:t>
            </a:r>
            <a:r>
              <a:rPr lang="en-US" dirty="0"/>
              <a:t>tructure + </a:t>
            </a:r>
            <a:r>
              <a:rPr lang="en-US" dirty="0">
                <a:solidFill>
                  <a:srgbClr val="FF0000"/>
                </a:solidFill>
              </a:rPr>
              <a:t>P</a:t>
            </a:r>
            <a:r>
              <a:rPr lang="en-US" dirty="0"/>
              <a:t>rocess = </a:t>
            </a:r>
            <a:r>
              <a:rPr lang="en-US" dirty="0">
                <a:solidFill>
                  <a:srgbClr val="FF0000"/>
                </a:solidFill>
              </a:rPr>
              <a:t>O</a:t>
            </a:r>
            <a:r>
              <a:rPr lang="en-US" dirty="0"/>
              <a:t>utcomes</a:t>
            </a:r>
          </a:p>
        </p:txBody>
      </p:sp>
      <p:pic>
        <p:nvPicPr>
          <p:cNvPr id="9" name="Picture 1"/>
          <p:cNvPicPr>
            <a:picLocks noChangeAspect="1"/>
          </p:cNvPicPr>
          <p:nvPr/>
        </p:nvPicPr>
        <p:blipFill>
          <a:blip r:embed="rId2"/>
          <a:stretch>
            <a:fillRect/>
          </a:stretch>
        </p:blipFill>
        <p:spPr>
          <a:xfrm>
            <a:off x="52536" y="627535"/>
            <a:ext cx="7543800" cy="951373"/>
          </a:xfrm>
          <a:prstGeom prst="rect">
            <a:avLst/>
          </a:prstGeom>
        </p:spPr>
      </p:pic>
      <p:sp>
        <p:nvSpPr>
          <p:cNvPr id="11" name="Content Placeholder 1"/>
          <p:cNvSpPr txBox="1">
            <a:spLocks/>
          </p:cNvSpPr>
          <p:nvPr/>
        </p:nvSpPr>
        <p:spPr>
          <a:xfrm>
            <a:off x="179512" y="1653649"/>
            <a:ext cx="4080392" cy="3402806"/>
          </a:xfrm>
          <a:prstGeom prst="rect">
            <a:avLst/>
          </a:prstGeom>
        </p:spPr>
        <p:txBody>
          <a:bodyPr lIns="68580" tIns="34290" rIns="68580" bIns="34290">
            <a:noAutofit/>
          </a:bodyPr>
          <a:lstStyle>
            <a:lvl1pPr marL="230188" indent="-230188" algn="l" defTabSz="457200" rtl="0" eaLnBrk="0" fontAlgn="base" hangingPunct="0">
              <a:lnSpc>
                <a:spcPct val="95000"/>
              </a:lnSpc>
              <a:spcBef>
                <a:spcPts val="800"/>
              </a:spcBef>
              <a:spcAft>
                <a:spcPct val="0"/>
              </a:spcAft>
              <a:buClr>
                <a:srgbClr val="CC0000"/>
              </a:buClr>
              <a:buSzPct val="90000"/>
              <a:buFont typeface="Arial" panose="020B0604020202020204" pitchFamily="34" charset="0"/>
              <a:buChar char="●"/>
              <a:defRPr sz="2200" b="0">
                <a:solidFill>
                  <a:srgbClr val="004B96"/>
                </a:solidFill>
                <a:latin typeface="+mn-lt"/>
                <a:ea typeface="+mn-ea"/>
                <a:cs typeface="+mn-cs"/>
              </a:defRPr>
            </a:lvl1pPr>
            <a:lvl2pPr marL="625475" indent="-222250" algn="l" defTabSz="457200" rtl="0" eaLnBrk="0" fontAlgn="base" hangingPunct="0">
              <a:lnSpc>
                <a:spcPct val="95000"/>
              </a:lnSpc>
              <a:spcBef>
                <a:spcPts val="400"/>
              </a:spcBef>
              <a:spcAft>
                <a:spcPct val="0"/>
              </a:spcAft>
              <a:buClr>
                <a:srgbClr val="45196B"/>
              </a:buClr>
              <a:buFont typeface="Arial" pitchFamily="34" charset="0"/>
              <a:buChar char="–"/>
              <a:defRPr sz="2000" b="0">
                <a:solidFill>
                  <a:schemeClr val="tx1"/>
                </a:solidFill>
                <a:latin typeface="+mn-lt"/>
              </a:defRPr>
            </a:lvl2pPr>
            <a:lvl3pPr marL="974725" indent="-173038" algn="l" defTabSz="457200" rtl="0" eaLnBrk="0" fontAlgn="base" hangingPunct="0">
              <a:lnSpc>
                <a:spcPct val="95000"/>
              </a:lnSpc>
              <a:spcBef>
                <a:spcPts val="400"/>
              </a:spcBef>
              <a:spcAft>
                <a:spcPct val="0"/>
              </a:spcAft>
              <a:buClr>
                <a:srgbClr val="000000"/>
              </a:buClr>
              <a:buSzPct val="100000"/>
              <a:buFont typeface="Arial" pitchFamily="34" charset="0"/>
              <a:buChar char="•"/>
              <a:defRPr sz="1800" b="0">
                <a:solidFill>
                  <a:schemeClr val="tx1"/>
                </a:solidFill>
                <a:latin typeface="+mn-lt"/>
              </a:defRPr>
            </a:lvl3pPr>
            <a:lvl4pPr marL="1600200" indent="-228600" algn="l" defTabSz="457200" rtl="0" eaLnBrk="0" fontAlgn="base" hangingPunct="0">
              <a:lnSpc>
                <a:spcPct val="95000"/>
              </a:lnSpc>
              <a:spcBef>
                <a:spcPts val="400"/>
              </a:spcBef>
              <a:spcAft>
                <a:spcPct val="0"/>
              </a:spcAft>
              <a:buFont typeface="Arial" pitchFamily="34" charset="0"/>
              <a:buChar char="–"/>
              <a:defRPr sz="1800" b="0">
                <a:solidFill>
                  <a:schemeClr val="tx1"/>
                </a:solidFill>
                <a:latin typeface="+mn-lt"/>
              </a:defRPr>
            </a:lvl4pPr>
            <a:lvl5pPr marL="2057400" indent="-228600" algn="l" defTabSz="457200" rtl="0" eaLnBrk="0" fontAlgn="base" hangingPunct="0">
              <a:lnSpc>
                <a:spcPct val="95000"/>
              </a:lnSpc>
              <a:spcBef>
                <a:spcPts val="400"/>
              </a:spcBef>
              <a:spcAft>
                <a:spcPct val="0"/>
              </a:spcAft>
              <a:buFont typeface="Arial" pitchFamily="34" charset="0"/>
              <a:buChar char="»"/>
              <a:defRPr sz="1800" b="0">
                <a:solidFill>
                  <a:schemeClr val="tx1"/>
                </a:solidFill>
                <a:latin typeface="+mn-lt"/>
              </a:defRPr>
            </a:lvl5pPr>
            <a:lvl6pPr marL="2514600" indent="-228600" algn="l" defTabSz="457200" rtl="0" fontAlgn="base">
              <a:lnSpc>
                <a:spcPct val="90000"/>
              </a:lnSpc>
              <a:spcBef>
                <a:spcPct val="50000"/>
              </a:spcBef>
              <a:spcAft>
                <a:spcPct val="0"/>
              </a:spcAft>
              <a:buFont typeface="Arial" charset="0"/>
              <a:buChar char="»"/>
              <a:defRPr sz="1600" b="1">
                <a:solidFill>
                  <a:schemeClr val="tx1"/>
                </a:solidFill>
                <a:latin typeface="+mn-lt"/>
              </a:defRPr>
            </a:lvl6pPr>
            <a:lvl7pPr marL="2971800" indent="-228600" algn="l" defTabSz="457200" rtl="0" fontAlgn="base">
              <a:lnSpc>
                <a:spcPct val="90000"/>
              </a:lnSpc>
              <a:spcBef>
                <a:spcPct val="50000"/>
              </a:spcBef>
              <a:spcAft>
                <a:spcPct val="0"/>
              </a:spcAft>
              <a:buFont typeface="Arial" charset="0"/>
              <a:buChar char="»"/>
              <a:defRPr sz="1600" b="1">
                <a:solidFill>
                  <a:schemeClr val="tx1"/>
                </a:solidFill>
                <a:latin typeface="+mn-lt"/>
              </a:defRPr>
            </a:lvl7pPr>
            <a:lvl8pPr marL="3429000" indent="-228600" algn="l" defTabSz="457200" rtl="0" fontAlgn="base">
              <a:lnSpc>
                <a:spcPct val="90000"/>
              </a:lnSpc>
              <a:spcBef>
                <a:spcPct val="50000"/>
              </a:spcBef>
              <a:spcAft>
                <a:spcPct val="0"/>
              </a:spcAft>
              <a:buFont typeface="Arial" charset="0"/>
              <a:buChar char="»"/>
              <a:defRPr sz="1600" b="1">
                <a:solidFill>
                  <a:schemeClr val="tx1"/>
                </a:solidFill>
                <a:latin typeface="+mn-lt"/>
              </a:defRPr>
            </a:lvl8pPr>
            <a:lvl9pPr marL="3886200" indent="-228600" algn="l" defTabSz="457200" rtl="0" fontAlgn="base">
              <a:lnSpc>
                <a:spcPct val="90000"/>
              </a:lnSpc>
              <a:spcBef>
                <a:spcPct val="50000"/>
              </a:spcBef>
              <a:spcAft>
                <a:spcPct val="0"/>
              </a:spcAft>
              <a:buFont typeface="Arial" charset="0"/>
              <a:buChar char="»"/>
              <a:defRPr sz="1600" b="1">
                <a:solidFill>
                  <a:schemeClr val="tx1"/>
                </a:solidFill>
                <a:latin typeface="+mn-lt"/>
              </a:defRPr>
            </a:lvl9pPr>
          </a:lstStyle>
          <a:p>
            <a:pPr marL="0" indent="0">
              <a:lnSpc>
                <a:spcPct val="120000"/>
              </a:lnSpc>
              <a:buNone/>
            </a:pPr>
            <a:r>
              <a:rPr lang="en-US" sz="1200" b="1" kern="0" dirty="0">
                <a:solidFill>
                  <a:srgbClr val="FFFF00"/>
                </a:solidFill>
              </a:rPr>
              <a:t>Core elements:</a:t>
            </a:r>
          </a:p>
          <a:p>
            <a:pPr marL="342900" indent="-342900">
              <a:lnSpc>
                <a:spcPct val="120000"/>
              </a:lnSpc>
              <a:buFont typeface="+mj-lt"/>
              <a:buAutoNum type="arabicPeriod"/>
            </a:pPr>
            <a:r>
              <a:rPr lang="en-US" sz="1200" kern="0" dirty="0">
                <a:solidFill>
                  <a:srgbClr val="FFFF00"/>
                </a:solidFill>
              </a:rPr>
              <a:t>Senior hospital management leadership towards AMS</a:t>
            </a:r>
          </a:p>
          <a:p>
            <a:pPr marL="342900" indent="-342900">
              <a:lnSpc>
                <a:spcPct val="120000"/>
              </a:lnSpc>
              <a:buFont typeface="+mj-lt"/>
              <a:buAutoNum type="arabicPeriod"/>
            </a:pPr>
            <a:r>
              <a:rPr lang="en-US" sz="1200" kern="0" dirty="0">
                <a:solidFill>
                  <a:srgbClr val="FFFF00"/>
                </a:solidFill>
              </a:rPr>
              <a:t>Accountabilities and responsibilities</a:t>
            </a:r>
          </a:p>
          <a:p>
            <a:pPr marL="342900" indent="-342900">
              <a:lnSpc>
                <a:spcPct val="120000"/>
              </a:lnSpc>
              <a:buFont typeface="+mj-lt"/>
              <a:buAutoNum type="arabicPeriod"/>
            </a:pPr>
            <a:r>
              <a:rPr lang="en-US" sz="1200" kern="0" dirty="0">
                <a:solidFill>
                  <a:srgbClr val="FFFF00"/>
                </a:solidFill>
              </a:rPr>
              <a:t>Available expertise on infection management</a:t>
            </a:r>
          </a:p>
          <a:p>
            <a:pPr marL="342900" indent="-342900">
              <a:lnSpc>
                <a:spcPct val="120000"/>
              </a:lnSpc>
              <a:buFont typeface="+mj-lt"/>
              <a:buAutoNum type="arabicPeriod"/>
            </a:pPr>
            <a:r>
              <a:rPr lang="en-US" sz="1200" kern="0" dirty="0">
                <a:solidFill>
                  <a:srgbClr val="FFFF00"/>
                </a:solidFill>
              </a:rPr>
              <a:t>Education and practical training</a:t>
            </a:r>
          </a:p>
          <a:p>
            <a:pPr marL="342900" indent="-342900">
              <a:lnSpc>
                <a:spcPct val="120000"/>
              </a:lnSpc>
              <a:buFont typeface="+mj-lt"/>
              <a:buAutoNum type="arabicPeriod"/>
            </a:pPr>
            <a:r>
              <a:rPr lang="en-US" sz="1200" kern="0" dirty="0">
                <a:solidFill>
                  <a:srgbClr val="FFFF00"/>
                </a:solidFill>
              </a:rPr>
              <a:t>Other actions aiming at responsible antimicrobial use</a:t>
            </a:r>
          </a:p>
          <a:p>
            <a:pPr marL="342900" indent="-342900">
              <a:lnSpc>
                <a:spcPct val="120000"/>
              </a:lnSpc>
              <a:buFont typeface="+mj-lt"/>
              <a:buAutoNum type="arabicPeriod"/>
            </a:pPr>
            <a:r>
              <a:rPr lang="en-US" sz="1200" kern="0" dirty="0">
                <a:solidFill>
                  <a:srgbClr val="FFFF00"/>
                </a:solidFill>
              </a:rPr>
              <a:t>Monitoring and surveillance (on a continuous basis)</a:t>
            </a:r>
          </a:p>
          <a:p>
            <a:pPr marL="342900" indent="-342900">
              <a:lnSpc>
                <a:spcPct val="120000"/>
              </a:lnSpc>
              <a:buFont typeface="+mj-lt"/>
              <a:buAutoNum type="arabicPeriod"/>
            </a:pPr>
            <a:r>
              <a:rPr lang="en-US" sz="1200" kern="0" dirty="0">
                <a:solidFill>
                  <a:srgbClr val="FFFF00"/>
                </a:solidFill>
              </a:rPr>
              <a:t>Reporting and feedback (on a continuous basis)</a:t>
            </a:r>
          </a:p>
          <a:p>
            <a:pPr marL="342900" indent="-342900">
              <a:lnSpc>
                <a:spcPct val="120000"/>
              </a:lnSpc>
              <a:buFont typeface="+mj-lt"/>
              <a:buAutoNum type="arabicPeriod"/>
            </a:pPr>
            <a:endParaRPr lang="en-US" sz="1200" kern="0" dirty="0"/>
          </a:p>
          <a:p>
            <a:pPr marL="342900" indent="-342900">
              <a:lnSpc>
                <a:spcPct val="120000"/>
              </a:lnSpc>
              <a:buFont typeface="+mj-lt"/>
              <a:buAutoNum type="arabicPeriod"/>
            </a:pPr>
            <a:endParaRPr lang="en-US" sz="1200" kern="0" dirty="0"/>
          </a:p>
        </p:txBody>
      </p:sp>
      <p:pic>
        <p:nvPicPr>
          <p:cNvPr id="12" name="Picture 3"/>
          <p:cNvPicPr>
            <a:picLocks noChangeAspect="1"/>
          </p:cNvPicPr>
          <p:nvPr/>
        </p:nvPicPr>
        <p:blipFill>
          <a:blip r:embed="rId3"/>
          <a:stretch>
            <a:fillRect/>
          </a:stretch>
        </p:blipFill>
        <p:spPr>
          <a:xfrm>
            <a:off x="4257058" y="1653649"/>
            <a:ext cx="4233155" cy="2559017"/>
          </a:xfrm>
          <a:prstGeom prst="rect">
            <a:avLst/>
          </a:prstGeom>
        </p:spPr>
      </p:pic>
      <p:pic>
        <p:nvPicPr>
          <p:cNvPr id="13" name="Picture 4"/>
          <p:cNvPicPr>
            <a:picLocks noChangeAspect="1"/>
          </p:cNvPicPr>
          <p:nvPr/>
        </p:nvPicPr>
        <p:blipFill>
          <a:blip r:embed="rId4"/>
          <a:stretch>
            <a:fillRect/>
          </a:stretch>
        </p:blipFill>
        <p:spPr>
          <a:xfrm>
            <a:off x="6223911" y="1795165"/>
            <a:ext cx="2744850" cy="3119772"/>
          </a:xfrm>
          <a:prstGeom prst="rect">
            <a:avLst/>
          </a:prstGeom>
        </p:spPr>
      </p:pic>
      <p:pic>
        <p:nvPicPr>
          <p:cNvPr id="14"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39952" y="1959135"/>
            <a:ext cx="4192758" cy="1476711"/>
          </a:xfrm>
          <a:prstGeom prst="rect">
            <a:avLst/>
          </a:prstGeom>
        </p:spPr>
      </p:pic>
      <p:pic>
        <p:nvPicPr>
          <p:cNvPr id="15"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7058" y="2102211"/>
            <a:ext cx="4187253" cy="1495654"/>
          </a:xfrm>
          <a:prstGeom prst="rect">
            <a:avLst/>
          </a:prstGeom>
        </p:spPr>
      </p:pic>
      <p:pic>
        <p:nvPicPr>
          <p:cNvPr id="1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83482" y="2236763"/>
            <a:ext cx="3088861" cy="2717727"/>
          </a:xfrm>
          <a:prstGeom prst="rect">
            <a:avLst/>
          </a:prstGeom>
        </p:spPr>
      </p:pic>
      <p:pic>
        <p:nvPicPr>
          <p:cNvPr id="10" name="Picture 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88887" y="4954490"/>
            <a:ext cx="3319618" cy="209547"/>
          </a:xfrm>
          <a:prstGeom prst="rect">
            <a:avLst/>
          </a:prstGeom>
        </p:spPr>
      </p:pic>
      <p:pic>
        <p:nvPicPr>
          <p:cNvPr id="17" name="Picture 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227142" y="2409733"/>
            <a:ext cx="2937146" cy="2436931"/>
          </a:xfrm>
          <a:prstGeom prst="rect">
            <a:avLst/>
          </a:prstGeom>
        </p:spPr>
      </p:pic>
      <p:pic>
        <p:nvPicPr>
          <p:cNvPr id="18" name="Picture 6"/>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883482" y="2511083"/>
            <a:ext cx="3120190" cy="2443407"/>
          </a:xfrm>
          <a:prstGeom prst="rect">
            <a:avLst/>
          </a:prstGeom>
        </p:spPr>
      </p:pic>
    </p:spTree>
    <p:extLst>
      <p:ext uri="{BB962C8B-B14F-4D97-AF65-F5344CB8AC3E}">
        <p14:creationId xmlns:p14="http://schemas.microsoft.com/office/powerpoint/2010/main" val="415229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ppt_x"/>
                                          </p:val>
                                        </p:tav>
                                        <p:tav tm="100000">
                                          <p:val>
                                            <p:strVal val="#ppt_x"/>
                                          </p:val>
                                        </p:tav>
                                      </p:tavLst>
                                    </p:anim>
                                    <p:anim calcmode="lin" valueType="num">
                                      <p:cBhvr additive="base">
                                        <p:cTn id="28" dur="10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ppt_x"/>
                                          </p:val>
                                        </p:tav>
                                        <p:tav tm="100000">
                                          <p:val>
                                            <p:strVal val="#ppt_x"/>
                                          </p:val>
                                        </p:tav>
                                      </p:tavLst>
                                    </p:anim>
                                    <p:anim calcmode="lin" valueType="num">
                                      <p:cBhvr additive="base">
                                        <p:cTn id="3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7775" y="109538"/>
            <a:ext cx="6648450" cy="1552575"/>
          </a:xfrm>
          <a:prstGeom prst="rect">
            <a:avLst/>
          </a:prstGeom>
        </p:spPr>
      </p:pic>
      <p:pic>
        <p:nvPicPr>
          <p:cNvPr id="3" name="Picture 2"/>
          <p:cNvPicPr>
            <a:picLocks noChangeAspect="1"/>
          </p:cNvPicPr>
          <p:nvPr/>
        </p:nvPicPr>
        <p:blipFill>
          <a:blip r:embed="rId3"/>
          <a:stretch>
            <a:fillRect/>
          </a:stretch>
        </p:blipFill>
        <p:spPr>
          <a:xfrm>
            <a:off x="4572000" y="690563"/>
            <a:ext cx="2990850" cy="228600"/>
          </a:xfrm>
          <a:prstGeom prst="rect">
            <a:avLst/>
          </a:prstGeom>
        </p:spPr>
      </p:pic>
      <p:pic>
        <p:nvPicPr>
          <p:cNvPr id="4" name="Picture 3"/>
          <p:cNvPicPr>
            <a:picLocks noChangeAspect="1"/>
          </p:cNvPicPr>
          <p:nvPr/>
        </p:nvPicPr>
        <p:blipFill>
          <a:blip r:embed="rId4"/>
          <a:stretch>
            <a:fillRect/>
          </a:stretch>
        </p:blipFill>
        <p:spPr>
          <a:xfrm>
            <a:off x="1247775" y="1790700"/>
            <a:ext cx="6638925" cy="995363"/>
          </a:xfrm>
          <a:prstGeom prst="rect">
            <a:avLst/>
          </a:prstGeom>
        </p:spPr>
      </p:pic>
      <p:sp>
        <p:nvSpPr>
          <p:cNvPr id="5" name="TextBox 4"/>
          <p:cNvSpPr txBox="1"/>
          <p:nvPr/>
        </p:nvSpPr>
        <p:spPr>
          <a:xfrm>
            <a:off x="3243262" y="2971801"/>
            <a:ext cx="3484361" cy="2008242"/>
          </a:xfrm>
          <a:prstGeom prst="rect">
            <a:avLst/>
          </a:prstGeom>
          <a:noFill/>
          <a:ln>
            <a:solidFill>
              <a:srgbClr val="FFFF00"/>
            </a:solidFill>
          </a:ln>
        </p:spPr>
        <p:txBody>
          <a:bodyPr wrap="square" lIns="68580" tIns="34290" rIns="68580" bIns="34290" rtlCol="0">
            <a:spAutoFit/>
          </a:bodyPr>
          <a:lstStyle/>
          <a:p>
            <a:r>
              <a:rPr lang="en-US" dirty="0"/>
              <a:t>Using local resource, with flexible &amp; novel skills</a:t>
            </a:r>
          </a:p>
          <a:p>
            <a:r>
              <a:rPr lang="en-US" dirty="0"/>
              <a:t>Leadership / multi-disciplinary</a:t>
            </a:r>
          </a:p>
          <a:p>
            <a:r>
              <a:rPr lang="en-US" dirty="0"/>
              <a:t>Networks</a:t>
            </a:r>
          </a:p>
          <a:p>
            <a:r>
              <a:rPr lang="en-US" b="1" dirty="0">
                <a:solidFill>
                  <a:srgbClr val="7BF0FF"/>
                </a:solidFill>
              </a:rPr>
              <a:t>Tele-health</a:t>
            </a:r>
          </a:p>
          <a:p>
            <a:r>
              <a:rPr lang="en-US" dirty="0"/>
              <a:t>Use of non ID clinicians </a:t>
            </a:r>
          </a:p>
          <a:p>
            <a:r>
              <a:rPr lang="en-US" dirty="0" err="1"/>
              <a:t>Allignment</a:t>
            </a:r>
            <a:r>
              <a:rPr lang="en-US" dirty="0"/>
              <a:t> to other AMS relate activity – QI, patient safety </a:t>
            </a:r>
            <a:r>
              <a:rPr lang="en-US" dirty="0" err="1"/>
              <a:t>etc</a:t>
            </a:r>
            <a:r>
              <a:rPr lang="en-US" dirty="0"/>
              <a:t> </a:t>
            </a:r>
          </a:p>
          <a:p>
            <a:r>
              <a:rPr lang="en-US" dirty="0"/>
              <a:t>Data </a:t>
            </a:r>
          </a:p>
        </p:txBody>
      </p:sp>
    </p:spTree>
    <p:extLst>
      <p:ext uri="{BB962C8B-B14F-4D97-AF65-F5344CB8AC3E}">
        <p14:creationId xmlns:p14="http://schemas.microsoft.com/office/powerpoint/2010/main" val="3895649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4388" y="0"/>
            <a:ext cx="7134225" cy="2157413"/>
          </a:xfrm>
          <a:prstGeom prst="rect">
            <a:avLst/>
          </a:prstGeom>
        </p:spPr>
      </p:pic>
      <p:pic>
        <p:nvPicPr>
          <p:cNvPr id="3" name="Picture 2"/>
          <p:cNvPicPr>
            <a:picLocks noChangeAspect="1"/>
          </p:cNvPicPr>
          <p:nvPr/>
        </p:nvPicPr>
        <p:blipFill>
          <a:blip r:embed="rId3"/>
          <a:stretch>
            <a:fillRect/>
          </a:stretch>
        </p:blipFill>
        <p:spPr>
          <a:xfrm>
            <a:off x="95250" y="2347912"/>
            <a:ext cx="3590925" cy="2085975"/>
          </a:xfrm>
          <a:prstGeom prst="rect">
            <a:avLst/>
          </a:prstGeom>
        </p:spPr>
      </p:pic>
      <p:pic>
        <p:nvPicPr>
          <p:cNvPr id="4" name="Picture 3"/>
          <p:cNvPicPr>
            <a:picLocks noChangeAspect="1"/>
          </p:cNvPicPr>
          <p:nvPr/>
        </p:nvPicPr>
        <p:blipFill>
          <a:blip r:embed="rId4"/>
          <a:stretch>
            <a:fillRect/>
          </a:stretch>
        </p:blipFill>
        <p:spPr>
          <a:xfrm>
            <a:off x="3795713" y="2214563"/>
            <a:ext cx="3009900" cy="809625"/>
          </a:xfrm>
          <a:prstGeom prst="rect">
            <a:avLst/>
          </a:prstGeom>
        </p:spPr>
      </p:pic>
      <p:pic>
        <p:nvPicPr>
          <p:cNvPr id="5" name="Picture 4"/>
          <p:cNvPicPr>
            <a:picLocks noChangeAspect="1"/>
          </p:cNvPicPr>
          <p:nvPr/>
        </p:nvPicPr>
        <p:blipFill>
          <a:blip r:embed="rId5"/>
          <a:stretch>
            <a:fillRect/>
          </a:stretch>
        </p:blipFill>
        <p:spPr>
          <a:xfrm>
            <a:off x="3795713" y="3024187"/>
            <a:ext cx="2314575" cy="314325"/>
          </a:xfrm>
          <a:prstGeom prst="rect">
            <a:avLst/>
          </a:prstGeom>
        </p:spPr>
      </p:pic>
      <p:pic>
        <p:nvPicPr>
          <p:cNvPr id="6" name="Picture 5"/>
          <p:cNvPicPr>
            <a:picLocks noChangeAspect="1"/>
          </p:cNvPicPr>
          <p:nvPr/>
        </p:nvPicPr>
        <p:blipFill>
          <a:blip r:embed="rId6"/>
          <a:stretch>
            <a:fillRect/>
          </a:stretch>
        </p:blipFill>
        <p:spPr>
          <a:xfrm>
            <a:off x="3795713" y="3338513"/>
            <a:ext cx="1905000" cy="247650"/>
          </a:xfrm>
          <a:prstGeom prst="rect">
            <a:avLst/>
          </a:prstGeom>
        </p:spPr>
      </p:pic>
      <p:pic>
        <p:nvPicPr>
          <p:cNvPr id="7" name="Picture 6"/>
          <p:cNvPicPr>
            <a:picLocks noChangeAspect="1"/>
          </p:cNvPicPr>
          <p:nvPr/>
        </p:nvPicPr>
        <p:blipFill>
          <a:blip r:embed="rId7"/>
          <a:stretch>
            <a:fillRect/>
          </a:stretch>
        </p:blipFill>
        <p:spPr>
          <a:xfrm>
            <a:off x="3795713" y="3586163"/>
            <a:ext cx="2552700" cy="238125"/>
          </a:xfrm>
          <a:prstGeom prst="rect">
            <a:avLst/>
          </a:prstGeom>
        </p:spPr>
      </p:pic>
      <p:pic>
        <p:nvPicPr>
          <p:cNvPr id="10" name="Picture 9"/>
          <p:cNvPicPr>
            <a:picLocks noChangeAspect="1"/>
          </p:cNvPicPr>
          <p:nvPr/>
        </p:nvPicPr>
        <p:blipFill>
          <a:blip r:embed="rId8"/>
          <a:stretch>
            <a:fillRect/>
          </a:stretch>
        </p:blipFill>
        <p:spPr>
          <a:xfrm>
            <a:off x="3795713" y="3824288"/>
            <a:ext cx="990600" cy="219075"/>
          </a:xfrm>
          <a:prstGeom prst="rect">
            <a:avLst/>
          </a:prstGeom>
        </p:spPr>
      </p:pic>
      <p:pic>
        <p:nvPicPr>
          <p:cNvPr id="11" name="Picture 10"/>
          <p:cNvPicPr>
            <a:picLocks noChangeAspect="1"/>
          </p:cNvPicPr>
          <p:nvPr/>
        </p:nvPicPr>
        <p:blipFill>
          <a:blip r:embed="rId9"/>
          <a:stretch>
            <a:fillRect/>
          </a:stretch>
        </p:blipFill>
        <p:spPr>
          <a:xfrm>
            <a:off x="3795713" y="4043363"/>
            <a:ext cx="2409825" cy="342900"/>
          </a:xfrm>
          <a:prstGeom prst="rect">
            <a:avLst/>
          </a:prstGeom>
        </p:spPr>
      </p:pic>
      <p:pic>
        <p:nvPicPr>
          <p:cNvPr id="12" name="Picture 11"/>
          <p:cNvPicPr>
            <a:picLocks noChangeAspect="1"/>
          </p:cNvPicPr>
          <p:nvPr/>
        </p:nvPicPr>
        <p:blipFill>
          <a:blip r:embed="rId10"/>
          <a:stretch>
            <a:fillRect/>
          </a:stretch>
        </p:blipFill>
        <p:spPr>
          <a:xfrm>
            <a:off x="3795713" y="4386263"/>
            <a:ext cx="2933700" cy="457200"/>
          </a:xfrm>
          <a:prstGeom prst="rect">
            <a:avLst/>
          </a:prstGeom>
        </p:spPr>
      </p:pic>
      <p:pic>
        <p:nvPicPr>
          <p:cNvPr id="13" name="Picture 12"/>
          <p:cNvPicPr>
            <a:picLocks noChangeAspect="1"/>
          </p:cNvPicPr>
          <p:nvPr/>
        </p:nvPicPr>
        <p:blipFill>
          <a:blip r:embed="rId11"/>
          <a:stretch>
            <a:fillRect/>
          </a:stretch>
        </p:blipFill>
        <p:spPr>
          <a:xfrm>
            <a:off x="3795713" y="4843463"/>
            <a:ext cx="2762250" cy="276225"/>
          </a:xfrm>
          <a:prstGeom prst="rect">
            <a:avLst/>
          </a:prstGeom>
        </p:spPr>
      </p:pic>
      <p:pic>
        <p:nvPicPr>
          <p:cNvPr id="14" name="Picture 13"/>
          <p:cNvPicPr>
            <a:picLocks noChangeAspect="1"/>
          </p:cNvPicPr>
          <p:nvPr/>
        </p:nvPicPr>
        <p:blipFill>
          <a:blip r:embed="rId12"/>
          <a:stretch>
            <a:fillRect/>
          </a:stretch>
        </p:blipFill>
        <p:spPr>
          <a:xfrm>
            <a:off x="6348413" y="3105150"/>
            <a:ext cx="2390775" cy="276225"/>
          </a:xfrm>
          <a:prstGeom prst="rect">
            <a:avLst/>
          </a:prstGeom>
        </p:spPr>
      </p:pic>
    </p:spTree>
    <p:extLst>
      <p:ext uri="{BB962C8B-B14F-4D97-AF65-F5344CB8AC3E}">
        <p14:creationId xmlns:p14="http://schemas.microsoft.com/office/powerpoint/2010/main" val="3629526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136741"/>
            <a:ext cx="8877300" cy="1879600"/>
          </a:xfrm>
          <a:prstGeom prst="rect">
            <a:avLst/>
          </a:prstGeom>
        </p:spPr>
      </p:pic>
      <p:pic>
        <p:nvPicPr>
          <p:cNvPr id="3" name="Picture 2"/>
          <p:cNvPicPr>
            <a:picLocks noChangeAspect="1"/>
          </p:cNvPicPr>
          <p:nvPr/>
        </p:nvPicPr>
        <p:blipFill>
          <a:blip r:embed="rId3"/>
          <a:stretch>
            <a:fillRect/>
          </a:stretch>
        </p:blipFill>
        <p:spPr>
          <a:xfrm>
            <a:off x="3094835" y="1248015"/>
            <a:ext cx="3096187" cy="279868"/>
          </a:xfrm>
          <a:prstGeom prst="rect">
            <a:avLst/>
          </a:prstGeom>
        </p:spPr>
      </p:pic>
      <p:pic>
        <p:nvPicPr>
          <p:cNvPr id="4" name="Picture 3"/>
          <p:cNvPicPr>
            <a:picLocks noChangeAspect="1"/>
          </p:cNvPicPr>
          <p:nvPr/>
        </p:nvPicPr>
        <p:blipFill>
          <a:blip r:embed="rId4"/>
          <a:stretch>
            <a:fillRect/>
          </a:stretch>
        </p:blipFill>
        <p:spPr>
          <a:xfrm>
            <a:off x="647700" y="2255185"/>
            <a:ext cx="7848600" cy="2218693"/>
          </a:xfrm>
          <a:prstGeom prst="rect">
            <a:avLst/>
          </a:prstGeom>
        </p:spPr>
      </p:pic>
    </p:spTree>
    <p:extLst>
      <p:ext uri="{BB962C8B-B14F-4D97-AF65-F5344CB8AC3E}">
        <p14:creationId xmlns:p14="http://schemas.microsoft.com/office/powerpoint/2010/main" val="1497305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751621" cy="1117306"/>
          </a:xfrm>
          <a:prstGeom prst="rect">
            <a:avLst/>
          </a:prstGeom>
        </p:spPr>
      </p:pic>
      <p:pic>
        <p:nvPicPr>
          <p:cNvPr id="3" name="Picture 2"/>
          <p:cNvPicPr>
            <a:picLocks noChangeAspect="1"/>
          </p:cNvPicPr>
          <p:nvPr/>
        </p:nvPicPr>
        <p:blipFill>
          <a:blip r:embed="rId3"/>
          <a:stretch>
            <a:fillRect/>
          </a:stretch>
        </p:blipFill>
        <p:spPr>
          <a:xfrm>
            <a:off x="1782312" y="471206"/>
            <a:ext cx="1752600" cy="200025"/>
          </a:xfrm>
          <a:prstGeom prst="rect">
            <a:avLst/>
          </a:prstGeom>
        </p:spPr>
      </p:pic>
      <p:pic>
        <p:nvPicPr>
          <p:cNvPr id="4" name="Picture 3"/>
          <p:cNvPicPr>
            <a:picLocks noChangeAspect="1"/>
          </p:cNvPicPr>
          <p:nvPr/>
        </p:nvPicPr>
        <p:blipFill>
          <a:blip r:embed="rId4"/>
          <a:stretch>
            <a:fillRect/>
          </a:stretch>
        </p:blipFill>
        <p:spPr>
          <a:xfrm>
            <a:off x="0" y="1117306"/>
            <a:ext cx="3751621" cy="4026194"/>
          </a:xfrm>
          <a:prstGeom prst="rect">
            <a:avLst/>
          </a:prstGeom>
        </p:spPr>
      </p:pic>
      <p:pic>
        <p:nvPicPr>
          <p:cNvPr id="5" name="Picture 4"/>
          <p:cNvPicPr>
            <a:picLocks noChangeAspect="1"/>
          </p:cNvPicPr>
          <p:nvPr/>
        </p:nvPicPr>
        <p:blipFill>
          <a:blip r:embed="rId5"/>
          <a:stretch>
            <a:fillRect/>
          </a:stretch>
        </p:blipFill>
        <p:spPr>
          <a:xfrm>
            <a:off x="4300538" y="-1"/>
            <a:ext cx="4295775" cy="5143500"/>
          </a:xfrm>
          <a:prstGeom prst="rect">
            <a:avLst/>
          </a:prstGeom>
        </p:spPr>
      </p:pic>
    </p:spTree>
    <p:extLst>
      <p:ext uri="{BB962C8B-B14F-4D97-AF65-F5344CB8AC3E}">
        <p14:creationId xmlns:p14="http://schemas.microsoft.com/office/powerpoint/2010/main" val="44182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50423" t="5548" r="1143" b="23666"/>
          <a:stretch>
            <a:fillRect/>
          </a:stretch>
        </p:blipFill>
        <p:spPr bwMode="auto">
          <a:xfrm>
            <a:off x="1601670" y="-51701"/>
            <a:ext cx="5724636" cy="170534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Content Placeholder 2"/>
          <p:cNvSpPr>
            <a:spLocks noGrp="1"/>
          </p:cNvSpPr>
          <p:nvPr>
            <p:ph idx="1"/>
          </p:nvPr>
        </p:nvSpPr>
        <p:spPr>
          <a:xfrm>
            <a:off x="1859700" y="1761661"/>
            <a:ext cx="6128263" cy="3996444"/>
          </a:xfrm>
        </p:spPr>
        <p:txBody>
          <a:bodyPr>
            <a:normAutofit/>
          </a:bodyPr>
          <a:lstStyle/>
          <a:p>
            <a:pPr marL="0" indent="0" algn="ctr">
              <a:buNone/>
              <a:defRPr/>
            </a:pPr>
            <a:r>
              <a:rPr lang="en-US" sz="1200" b="1" dirty="0"/>
              <a:t>Key nursing activities include:</a:t>
            </a:r>
          </a:p>
          <a:p>
            <a:pPr algn="ctr">
              <a:defRPr/>
            </a:pPr>
            <a:r>
              <a:rPr lang="en-US" sz="1200" dirty="0">
                <a:solidFill>
                  <a:srgbClr val="FFFF00"/>
                </a:solidFill>
              </a:rPr>
              <a:t>Triage, and initial infection control precautions</a:t>
            </a:r>
          </a:p>
          <a:p>
            <a:pPr algn="ctr">
              <a:defRPr/>
            </a:pPr>
            <a:r>
              <a:rPr lang="en-US" sz="1200" dirty="0">
                <a:solidFill>
                  <a:srgbClr val="FFFF00"/>
                </a:solidFill>
              </a:rPr>
              <a:t>Medication allergy assessment and reconciliation</a:t>
            </a:r>
          </a:p>
          <a:p>
            <a:pPr algn="ctr">
              <a:defRPr/>
            </a:pPr>
            <a:r>
              <a:rPr lang="en-US" sz="1200" dirty="0">
                <a:solidFill>
                  <a:srgbClr val="FFFF00"/>
                </a:solidFill>
              </a:rPr>
              <a:t>Timely ordering and administration of antibiotics</a:t>
            </a:r>
          </a:p>
          <a:p>
            <a:pPr algn="ctr">
              <a:defRPr/>
            </a:pPr>
            <a:r>
              <a:rPr lang="en-US" sz="1200" dirty="0">
                <a:solidFill>
                  <a:srgbClr val="FFFF00"/>
                </a:solidFill>
              </a:rPr>
              <a:t>Early and appropriate collection and submission of specimens for culture</a:t>
            </a:r>
          </a:p>
          <a:p>
            <a:pPr algn="ctr">
              <a:defRPr/>
            </a:pPr>
            <a:r>
              <a:rPr lang="en-US" sz="1200" dirty="0">
                <a:solidFill>
                  <a:srgbClr val="FFFF00"/>
                </a:solidFill>
              </a:rPr>
              <a:t>Antibiotic timeout and de-escalation</a:t>
            </a:r>
          </a:p>
          <a:p>
            <a:pPr algn="ctr">
              <a:defRPr/>
            </a:pPr>
            <a:r>
              <a:rPr lang="en-US" sz="1200" dirty="0">
                <a:solidFill>
                  <a:srgbClr val="FFFF00"/>
                </a:solidFill>
              </a:rPr>
              <a:t>Implementation of quality and safety bundle measures</a:t>
            </a:r>
          </a:p>
          <a:p>
            <a:pPr algn="ctr">
              <a:defRPr/>
            </a:pPr>
            <a:r>
              <a:rPr lang="en-US" sz="1200" dirty="0">
                <a:solidFill>
                  <a:srgbClr val="FFFF00"/>
                </a:solidFill>
              </a:rPr>
              <a:t>Central communicator among prescribers, pharmacy, lab, discharge planners and consultants</a:t>
            </a:r>
          </a:p>
          <a:p>
            <a:pPr algn="ctr">
              <a:defRPr/>
            </a:pPr>
            <a:endParaRPr lang="en-US" sz="1200" dirty="0"/>
          </a:p>
        </p:txBody>
      </p:sp>
      <p:sp>
        <p:nvSpPr>
          <p:cNvPr id="6" name="TextBox 4"/>
          <p:cNvSpPr txBox="1">
            <a:spLocks noChangeArrowheads="1"/>
          </p:cNvSpPr>
          <p:nvPr/>
        </p:nvSpPr>
        <p:spPr bwMode="auto">
          <a:xfrm>
            <a:off x="209086" y="3867895"/>
            <a:ext cx="155559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dirty="0" err="1">
                <a:solidFill>
                  <a:srgbClr val="FFFF00"/>
                </a:solidFill>
              </a:rPr>
              <a:t>Olans</a:t>
            </a:r>
            <a:r>
              <a:rPr lang="en-US" sz="800" dirty="0">
                <a:solidFill>
                  <a:srgbClr val="FFFF00"/>
                </a:solidFill>
              </a:rPr>
              <a:t> RN </a:t>
            </a:r>
            <a:r>
              <a:rPr lang="en-US" sz="800" dirty="0" err="1">
                <a:solidFill>
                  <a:srgbClr val="FFFF00"/>
                </a:solidFill>
              </a:rPr>
              <a:t>et.al</a:t>
            </a:r>
            <a:r>
              <a:rPr lang="en-US" sz="800" dirty="0">
                <a:solidFill>
                  <a:srgbClr val="FFFF00"/>
                </a:solidFill>
              </a:rPr>
              <a:t>, The critical role of the staff nurse in antimicrobial stewardship—unrecognized but already there. </a:t>
            </a:r>
            <a:br>
              <a:rPr lang="en-US" sz="800" dirty="0">
                <a:solidFill>
                  <a:srgbClr val="FFFF00"/>
                </a:solidFill>
              </a:rPr>
            </a:br>
            <a:r>
              <a:rPr lang="en-US" sz="800" dirty="0" err="1">
                <a:solidFill>
                  <a:srgbClr val="FFFF00"/>
                </a:solidFill>
              </a:rPr>
              <a:t>Clin</a:t>
            </a:r>
            <a:r>
              <a:rPr lang="en-US" sz="800" dirty="0">
                <a:solidFill>
                  <a:srgbClr val="FFFF00"/>
                </a:solidFill>
              </a:rPr>
              <a:t> Infect Dis 2016;62(1):84-89. </a:t>
            </a:r>
            <a:r>
              <a:rPr lang="en-US" sz="800" dirty="0">
                <a:solidFill>
                  <a:srgbClr val="FFFF00"/>
                </a:solidFill>
                <a:hlinkClick r:id="rId3">
                  <a:extLst>
                    <a:ext uri="{A12FA001-AC4F-418D-AE19-62706E023703}">
                      <ahyp:hlinkClr xmlns="" xmlns:ahyp="http://schemas.microsoft.com/office/drawing/2018/hyperlinkcolor" val="tx"/>
                    </a:ext>
                  </a:extLst>
                </a:hlinkClick>
              </a:rPr>
              <a:t>http://cid.oxfordjournals.org/content/62/1/84.full.pdf+html</a:t>
            </a:r>
            <a:endParaRPr lang="en-US" sz="800" dirty="0">
              <a:solidFill>
                <a:srgbClr val="FFFF00"/>
              </a:solidFill>
            </a:endParaRPr>
          </a:p>
          <a:p>
            <a:pPr algn="ctr" eaLnBrk="1" hangingPunct="1"/>
            <a:endParaRPr lang="en-US" sz="800" dirty="0">
              <a:solidFill>
                <a:srgbClr val="000000"/>
              </a:solidFill>
            </a:endParaRPr>
          </a:p>
        </p:txBody>
      </p:sp>
      <p:pic>
        <p:nvPicPr>
          <p:cNvPr id="2" name="Picture 1"/>
          <p:cNvPicPr>
            <a:picLocks noChangeAspect="1"/>
          </p:cNvPicPr>
          <p:nvPr/>
        </p:nvPicPr>
        <p:blipFill>
          <a:blip r:embed="rId4"/>
          <a:stretch>
            <a:fillRect/>
          </a:stretch>
        </p:blipFill>
        <p:spPr>
          <a:xfrm>
            <a:off x="7524244" y="1669751"/>
            <a:ext cx="1598111" cy="1085544"/>
          </a:xfrm>
          <a:prstGeom prst="rect">
            <a:avLst/>
          </a:prstGeom>
        </p:spPr>
      </p:pic>
      <p:sp>
        <p:nvSpPr>
          <p:cNvPr id="3" name="TextBox 2">
            <a:extLst>
              <a:ext uri="{FF2B5EF4-FFF2-40B4-BE49-F238E27FC236}">
                <a16:creationId xmlns="" xmlns:a16="http://schemas.microsoft.com/office/drawing/2014/main" id="{06787EB9-A3C0-944C-A99C-49140FF4C4A0}"/>
              </a:ext>
            </a:extLst>
          </p:cNvPr>
          <p:cNvSpPr txBox="1"/>
          <p:nvPr/>
        </p:nvSpPr>
        <p:spPr>
          <a:xfrm>
            <a:off x="1385646" y="1761661"/>
            <a:ext cx="1138924" cy="715581"/>
          </a:xfrm>
          <a:prstGeom prst="rect">
            <a:avLst/>
          </a:prstGeom>
          <a:noFill/>
          <a:ln>
            <a:solidFill>
              <a:srgbClr val="7030A0"/>
            </a:solidFill>
          </a:ln>
        </p:spPr>
        <p:txBody>
          <a:bodyPr wrap="none" lIns="68580" tIns="34290" rIns="68580" bIns="34290" rtlCol="0">
            <a:spAutoFit/>
          </a:bodyPr>
          <a:lstStyle/>
          <a:p>
            <a:r>
              <a:rPr lang="en-US" dirty="0"/>
              <a:t>Focus on </a:t>
            </a:r>
          </a:p>
          <a:p>
            <a:r>
              <a:rPr lang="en-US" dirty="0"/>
              <a:t>Care home </a:t>
            </a:r>
          </a:p>
          <a:p>
            <a:r>
              <a:rPr lang="en-US" dirty="0"/>
              <a:t>Education </a:t>
            </a:r>
          </a:p>
        </p:txBody>
      </p:sp>
      <p:pic>
        <p:nvPicPr>
          <p:cNvPr id="7" name="Picture 6"/>
          <p:cNvPicPr>
            <a:picLocks noChangeAspect="1"/>
          </p:cNvPicPr>
          <p:nvPr/>
        </p:nvPicPr>
        <p:blipFill>
          <a:blip r:embed="rId5"/>
          <a:stretch>
            <a:fillRect/>
          </a:stretch>
        </p:blipFill>
        <p:spPr>
          <a:xfrm>
            <a:off x="1" y="1653648"/>
            <a:ext cx="2466371" cy="2139134"/>
          </a:xfrm>
          <a:prstGeom prst="rect">
            <a:avLst/>
          </a:prstGeom>
        </p:spPr>
      </p:pic>
      <p:sp>
        <p:nvSpPr>
          <p:cNvPr id="9" name="TextBox 8"/>
          <p:cNvSpPr txBox="1"/>
          <p:nvPr/>
        </p:nvSpPr>
        <p:spPr>
          <a:xfrm>
            <a:off x="209085" y="368506"/>
            <a:ext cx="1103069" cy="715581"/>
          </a:xfrm>
          <a:prstGeom prst="rect">
            <a:avLst/>
          </a:prstGeom>
          <a:solidFill>
            <a:schemeClr val="accent4"/>
          </a:solidFill>
          <a:ln>
            <a:solidFill>
              <a:srgbClr val="000090"/>
            </a:solidFill>
          </a:ln>
        </p:spPr>
        <p:txBody>
          <a:bodyPr wrap="none" lIns="68580" tIns="34290" rIns="68580" bIns="34290" rtlCol="0">
            <a:spAutoFit/>
          </a:bodyPr>
          <a:lstStyle/>
          <a:p>
            <a:r>
              <a:rPr lang="en-US" dirty="0">
                <a:solidFill>
                  <a:srgbClr val="000090"/>
                </a:solidFill>
              </a:rPr>
              <a:t>NEW</a:t>
            </a:r>
          </a:p>
          <a:p>
            <a:r>
              <a:rPr lang="en-US" dirty="0">
                <a:solidFill>
                  <a:srgbClr val="000090"/>
                </a:solidFill>
              </a:rPr>
              <a:t>LAUNCHED</a:t>
            </a:r>
          </a:p>
          <a:p>
            <a:r>
              <a:rPr lang="en-US" dirty="0">
                <a:solidFill>
                  <a:srgbClr val="000090"/>
                </a:solidFill>
              </a:rPr>
              <a:t>11/18</a:t>
            </a:r>
          </a:p>
        </p:txBody>
      </p:sp>
      <p:sp>
        <p:nvSpPr>
          <p:cNvPr id="10" name="Down Arrow 9"/>
          <p:cNvSpPr/>
          <p:nvPr/>
        </p:nvSpPr>
        <p:spPr>
          <a:xfrm>
            <a:off x="737077" y="1061004"/>
            <a:ext cx="363474" cy="733806"/>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511039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869EA-E815-174E-AFCB-F15E4C831EA8}"/>
              </a:ext>
            </a:extLst>
          </p:cNvPr>
          <p:cNvSpPr>
            <a:spLocks noGrp="1"/>
          </p:cNvSpPr>
          <p:nvPr>
            <p:ph type="title"/>
          </p:nvPr>
        </p:nvSpPr>
        <p:spPr>
          <a:xfrm>
            <a:off x="945066" y="125451"/>
            <a:ext cx="7340492" cy="761071"/>
          </a:xfrm>
        </p:spPr>
        <p:txBody>
          <a:bodyPr>
            <a:normAutofit/>
          </a:bodyPr>
          <a:lstStyle/>
          <a:p>
            <a:r>
              <a:rPr lang="en-US" b="1" dirty="0">
                <a:solidFill>
                  <a:srgbClr val="7BF0FF"/>
                </a:solidFill>
              </a:rPr>
              <a:t>THE GROWING CHALLENGE</a:t>
            </a:r>
          </a:p>
        </p:txBody>
      </p:sp>
      <p:pic>
        <p:nvPicPr>
          <p:cNvPr id="3" name="Picture 2">
            <a:extLst>
              <a:ext uri="{FF2B5EF4-FFF2-40B4-BE49-F238E27FC236}">
                <a16:creationId xmlns="" xmlns:a16="http://schemas.microsoft.com/office/drawing/2014/main" id="{63E6D9D9-CDE2-0348-A747-D837782C8FC7}"/>
              </a:ext>
            </a:extLst>
          </p:cNvPr>
          <p:cNvPicPr>
            <a:picLocks noChangeAspect="1"/>
          </p:cNvPicPr>
          <p:nvPr/>
        </p:nvPicPr>
        <p:blipFill>
          <a:blip r:embed="rId2"/>
          <a:stretch>
            <a:fillRect/>
          </a:stretch>
        </p:blipFill>
        <p:spPr>
          <a:xfrm>
            <a:off x="2046254" y="711902"/>
            <a:ext cx="2646359" cy="1345499"/>
          </a:xfrm>
          <a:prstGeom prst="rect">
            <a:avLst/>
          </a:prstGeom>
        </p:spPr>
      </p:pic>
      <p:pic>
        <p:nvPicPr>
          <p:cNvPr id="4" name="Picture 3">
            <a:extLst>
              <a:ext uri="{FF2B5EF4-FFF2-40B4-BE49-F238E27FC236}">
                <a16:creationId xmlns="" xmlns:a16="http://schemas.microsoft.com/office/drawing/2014/main" id="{3842DB3F-5EB3-DC4D-A1AB-F7E2C31E6BD7}"/>
              </a:ext>
            </a:extLst>
          </p:cNvPr>
          <p:cNvPicPr>
            <a:picLocks noChangeAspect="1"/>
          </p:cNvPicPr>
          <p:nvPr/>
        </p:nvPicPr>
        <p:blipFill>
          <a:blip r:embed="rId3"/>
          <a:stretch>
            <a:fillRect/>
          </a:stretch>
        </p:blipFill>
        <p:spPr>
          <a:xfrm>
            <a:off x="4900961" y="1969131"/>
            <a:ext cx="4181707" cy="3097589"/>
          </a:xfrm>
          <a:prstGeom prst="rect">
            <a:avLst/>
          </a:prstGeom>
        </p:spPr>
      </p:pic>
      <p:pic>
        <p:nvPicPr>
          <p:cNvPr id="5" name="Picture 4">
            <a:extLst>
              <a:ext uri="{FF2B5EF4-FFF2-40B4-BE49-F238E27FC236}">
                <a16:creationId xmlns="" xmlns:a16="http://schemas.microsoft.com/office/drawing/2014/main" id="{EBC1607C-1F60-D94B-9BEA-C479E1E4E306}"/>
              </a:ext>
            </a:extLst>
          </p:cNvPr>
          <p:cNvPicPr>
            <a:picLocks noChangeAspect="1"/>
          </p:cNvPicPr>
          <p:nvPr/>
        </p:nvPicPr>
        <p:blipFill>
          <a:blip r:embed="rId4"/>
          <a:stretch>
            <a:fillRect/>
          </a:stretch>
        </p:blipFill>
        <p:spPr>
          <a:xfrm>
            <a:off x="21278" y="2499321"/>
            <a:ext cx="3529361" cy="1966932"/>
          </a:xfrm>
          <a:prstGeom prst="rect">
            <a:avLst/>
          </a:prstGeom>
        </p:spPr>
      </p:pic>
      <p:pic>
        <p:nvPicPr>
          <p:cNvPr id="6" name="Picture 5">
            <a:extLst>
              <a:ext uri="{FF2B5EF4-FFF2-40B4-BE49-F238E27FC236}">
                <a16:creationId xmlns="" xmlns:a16="http://schemas.microsoft.com/office/drawing/2014/main" id="{AC6606EE-9155-3346-87B2-C775AF8CDDB0}"/>
              </a:ext>
            </a:extLst>
          </p:cNvPr>
          <p:cNvPicPr>
            <a:picLocks noChangeAspect="1"/>
          </p:cNvPicPr>
          <p:nvPr/>
        </p:nvPicPr>
        <p:blipFill>
          <a:blip r:embed="rId5"/>
          <a:stretch>
            <a:fillRect/>
          </a:stretch>
        </p:blipFill>
        <p:spPr>
          <a:xfrm>
            <a:off x="5418649" y="63976"/>
            <a:ext cx="2866909" cy="1645091"/>
          </a:xfrm>
          <a:prstGeom prst="rect">
            <a:avLst/>
          </a:prstGeom>
        </p:spPr>
      </p:pic>
    </p:spTree>
    <p:extLst>
      <p:ext uri="{BB962C8B-B14F-4D97-AF65-F5344CB8AC3E}">
        <p14:creationId xmlns:p14="http://schemas.microsoft.com/office/powerpoint/2010/main" val="35312177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67450" cy="638175"/>
          </a:xfrm>
          <a:prstGeom prst="rect">
            <a:avLst/>
          </a:prstGeom>
        </p:spPr>
      </p:pic>
      <p:pic>
        <p:nvPicPr>
          <p:cNvPr id="3" name="Picture 2"/>
          <p:cNvPicPr>
            <a:picLocks noChangeAspect="1"/>
          </p:cNvPicPr>
          <p:nvPr/>
        </p:nvPicPr>
        <p:blipFill>
          <a:blip r:embed="rId3"/>
          <a:stretch>
            <a:fillRect/>
          </a:stretch>
        </p:blipFill>
        <p:spPr>
          <a:xfrm>
            <a:off x="6602908" y="201410"/>
            <a:ext cx="1314450" cy="152400"/>
          </a:xfrm>
          <a:prstGeom prst="rect">
            <a:avLst/>
          </a:prstGeom>
        </p:spPr>
      </p:pic>
      <p:pic>
        <p:nvPicPr>
          <p:cNvPr id="4" name="Picture 3"/>
          <p:cNvPicPr>
            <a:picLocks noChangeAspect="1"/>
          </p:cNvPicPr>
          <p:nvPr/>
        </p:nvPicPr>
        <p:blipFill>
          <a:blip r:embed="rId4"/>
          <a:stretch>
            <a:fillRect/>
          </a:stretch>
        </p:blipFill>
        <p:spPr>
          <a:xfrm>
            <a:off x="2326356" y="1170497"/>
            <a:ext cx="6286500" cy="1905000"/>
          </a:xfrm>
          <a:prstGeom prst="rect">
            <a:avLst/>
          </a:prstGeom>
        </p:spPr>
      </p:pic>
      <p:pic>
        <p:nvPicPr>
          <p:cNvPr id="5" name="Picture 4"/>
          <p:cNvPicPr>
            <a:picLocks noChangeAspect="1"/>
          </p:cNvPicPr>
          <p:nvPr/>
        </p:nvPicPr>
        <p:blipFill>
          <a:blip r:embed="rId5"/>
          <a:stretch>
            <a:fillRect/>
          </a:stretch>
        </p:blipFill>
        <p:spPr>
          <a:xfrm>
            <a:off x="0" y="638175"/>
            <a:ext cx="2326356" cy="1966762"/>
          </a:xfrm>
          <a:prstGeom prst="rect">
            <a:avLst/>
          </a:prstGeom>
        </p:spPr>
      </p:pic>
      <p:pic>
        <p:nvPicPr>
          <p:cNvPr id="6" name="Picture 5"/>
          <p:cNvPicPr>
            <a:picLocks noChangeAspect="1"/>
          </p:cNvPicPr>
          <p:nvPr/>
        </p:nvPicPr>
        <p:blipFill>
          <a:blip r:embed="rId6"/>
          <a:stretch>
            <a:fillRect/>
          </a:stretch>
        </p:blipFill>
        <p:spPr>
          <a:xfrm>
            <a:off x="6644771" y="3087745"/>
            <a:ext cx="1788210" cy="2032798"/>
          </a:xfrm>
          <a:prstGeom prst="rect">
            <a:avLst/>
          </a:prstGeom>
        </p:spPr>
      </p:pic>
      <p:sp>
        <p:nvSpPr>
          <p:cNvPr id="7" name="Rectangle 6"/>
          <p:cNvSpPr/>
          <p:nvPr/>
        </p:nvSpPr>
        <p:spPr>
          <a:xfrm>
            <a:off x="5845584" y="1434340"/>
            <a:ext cx="1309728" cy="1334504"/>
          </a:xfrm>
          <a:prstGeom prst="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b="1" dirty="0"/>
          </a:p>
        </p:txBody>
      </p:sp>
      <p:sp>
        <p:nvSpPr>
          <p:cNvPr id="8" name="Rectangle 7"/>
          <p:cNvSpPr/>
          <p:nvPr/>
        </p:nvSpPr>
        <p:spPr>
          <a:xfrm>
            <a:off x="2428875" y="1690688"/>
            <a:ext cx="1819275" cy="1285875"/>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82862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1056832"/>
          </a:xfrm>
          <a:prstGeom prst="rect">
            <a:avLst/>
          </a:prstGeom>
        </p:spPr>
      </p:pic>
      <p:pic>
        <p:nvPicPr>
          <p:cNvPr id="3" name="Picture 2"/>
          <p:cNvPicPr>
            <a:picLocks noChangeAspect="1"/>
          </p:cNvPicPr>
          <p:nvPr/>
        </p:nvPicPr>
        <p:blipFill>
          <a:blip r:embed="rId3"/>
          <a:stretch>
            <a:fillRect/>
          </a:stretch>
        </p:blipFill>
        <p:spPr>
          <a:xfrm>
            <a:off x="7483914" y="411510"/>
            <a:ext cx="1663700" cy="295275"/>
          </a:xfrm>
          <a:prstGeom prst="rect">
            <a:avLst/>
          </a:prstGeom>
        </p:spPr>
      </p:pic>
      <p:pic>
        <p:nvPicPr>
          <p:cNvPr id="4" name="Picture 3"/>
          <p:cNvPicPr>
            <a:picLocks noChangeAspect="1"/>
          </p:cNvPicPr>
          <p:nvPr/>
        </p:nvPicPr>
        <p:blipFill>
          <a:blip r:embed="rId4"/>
          <a:stretch>
            <a:fillRect/>
          </a:stretch>
        </p:blipFill>
        <p:spPr>
          <a:xfrm>
            <a:off x="0" y="1059582"/>
            <a:ext cx="9144000" cy="4037080"/>
          </a:xfrm>
          <a:prstGeom prst="rect">
            <a:avLst/>
          </a:prstGeom>
        </p:spPr>
      </p:pic>
      <p:sp>
        <p:nvSpPr>
          <p:cNvPr id="5" name="Rectangle 4"/>
          <p:cNvSpPr/>
          <p:nvPr/>
        </p:nvSpPr>
        <p:spPr>
          <a:xfrm>
            <a:off x="0" y="1437624"/>
            <a:ext cx="1886000" cy="111784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164288" y="2679762"/>
            <a:ext cx="1440160" cy="864096"/>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9529127">
            <a:off x="4644008" y="1221600"/>
            <a:ext cx="2088232" cy="972108"/>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55576" y="4191930"/>
            <a:ext cx="757990" cy="307777"/>
          </a:xfrm>
          <a:prstGeom prst="rect">
            <a:avLst/>
          </a:prstGeom>
          <a:noFill/>
          <a:ln w="57150" cmpd="sng">
            <a:solidFill>
              <a:srgbClr val="800000"/>
            </a:solidFill>
          </a:ln>
        </p:spPr>
        <p:txBody>
          <a:bodyPr wrap="none" rtlCol="0">
            <a:spAutoFit/>
          </a:bodyPr>
          <a:lstStyle/>
          <a:p>
            <a:r>
              <a:rPr lang="en-US" dirty="0"/>
              <a:t>OR 2-4</a:t>
            </a:r>
          </a:p>
        </p:txBody>
      </p:sp>
    </p:spTree>
    <p:extLst>
      <p:ext uri="{BB962C8B-B14F-4D97-AF65-F5344CB8AC3E}">
        <p14:creationId xmlns:p14="http://schemas.microsoft.com/office/powerpoint/2010/main" val="3438045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D6AA87-36B6-2B40-83EA-A8A86B1C3AA3}"/>
              </a:ext>
            </a:extLst>
          </p:cNvPr>
          <p:cNvPicPr>
            <a:picLocks noChangeAspect="1"/>
          </p:cNvPicPr>
          <p:nvPr/>
        </p:nvPicPr>
        <p:blipFill>
          <a:blip r:embed="rId2"/>
          <a:stretch>
            <a:fillRect/>
          </a:stretch>
        </p:blipFill>
        <p:spPr>
          <a:xfrm>
            <a:off x="0" y="0"/>
            <a:ext cx="3512634" cy="1951795"/>
          </a:xfrm>
          <a:prstGeom prst="rect">
            <a:avLst/>
          </a:prstGeom>
        </p:spPr>
      </p:pic>
      <p:pic>
        <p:nvPicPr>
          <p:cNvPr id="3" name="Picture 2">
            <a:extLst>
              <a:ext uri="{FF2B5EF4-FFF2-40B4-BE49-F238E27FC236}">
                <a16:creationId xmlns="" xmlns:a16="http://schemas.microsoft.com/office/drawing/2014/main" id="{FA5EBC4A-334F-8B4D-8A9C-777BE6F9879E}"/>
              </a:ext>
            </a:extLst>
          </p:cNvPr>
          <p:cNvPicPr>
            <a:picLocks noChangeAspect="1"/>
          </p:cNvPicPr>
          <p:nvPr/>
        </p:nvPicPr>
        <p:blipFill>
          <a:blip r:embed="rId3"/>
          <a:stretch>
            <a:fillRect/>
          </a:stretch>
        </p:blipFill>
        <p:spPr>
          <a:xfrm>
            <a:off x="0" y="2241396"/>
            <a:ext cx="4639838" cy="2574073"/>
          </a:xfrm>
          <a:prstGeom prst="rect">
            <a:avLst/>
          </a:prstGeom>
        </p:spPr>
      </p:pic>
      <p:sp>
        <p:nvSpPr>
          <p:cNvPr id="4" name="TextBox 3">
            <a:extLst>
              <a:ext uri="{FF2B5EF4-FFF2-40B4-BE49-F238E27FC236}">
                <a16:creationId xmlns="" xmlns:a16="http://schemas.microsoft.com/office/drawing/2014/main" id="{11643DFF-91FC-C64E-B834-03CC8F1B954F}"/>
              </a:ext>
            </a:extLst>
          </p:cNvPr>
          <p:cNvSpPr txBox="1"/>
          <p:nvPr/>
        </p:nvSpPr>
        <p:spPr>
          <a:xfrm>
            <a:off x="4775510" y="1464704"/>
            <a:ext cx="4369226" cy="1454244"/>
          </a:xfrm>
          <a:prstGeom prst="rect">
            <a:avLst/>
          </a:prstGeom>
          <a:noFill/>
        </p:spPr>
        <p:txBody>
          <a:bodyPr wrap="none" lIns="68580" tIns="34290" rIns="68580" bIns="34290" rtlCol="0">
            <a:spAutoFit/>
          </a:bodyPr>
          <a:lstStyle/>
          <a:p>
            <a:r>
              <a:rPr lang="en-US" sz="1800" dirty="0"/>
              <a:t>LOTS OF GOOD PRACTICE </a:t>
            </a:r>
          </a:p>
          <a:p>
            <a:endParaRPr lang="en-US" sz="1800" dirty="0"/>
          </a:p>
          <a:p>
            <a:r>
              <a:rPr lang="en-US" sz="1800" dirty="0"/>
              <a:t>NEED TO TAKE A NOVEL SYSTEMS AND </a:t>
            </a:r>
          </a:p>
          <a:p>
            <a:r>
              <a:rPr lang="en-US" sz="1800" dirty="0"/>
              <a:t>HUMAN FACTORS APPROACH TO </a:t>
            </a:r>
          </a:p>
          <a:p>
            <a:r>
              <a:rPr lang="en-US" sz="1800" dirty="0"/>
              <a:t>IMPLEMENTING STEWARDSHIP </a:t>
            </a:r>
          </a:p>
        </p:txBody>
      </p:sp>
    </p:spTree>
    <p:extLst>
      <p:ext uri="{BB962C8B-B14F-4D97-AF65-F5344CB8AC3E}">
        <p14:creationId xmlns:p14="http://schemas.microsoft.com/office/powerpoint/2010/main" val="1611613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a:extLst>
              <a:ext uri="{FF2B5EF4-FFF2-40B4-BE49-F238E27FC236}">
                <a16:creationId xmlns="" xmlns:a16="http://schemas.microsoft.com/office/drawing/2014/main" id="{B8C5CA28-BF6F-C940-86A1-6BD0D7A81D5E}"/>
              </a:ext>
            </a:extLst>
          </p:cNvPr>
          <p:cNvSpPr txBox="1">
            <a:spLocks/>
          </p:cNvSpPr>
          <p:nvPr/>
        </p:nvSpPr>
        <p:spPr bwMode="auto">
          <a:xfrm>
            <a:off x="1143000" y="4196953"/>
            <a:ext cx="685800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a:t>From: Implementing Antimicrobial Stewardship in Long-term Care Settings: An Integrative Review Using a Human Factors Approach</a:t>
            </a:r>
          </a:p>
          <a:p>
            <a:pPr eaLnBrk="1" hangingPunct="1">
              <a:spcBef>
                <a:spcPct val="0"/>
              </a:spcBef>
              <a:buFontTx/>
              <a:buNone/>
            </a:pPr>
            <a:r>
              <a:rPr lang="en-US" altLang="en-US" sz="900"/>
              <a:t>Clin Infect Dis. 2017;65(11):1943-1951. doi:10.1093/cid/cix566</a:t>
            </a:r>
          </a:p>
          <a:p>
            <a:pPr eaLnBrk="1" hangingPunct="1">
              <a:spcBef>
                <a:spcPct val="0"/>
              </a:spcBef>
              <a:buFontTx/>
              <a:buNone/>
            </a:pPr>
            <a:r>
              <a:rPr lang="en-US" altLang="en-US" sz="900"/>
              <a:t>Clin Infect Dis | © The Author 2017. Published by Oxford University Press for the Infectious Diseases Society of America. All rights reserved. For permissions, e-mail: journals.permissions@oup.com.</a:t>
            </a:r>
          </a:p>
        </p:txBody>
      </p:sp>
      <p:sp>
        <p:nvSpPr>
          <p:cNvPr id="16387" name="Rectangle 2">
            <a:extLst>
              <a:ext uri="{FF2B5EF4-FFF2-40B4-BE49-F238E27FC236}">
                <a16:creationId xmlns="" xmlns:a16="http://schemas.microsoft.com/office/drawing/2014/main" id="{865F74AF-7B63-1640-AA3C-6B1B68615B43}"/>
              </a:ext>
            </a:extLst>
          </p:cNvPr>
          <p:cNvSpPr>
            <a:spLocks noChangeArrowheads="1"/>
          </p:cNvSpPr>
          <p:nvPr/>
        </p:nvSpPr>
        <p:spPr bwMode="auto">
          <a:xfrm>
            <a:off x="1143000" y="0"/>
            <a:ext cx="6858000" cy="51435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a:extLst>
              <a:ext uri="{FF2B5EF4-FFF2-40B4-BE49-F238E27FC236}">
                <a16:creationId xmlns="" xmlns:a16="http://schemas.microsoft.com/office/drawing/2014/main" id="{04E711BC-AD9D-4442-B1AC-4DDC4CD1046A}"/>
              </a:ext>
            </a:extLst>
          </p:cNvPr>
          <p:cNvCxnSpPr>
            <a:cxnSpLocks noChangeShapeType="1"/>
          </p:cNvCxnSpPr>
          <p:nvPr/>
        </p:nvCxnSpPr>
        <p:spPr bwMode="auto">
          <a:xfrm>
            <a:off x="1143000" y="4138612"/>
            <a:ext cx="6858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a:extLst>
              <a:ext uri="{FF2B5EF4-FFF2-40B4-BE49-F238E27FC236}">
                <a16:creationId xmlns="" xmlns:a16="http://schemas.microsoft.com/office/drawing/2014/main" id="{AC6B0D21-B9DC-9E43-910B-E4FEF2083CFF}"/>
              </a:ext>
            </a:extLst>
          </p:cNvPr>
          <p:cNvSpPr txBox="1">
            <a:spLocks noChangeArrowheads="1"/>
          </p:cNvSpPr>
          <p:nvPr/>
        </p:nvSpPr>
        <p:spPr bwMode="auto">
          <a:xfrm>
            <a:off x="1143000" y="173831"/>
            <a:ext cx="6858000"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p>
        </p:txBody>
      </p:sp>
      <p:pic>
        <p:nvPicPr>
          <p:cNvPr id="16391" name="Picture 7" descr="Cover">
            <a:extLst>
              <a:ext uri="{FF2B5EF4-FFF2-40B4-BE49-F238E27FC236}">
                <a16:creationId xmlns="" xmlns:a16="http://schemas.microsoft.com/office/drawing/2014/main" id="{265E156B-79EF-1D41-8AEB-1622081D0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662" y="173831"/>
            <a:ext cx="6633338" cy="382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96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45" y="573529"/>
            <a:ext cx="5224670" cy="272118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6075" y="3280193"/>
            <a:ext cx="5726572" cy="1350149"/>
          </a:xfrm>
          <a:prstGeom prst="rect">
            <a:avLst/>
          </a:prstGeom>
        </p:spPr>
      </p:pic>
      <p:sp>
        <p:nvSpPr>
          <p:cNvPr id="4" name="标题 1"/>
          <p:cNvSpPr txBox="1">
            <a:spLocks/>
          </p:cNvSpPr>
          <p:nvPr/>
        </p:nvSpPr>
        <p:spPr>
          <a:xfrm>
            <a:off x="466725" y="62544"/>
            <a:ext cx="8195710" cy="663178"/>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r>
              <a:rPr lang="en-US" altLang="zh-CN" dirty="0">
                <a:solidFill>
                  <a:srgbClr val="FFFF00"/>
                </a:solidFill>
              </a:rPr>
              <a:t>Measure – Success &amp; Failures</a:t>
            </a:r>
          </a:p>
        </p:txBody>
      </p:sp>
    </p:spTree>
    <p:extLst>
      <p:ext uri="{BB962C8B-B14F-4D97-AF65-F5344CB8AC3E}">
        <p14:creationId xmlns:p14="http://schemas.microsoft.com/office/powerpoint/2010/main" val="119517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Grp="1" noChangeArrowheads="1"/>
          </p:cNvSpPr>
          <p:nvPr>
            <p:ph type="title"/>
          </p:nvPr>
        </p:nvSpPr>
        <p:spPr>
          <a:xfrm>
            <a:off x="1418828" y="1"/>
            <a:ext cx="7077473" cy="727954"/>
          </a:xfrm>
          <a:solidFill>
            <a:srgbClr val="FFFF00"/>
          </a:solidFill>
          <a:ln>
            <a:solidFill>
              <a:srgbClr val="FFFF00"/>
            </a:solidFill>
          </a:ln>
        </p:spPr>
        <p:txBody>
          <a:bodyPr>
            <a:normAutofit fontScale="90000"/>
          </a:bodyPr>
          <a:lstStyle/>
          <a:p>
            <a:pPr>
              <a:defRPr/>
            </a:pPr>
            <a:r>
              <a:rPr lang="en-GB" sz="2300" b="1" dirty="0">
                <a:solidFill>
                  <a:srgbClr val="2185B8"/>
                </a:solidFill>
              </a:rPr>
              <a:t>ANTIBIOTIC PRESCRIBING </a:t>
            </a:r>
            <a:br>
              <a:rPr lang="en-GB" sz="2300" b="1" dirty="0">
                <a:solidFill>
                  <a:srgbClr val="2185B8"/>
                </a:solidFill>
              </a:rPr>
            </a:br>
            <a:r>
              <a:rPr lang="en-GB" sz="2300" b="1" dirty="0">
                <a:solidFill>
                  <a:srgbClr val="2185B8"/>
                </a:solidFill>
              </a:rPr>
              <a:t>INDICATORS/METRICS</a:t>
            </a:r>
          </a:p>
        </p:txBody>
      </p:sp>
      <p:sp>
        <p:nvSpPr>
          <p:cNvPr id="8" name="Content Placeholder 14"/>
          <p:cNvSpPr>
            <a:spLocks noGrp="1"/>
          </p:cNvSpPr>
          <p:nvPr>
            <p:ph sz="half" idx="1"/>
          </p:nvPr>
        </p:nvSpPr>
        <p:spPr>
          <a:xfrm>
            <a:off x="250826" y="1663135"/>
            <a:ext cx="4144963" cy="2920771"/>
          </a:xfrm>
        </p:spPr>
        <p:txBody>
          <a:bodyPr>
            <a:noAutofit/>
          </a:bodyPr>
          <a:lstStyle/>
          <a:p>
            <a:pPr>
              <a:defRPr/>
            </a:pPr>
            <a:r>
              <a:rPr lang="en-GB" sz="1200" dirty="0">
                <a:solidFill>
                  <a:srgbClr val="FF0000"/>
                </a:solidFill>
              </a:rPr>
              <a:t>Amount of antibiotic in DDD/100 bed days</a:t>
            </a:r>
          </a:p>
          <a:p>
            <a:pPr marL="302419" lvl="1">
              <a:defRPr/>
            </a:pPr>
            <a:r>
              <a:rPr lang="en-GB" sz="1200" b="0" dirty="0">
                <a:solidFill>
                  <a:srgbClr val="2185B8"/>
                </a:solidFill>
              </a:rPr>
              <a:t>Promoted antibiotic </a:t>
            </a:r>
          </a:p>
          <a:p>
            <a:pPr marL="302419" lvl="1">
              <a:defRPr/>
            </a:pPr>
            <a:r>
              <a:rPr lang="en-GB" sz="1200" b="0" dirty="0">
                <a:solidFill>
                  <a:srgbClr val="2185B8"/>
                </a:solidFill>
              </a:rPr>
              <a:t>Restricted antibiotics</a:t>
            </a:r>
          </a:p>
          <a:p>
            <a:pPr marL="302419" lvl="1">
              <a:defRPr/>
            </a:pPr>
            <a:r>
              <a:rPr lang="en-GB" sz="1200" b="0" dirty="0">
                <a:solidFill>
                  <a:srgbClr val="FF0000"/>
                </a:solidFill>
              </a:rPr>
              <a:t>Days or length of therapy </a:t>
            </a:r>
          </a:p>
          <a:p>
            <a:pPr marL="302419" lvl="1">
              <a:defRPr/>
            </a:pPr>
            <a:r>
              <a:rPr lang="en-GB" sz="1200" b="0" dirty="0"/>
              <a:t>Compliance with acute empiric guidance</a:t>
            </a:r>
          </a:p>
          <a:p>
            <a:pPr marL="601265" lvl="2">
              <a:defRPr/>
            </a:pPr>
            <a:r>
              <a:rPr lang="en-GB" sz="1200" b="0" dirty="0"/>
              <a:t>documentation in notes and compliance with policy </a:t>
            </a:r>
          </a:p>
          <a:p>
            <a:pPr marL="302419" lvl="1">
              <a:defRPr/>
            </a:pPr>
            <a:r>
              <a:rPr lang="en-GB" sz="1200" b="0" dirty="0"/>
              <a:t>Compliance with surgical prophylaxis</a:t>
            </a:r>
          </a:p>
          <a:p>
            <a:pPr marL="601265" lvl="2">
              <a:defRPr/>
            </a:pPr>
            <a:r>
              <a:rPr lang="en-GB" sz="1200" b="0" dirty="0"/>
              <a:t>&lt; 60 min from incision, &lt; 24 hours and compliance with local policy </a:t>
            </a:r>
          </a:p>
          <a:p>
            <a:pPr marL="302419" lvl="1">
              <a:defRPr/>
            </a:pPr>
            <a:r>
              <a:rPr lang="en-GB" sz="1200" b="0" dirty="0"/>
              <a:t>Compliance with “other bundles” </a:t>
            </a:r>
          </a:p>
          <a:p>
            <a:pPr marL="601265" lvl="2">
              <a:defRPr/>
            </a:pPr>
            <a:endParaRPr lang="en-GB" sz="1200" dirty="0"/>
          </a:p>
          <a:p>
            <a:pPr marL="302419" lvl="1">
              <a:defRPr/>
            </a:pPr>
            <a:endParaRPr lang="en-GB" sz="1200" dirty="0"/>
          </a:p>
          <a:p>
            <a:pPr marL="302419" lvl="1">
              <a:defRPr/>
            </a:pPr>
            <a:endParaRPr lang="en-GB" sz="1200" dirty="0"/>
          </a:p>
        </p:txBody>
      </p:sp>
      <p:sp>
        <p:nvSpPr>
          <p:cNvPr id="132099" name="Rectangle 2"/>
          <p:cNvSpPr txBox="1">
            <a:spLocks noChangeArrowheads="1"/>
          </p:cNvSpPr>
          <p:nvPr/>
        </p:nvSpPr>
        <p:spPr bwMode="auto">
          <a:xfrm>
            <a:off x="250826" y="781089"/>
            <a:ext cx="4683250" cy="42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500" b="1" dirty="0">
                <a:solidFill>
                  <a:srgbClr val="FFFF00"/>
                </a:solidFill>
              </a:rPr>
              <a:t>Process measures</a:t>
            </a:r>
          </a:p>
        </p:txBody>
      </p:sp>
      <p:sp>
        <p:nvSpPr>
          <p:cNvPr id="132100" name="Rectangle 2"/>
          <p:cNvSpPr txBox="1">
            <a:spLocks noChangeArrowheads="1"/>
          </p:cNvSpPr>
          <p:nvPr/>
        </p:nvSpPr>
        <p:spPr bwMode="auto">
          <a:xfrm>
            <a:off x="4932041" y="1005577"/>
            <a:ext cx="3311848"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000" b="1" dirty="0">
                <a:solidFill>
                  <a:srgbClr val="FFFF00"/>
                </a:solidFill>
              </a:rPr>
              <a:t>Outcome measures</a:t>
            </a:r>
          </a:p>
          <a:p>
            <a:pPr eaLnBrk="1" hangingPunct="1">
              <a:lnSpc>
                <a:spcPct val="90000"/>
              </a:lnSpc>
            </a:pPr>
            <a:r>
              <a:rPr lang="en-US" sz="1200" dirty="0">
                <a:solidFill>
                  <a:srgbClr val="FFFFFF"/>
                </a:solidFill>
              </a:rPr>
              <a:t>[</a:t>
            </a:r>
            <a:r>
              <a:rPr lang="en-US" sz="1100" dirty="0">
                <a:solidFill>
                  <a:srgbClr val="FFFFFF"/>
                </a:solidFill>
              </a:rPr>
              <a:t>we use trends and time series analysis</a:t>
            </a:r>
            <a:r>
              <a:rPr lang="en-US" sz="1200" dirty="0">
                <a:solidFill>
                  <a:srgbClr val="000000"/>
                </a:solidFill>
              </a:rPr>
              <a:t>]</a:t>
            </a:r>
          </a:p>
          <a:p>
            <a:pPr eaLnBrk="1" hangingPunct="1">
              <a:lnSpc>
                <a:spcPct val="90000"/>
              </a:lnSpc>
            </a:pPr>
            <a:endParaRPr lang="en-US" sz="1200" dirty="0">
              <a:solidFill>
                <a:srgbClr val="000000"/>
              </a:solidFill>
            </a:endParaRPr>
          </a:p>
          <a:p>
            <a:pPr eaLnBrk="1" hangingPunct="1">
              <a:lnSpc>
                <a:spcPct val="90000"/>
              </a:lnSpc>
            </a:pPr>
            <a:endParaRPr lang="en-US" sz="1200" dirty="0">
              <a:solidFill>
                <a:srgbClr val="000000"/>
              </a:solidFill>
            </a:endParaRPr>
          </a:p>
          <a:p>
            <a:pPr eaLnBrk="1" hangingPunct="1">
              <a:lnSpc>
                <a:spcPct val="90000"/>
              </a:lnSpc>
            </a:pPr>
            <a:endParaRPr lang="en-US" sz="1200" dirty="0">
              <a:solidFill>
                <a:srgbClr val="000000"/>
              </a:solidFill>
            </a:endParaRPr>
          </a:p>
        </p:txBody>
      </p:sp>
      <p:sp>
        <p:nvSpPr>
          <p:cNvPr id="11" name="Content Placeholder 15"/>
          <p:cNvSpPr>
            <a:spLocks noGrp="1"/>
          </p:cNvSpPr>
          <p:nvPr>
            <p:ph sz="half" idx="2"/>
          </p:nvPr>
        </p:nvSpPr>
        <p:spPr>
          <a:xfrm>
            <a:off x="4934075" y="1476375"/>
            <a:ext cx="4030538" cy="3363627"/>
          </a:xfrm>
          <a:ln>
            <a:solidFill>
              <a:srgbClr val="FFFF00"/>
            </a:solidFill>
          </a:ln>
        </p:spPr>
        <p:txBody>
          <a:bodyPr>
            <a:normAutofit fontScale="70000" lnSpcReduction="20000"/>
          </a:bodyPr>
          <a:lstStyle/>
          <a:p>
            <a:pPr marL="0" indent="0">
              <a:lnSpc>
                <a:spcPct val="80000"/>
              </a:lnSpc>
              <a:buNone/>
              <a:defRPr/>
            </a:pPr>
            <a:endParaRPr lang="en-GB" b="1" dirty="0">
              <a:solidFill>
                <a:srgbClr val="2185B8"/>
              </a:solidFill>
              <a:latin typeface="Arial" charset="0"/>
            </a:endParaRPr>
          </a:p>
          <a:p>
            <a:pPr marL="0" indent="0">
              <a:lnSpc>
                <a:spcPct val="80000"/>
              </a:lnSpc>
              <a:buNone/>
              <a:defRPr/>
            </a:pPr>
            <a:endParaRPr lang="en-GB" sz="1100" b="1" dirty="0">
              <a:solidFill>
                <a:srgbClr val="FFFFFF"/>
              </a:solidFill>
              <a:latin typeface="Arial" charset="0"/>
            </a:endParaRPr>
          </a:p>
          <a:p>
            <a:pPr marL="0" indent="0">
              <a:lnSpc>
                <a:spcPct val="80000"/>
              </a:lnSpc>
              <a:buNone/>
              <a:defRPr/>
            </a:pPr>
            <a:endParaRPr lang="en-GB" sz="1100" b="1" dirty="0">
              <a:solidFill>
                <a:srgbClr val="FFFFFF"/>
              </a:solidFill>
              <a:latin typeface="Arial" charset="0"/>
            </a:endParaRPr>
          </a:p>
          <a:p>
            <a:pPr marL="0" indent="0">
              <a:lnSpc>
                <a:spcPct val="80000"/>
              </a:lnSpc>
              <a:buNone/>
              <a:defRPr/>
            </a:pPr>
            <a:endParaRPr lang="en-GB" sz="1100" b="1" dirty="0">
              <a:solidFill>
                <a:srgbClr val="FFFFFF"/>
              </a:solidFill>
              <a:latin typeface="Arial" charset="0"/>
            </a:endParaRPr>
          </a:p>
          <a:p>
            <a:pPr marL="0" indent="0">
              <a:lnSpc>
                <a:spcPct val="80000"/>
              </a:lnSpc>
              <a:buNone/>
              <a:defRPr/>
            </a:pPr>
            <a:r>
              <a:rPr lang="en-GB" sz="1100" b="1" dirty="0">
                <a:solidFill>
                  <a:srgbClr val="FFFFFF"/>
                </a:solidFill>
                <a:latin typeface="Arial" charset="0"/>
              </a:rPr>
              <a:t>Antibiotic Consumption rates </a:t>
            </a:r>
          </a:p>
          <a:p>
            <a:pPr marL="0" indent="0">
              <a:lnSpc>
                <a:spcPct val="80000"/>
              </a:lnSpc>
              <a:buNone/>
              <a:defRPr/>
            </a:pPr>
            <a:r>
              <a:rPr lang="en-GB" sz="1100" b="1" dirty="0">
                <a:solidFill>
                  <a:srgbClr val="FFFFFF"/>
                </a:solidFill>
                <a:latin typeface="Arial" charset="0"/>
              </a:rPr>
              <a:t>CDI rates </a:t>
            </a:r>
          </a:p>
          <a:p>
            <a:pPr marL="0" indent="0">
              <a:lnSpc>
                <a:spcPct val="80000"/>
              </a:lnSpc>
              <a:buNone/>
              <a:defRPr/>
            </a:pPr>
            <a:r>
              <a:rPr lang="en-GB" sz="1100" b="1" dirty="0">
                <a:solidFill>
                  <a:srgbClr val="FFFFFF"/>
                </a:solidFill>
                <a:latin typeface="Arial" charset="0"/>
              </a:rPr>
              <a:t>SSI rates</a:t>
            </a:r>
          </a:p>
          <a:p>
            <a:pPr marL="0" indent="0">
              <a:lnSpc>
                <a:spcPct val="80000"/>
              </a:lnSpc>
              <a:buNone/>
              <a:defRPr/>
            </a:pPr>
            <a:r>
              <a:rPr lang="en-GB" sz="1100" b="1" dirty="0">
                <a:solidFill>
                  <a:srgbClr val="FFFFFF"/>
                </a:solidFill>
                <a:latin typeface="Arial" charset="0"/>
              </a:rPr>
              <a:t>Surveillance of resistant pathogens </a:t>
            </a:r>
          </a:p>
          <a:p>
            <a:pPr marL="0" indent="0">
              <a:lnSpc>
                <a:spcPct val="80000"/>
              </a:lnSpc>
              <a:buNone/>
              <a:defRPr/>
            </a:pPr>
            <a:r>
              <a:rPr lang="en-GB" sz="1100" b="1" dirty="0">
                <a:solidFill>
                  <a:srgbClr val="FFFFFF"/>
                </a:solidFill>
                <a:latin typeface="Arial" charset="0"/>
              </a:rPr>
              <a:t>Mortality [SMR’s] </a:t>
            </a:r>
          </a:p>
          <a:p>
            <a:pPr marL="0" indent="0">
              <a:lnSpc>
                <a:spcPct val="80000"/>
              </a:lnSpc>
              <a:buNone/>
              <a:defRPr/>
            </a:pPr>
            <a:r>
              <a:rPr lang="en-GB" sz="1100" b="1" dirty="0">
                <a:solidFill>
                  <a:srgbClr val="FFFFFF"/>
                </a:solidFill>
                <a:latin typeface="Arial" charset="0"/>
              </a:rPr>
              <a:t>Cost of pharmaceuticals </a:t>
            </a:r>
          </a:p>
          <a:p>
            <a:pPr marL="0" indent="0">
              <a:lnSpc>
                <a:spcPct val="80000"/>
              </a:lnSpc>
              <a:buNone/>
              <a:defRPr/>
            </a:pPr>
            <a:r>
              <a:rPr lang="en-GB" sz="1100" dirty="0">
                <a:solidFill>
                  <a:srgbClr val="000000"/>
                </a:solidFill>
                <a:latin typeface="Arial" charset="0"/>
              </a:rPr>
              <a:t>LOS </a:t>
            </a:r>
          </a:p>
          <a:p>
            <a:pPr marL="302419" lvl="1" indent="0">
              <a:lnSpc>
                <a:spcPct val="80000"/>
              </a:lnSpc>
              <a:buNone/>
              <a:defRPr/>
            </a:pPr>
            <a:endParaRPr lang="en-GB" dirty="0">
              <a:solidFill>
                <a:srgbClr val="800000"/>
              </a:solidFill>
              <a:latin typeface="Arial" charset="0"/>
            </a:endParaRPr>
          </a:p>
          <a:p>
            <a:pPr marL="302419" lvl="1" indent="0">
              <a:lnSpc>
                <a:spcPct val="80000"/>
              </a:lnSpc>
              <a:buNone/>
              <a:defRPr/>
            </a:pPr>
            <a:endParaRPr lang="en-GB" dirty="0">
              <a:solidFill>
                <a:srgbClr val="800000"/>
              </a:solidFill>
              <a:latin typeface="Arial" charset="0"/>
            </a:endParaRPr>
          </a:p>
          <a:p>
            <a:pPr>
              <a:lnSpc>
                <a:spcPct val="90000"/>
              </a:lnSpc>
              <a:defRPr/>
            </a:pPr>
            <a:r>
              <a:rPr lang="en-GB" sz="1100" dirty="0">
                <a:solidFill>
                  <a:srgbClr val="FFFFFF"/>
                </a:solidFill>
                <a:latin typeface="Arial" charset="0"/>
              </a:rPr>
              <a:t>Mortality </a:t>
            </a:r>
          </a:p>
          <a:p>
            <a:pPr>
              <a:lnSpc>
                <a:spcPct val="90000"/>
              </a:lnSpc>
              <a:defRPr/>
            </a:pPr>
            <a:r>
              <a:rPr lang="en-GB" sz="1100" dirty="0">
                <a:solidFill>
                  <a:srgbClr val="FFFFFF"/>
                </a:solidFill>
                <a:latin typeface="Arial" charset="0"/>
              </a:rPr>
              <a:t>SSI’s </a:t>
            </a:r>
          </a:p>
          <a:p>
            <a:pPr>
              <a:lnSpc>
                <a:spcPct val="90000"/>
              </a:lnSpc>
              <a:defRPr/>
            </a:pPr>
            <a:r>
              <a:rPr lang="en-GB" sz="1100" dirty="0">
                <a:solidFill>
                  <a:srgbClr val="FFFFFF"/>
                </a:solidFill>
                <a:latin typeface="Arial" charset="0"/>
              </a:rPr>
              <a:t>Readmissions to hospital within 30 days of discharge </a:t>
            </a:r>
          </a:p>
          <a:p>
            <a:pPr>
              <a:lnSpc>
                <a:spcPct val="90000"/>
              </a:lnSpc>
              <a:defRPr/>
            </a:pPr>
            <a:r>
              <a:rPr lang="en-GB" sz="1100" dirty="0">
                <a:solidFill>
                  <a:srgbClr val="FFFFFF"/>
                </a:solidFill>
                <a:latin typeface="Arial" charset="0"/>
              </a:rPr>
              <a:t>Admissions to ICU</a:t>
            </a:r>
          </a:p>
          <a:p>
            <a:pPr>
              <a:lnSpc>
                <a:spcPct val="90000"/>
              </a:lnSpc>
              <a:defRPr/>
            </a:pPr>
            <a:r>
              <a:rPr lang="en-GB" sz="1100" dirty="0">
                <a:solidFill>
                  <a:srgbClr val="FFFFFF"/>
                </a:solidFill>
                <a:latin typeface="Arial" charset="0"/>
              </a:rPr>
              <a:t>Rate of complications </a:t>
            </a:r>
          </a:p>
          <a:p>
            <a:pPr>
              <a:lnSpc>
                <a:spcPct val="90000"/>
              </a:lnSpc>
              <a:defRPr/>
            </a:pPr>
            <a:r>
              <a:rPr lang="en-GB" sz="1100" dirty="0">
                <a:solidFill>
                  <a:srgbClr val="FFFFFF"/>
                </a:solidFill>
                <a:latin typeface="Arial" charset="0"/>
              </a:rPr>
              <a:t>Treatment related toxicity </a:t>
            </a:r>
            <a:r>
              <a:rPr lang="en-GB" sz="1100" dirty="0" err="1">
                <a:solidFill>
                  <a:srgbClr val="FFFFFF"/>
                </a:solidFill>
                <a:latin typeface="Arial" charset="0"/>
              </a:rPr>
              <a:t>e.g</a:t>
            </a:r>
            <a:r>
              <a:rPr lang="en-GB" sz="1100" dirty="0">
                <a:solidFill>
                  <a:srgbClr val="FFFFFF"/>
                </a:solidFill>
                <a:latin typeface="Arial" charset="0"/>
              </a:rPr>
              <a:t> aminoglycoside related toxicity </a:t>
            </a:r>
          </a:p>
          <a:p>
            <a:pPr marL="0" indent="0">
              <a:lnSpc>
                <a:spcPct val="80000"/>
              </a:lnSpc>
              <a:buNone/>
              <a:defRPr/>
            </a:pPr>
            <a:endParaRPr lang="en-GB" sz="1200" dirty="0">
              <a:solidFill>
                <a:srgbClr val="FFFFFF"/>
              </a:solidFill>
              <a:latin typeface="Arial" charset="0"/>
            </a:endParaRPr>
          </a:p>
        </p:txBody>
      </p:sp>
      <p:sp>
        <p:nvSpPr>
          <p:cNvPr id="132102" name="Rectangle 2"/>
          <p:cNvSpPr txBox="1">
            <a:spLocks noChangeArrowheads="1"/>
          </p:cNvSpPr>
          <p:nvPr/>
        </p:nvSpPr>
        <p:spPr bwMode="auto">
          <a:xfrm>
            <a:off x="5004049" y="2463738"/>
            <a:ext cx="3455987" cy="70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endParaRPr lang="en-US" sz="2000" b="1" u="sng" dirty="0">
              <a:solidFill>
                <a:srgbClr val="800000"/>
              </a:solidFill>
            </a:endParaRPr>
          </a:p>
          <a:p>
            <a:pPr eaLnBrk="1" hangingPunct="1">
              <a:lnSpc>
                <a:spcPct val="90000"/>
              </a:lnSpc>
            </a:pPr>
            <a:endParaRPr lang="en-US" sz="2000" b="1" u="sng" dirty="0">
              <a:solidFill>
                <a:srgbClr val="800000"/>
              </a:solidFill>
            </a:endParaRPr>
          </a:p>
          <a:p>
            <a:pPr eaLnBrk="1" hangingPunct="1">
              <a:lnSpc>
                <a:spcPct val="90000"/>
              </a:lnSpc>
            </a:pPr>
            <a:endParaRPr lang="en-US" sz="2000" b="1" u="sng" dirty="0">
              <a:solidFill>
                <a:srgbClr val="800000"/>
              </a:solidFill>
            </a:endParaRPr>
          </a:p>
          <a:p>
            <a:pPr eaLnBrk="1" hangingPunct="1">
              <a:lnSpc>
                <a:spcPct val="90000"/>
              </a:lnSpc>
            </a:pPr>
            <a:r>
              <a:rPr lang="en-US" sz="2000" b="1" u="sng" dirty="0">
                <a:solidFill>
                  <a:srgbClr val="FFFF00"/>
                </a:solidFill>
              </a:rPr>
              <a:t>Balancing measures</a:t>
            </a:r>
            <a:endParaRPr lang="en-US" sz="1200" u="sng" dirty="0">
              <a:solidFill>
                <a:srgbClr val="FFFF00"/>
              </a:solidFill>
            </a:endParaRPr>
          </a:p>
        </p:txBody>
      </p:sp>
      <p:sp>
        <p:nvSpPr>
          <p:cNvPr id="14" name="Rectangle 13"/>
          <p:cNvSpPr/>
          <p:nvPr/>
        </p:nvSpPr>
        <p:spPr>
          <a:xfrm>
            <a:off x="4932041" y="1059583"/>
            <a:ext cx="4032573" cy="3834426"/>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a:defRPr/>
            </a:pPr>
            <a:endParaRPr lang="en-US"/>
          </a:p>
        </p:txBody>
      </p:sp>
    </p:spTree>
    <p:extLst>
      <p:ext uri="{BB962C8B-B14F-4D97-AF65-F5344CB8AC3E}">
        <p14:creationId xmlns:p14="http://schemas.microsoft.com/office/powerpoint/2010/main" val="36029842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838353" y="2631183"/>
            <a:ext cx="3827606" cy="2139305"/>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42295" y="1305492"/>
            <a:ext cx="4740999" cy="1975777"/>
          </a:xfrm>
          <a:prstGeom prst="rect">
            <a:avLst/>
          </a:prstGeom>
          <a:noFill/>
          <a:ln w="9525">
            <a:noFill/>
            <a:miter lim="800000"/>
            <a:headEnd/>
            <a:tailEnd/>
          </a:ln>
        </p:spPr>
      </p:pic>
      <p:sp>
        <p:nvSpPr>
          <p:cNvPr id="4" name="Rectangle 3"/>
          <p:cNvSpPr/>
          <p:nvPr/>
        </p:nvSpPr>
        <p:spPr>
          <a:xfrm>
            <a:off x="1938093" y="242242"/>
            <a:ext cx="4919907" cy="500137"/>
          </a:xfrm>
          <a:prstGeom prst="rect">
            <a:avLst/>
          </a:prstGeom>
        </p:spPr>
        <p:txBody>
          <a:bodyPr wrap="square" lIns="68580" tIns="34290" rIns="68580" bIns="34290">
            <a:spAutoFit/>
          </a:bodyPr>
          <a:lstStyle/>
          <a:p>
            <a:r>
              <a:rPr lang="en-GB" b="1" dirty="0">
                <a:solidFill>
                  <a:srgbClr val="FFFF00"/>
                </a:solidFill>
              </a:rPr>
              <a:t>NHS Scotland: Use of antibiotics in primary care</a:t>
            </a:r>
            <a:br>
              <a:rPr lang="en-GB" b="1" dirty="0">
                <a:solidFill>
                  <a:srgbClr val="FFFF00"/>
                </a:solidFill>
              </a:rPr>
            </a:br>
            <a:r>
              <a:rPr lang="en-GB" b="1" dirty="0">
                <a:solidFill>
                  <a:srgbClr val="FFFF00"/>
                </a:solidFill>
              </a:rPr>
              <a:t>items/1000/day 2006-2015</a:t>
            </a:r>
            <a:endParaRPr lang="en-US" dirty="0"/>
          </a:p>
        </p:txBody>
      </p:sp>
      <p:pic>
        <p:nvPicPr>
          <p:cNvPr id="5" name="Picture 4"/>
          <p:cNvPicPr>
            <a:picLocks noChangeAspect="1"/>
          </p:cNvPicPr>
          <p:nvPr/>
        </p:nvPicPr>
        <p:blipFill>
          <a:blip r:embed="rId4"/>
          <a:stretch>
            <a:fillRect/>
          </a:stretch>
        </p:blipFill>
        <p:spPr>
          <a:xfrm>
            <a:off x="4905798" y="1395413"/>
            <a:ext cx="3824474" cy="1171575"/>
          </a:xfrm>
          <a:prstGeom prst="rect">
            <a:avLst/>
          </a:prstGeom>
        </p:spPr>
      </p:pic>
    </p:spTree>
    <p:extLst>
      <p:ext uri="{BB962C8B-B14F-4D97-AF65-F5344CB8AC3E}">
        <p14:creationId xmlns:p14="http://schemas.microsoft.com/office/powerpoint/2010/main" val="2518473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3875315" cy="1199375"/>
          </a:xfrm>
          <a:prstGeom prst="rect">
            <a:avLst/>
          </a:prstGeom>
        </p:spPr>
      </p:pic>
      <p:pic>
        <p:nvPicPr>
          <p:cNvPr id="3" name="Picture 2"/>
          <p:cNvPicPr>
            <a:picLocks noChangeAspect="1"/>
          </p:cNvPicPr>
          <p:nvPr/>
        </p:nvPicPr>
        <p:blipFill>
          <a:blip r:embed="rId3"/>
          <a:stretch>
            <a:fillRect/>
          </a:stretch>
        </p:blipFill>
        <p:spPr>
          <a:xfrm>
            <a:off x="1" y="1199376"/>
            <a:ext cx="3875314" cy="3326360"/>
          </a:xfrm>
          <a:prstGeom prst="rect">
            <a:avLst/>
          </a:prstGeom>
        </p:spPr>
      </p:pic>
      <p:pic>
        <p:nvPicPr>
          <p:cNvPr id="4" name="Picture 3"/>
          <p:cNvPicPr>
            <a:picLocks noChangeAspect="1"/>
          </p:cNvPicPr>
          <p:nvPr/>
        </p:nvPicPr>
        <p:blipFill>
          <a:blip r:embed="rId4"/>
          <a:stretch>
            <a:fillRect/>
          </a:stretch>
        </p:blipFill>
        <p:spPr>
          <a:xfrm>
            <a:off x="3875315" y="101186"/>
            <a:ext cx="5138057" cy="1651415"/>
          </a:xfrm>
          <a:prstGeom prst="rect">
            <a:avLst/>
          </a:prstGeom>
        </p:spPr>
      </p:pic>
      <p:pic>
        <p:nvPicPr>
          <p:cNvPr id="5" name="Picture 4"/>
          <p:cNvPicPr>
            <a:picLocks noChangeAspect="1"/>
          </p:cNvPicPr>
          <p:nvPr/>
        </p:nvPicPr>
        <p:blipFill>
          <a:blip r:embed="rId5"/>
          <a:stretch>
            <a:fillRect/>
          </a:stretch>
        </p:blipFill>
        <p:spPr>
          <a:xfrm>
            <a:off x="3875315" y="1738873"/>
            <a:ext cx="4282914" cy="1758548"/>
          </a:xfrm>
          <a:prstGeom prst="rect">
            <a:avLst/>
          </a:prstGeom>
        </p:spPr>
      </p:pic>
      <p:pic>
        <p:nvPicPr>
          <p:cNvPr id="6" name="Picture 5"/>
          <p:cNvPicPr>
            <a:picLocks noChangeAspect="1"/>
          </p:cNvPicPr>
          <p:nvPr/>
        </p:nvPicPr>
        <p:blipFill>
          <a:blip r:embed="rId6"/>
          <a:stretch>
            <a:fillRect/>
          </a:stretch>
        </p:blipFill>
        <p:spPr>
          <a:xfrm>
            <a:off x="6337316" y="3511148"/>
            <a:ext cx="2676056" cy="1545127"/>
          </a:xfrm>
          <a:prstGeom prst="rect">
            <a:avLst/>
          </a:prstGeom>
        </p:spPr>
      </p:pic>
      <p:sp>
        <p:nvSpPr>
          <p:cNvPr id="7" name="TextBox 6"/>
          <p:cNvSpPr txBox="1"/>
          <p:nvPr/>
        </p:nvSpPr>
        <p:spPr>
          <a:xfrm>
            <a:off x="8012940" y="2248464"/>
            <a:ext cx="1052149" cy="900247"/>
          </a:xfrm>
          <a:prstGeom prst="rect">
            <a:avLst/>
          </a:prstGeom>
          <a:solidFill>
            <a:srgbClr val="FFFF00"/>
          </a:solidFill>
        </p:spPr>
        <p:txBody>
          <a:bodyPr wrap="square" lIns="68580" tIns="34290" rIns="68580" bIns="34290" rtlCol="0">
            <a:spAutoFit/>
          </a:bodyPr>
          <a:lstStyle/>
          <a:p>
            <a:r>
              <a:rPr lang="en-US" sz="900" dirty="0">
                <a:solidFill>
                  <a:srgbClr val="0000FF"/>
                </a:solidFill>
              </a:rPr>
              <a:t>33% reduction in HRA</a:t>
            </a:r>
          </a:p>
          <a:p>
            <a:r>
              <a:rPr lang="en-US" sz="900" dirty="0">
                <a:solidFill>
                  <a:srgbClr val="0000FF"/>
                </a:solidFill>
              </a:rPr>
              <a:t>24% reduction in CDI</a:t>
            </a:r>
          </a:p>
          <a:p>
            <a:r>
              <a:rPr lang="en-US" sz="900" dirty="0">
                <a:solidFill>
                  <a:srgbClr val="0000FF"/>
                </a:solidFill>
              </a:rPr>
              <a:t>No change in mortality </a:t>
            </a:r>
          </a:p>
        </p:txBody>
      </p:sp>
      <p:sp>
        <p:nvSpPr>
          <p:cNvPr id="8" name="TextBox 7"/>
          <p:cNvSpPr txBox="1"/>
          <p:nvPr/>
        </p:nvSpPr>
        <p:spPr>
          <a:xfrm>
            <a:off x="5449021" y="1752601"/>
            <a:ext cx="2298947" cy="346249"/>
          </a:xfrm>
          <a:prstGeom prst="rect">
            <a:avLst/>
          </a:prstGeom>
          <a:solidFill>
            <a:schemeClr val="accent3"/>
          </a:solidFill>
        </p:spPr>
        <p:txBody>
          <a:bodyPr wrap="none" lIns="68580" tIns="34290" rIns="68580" bIns="34290" rtlCol="0">
            <a:spAutoFit/>
          </a:bodyPr>
          <a:lstStyle/>
          <a:p>
            <a:r>
              <a:rPr lang="en-US" sz="900" dirty="0">
                <a:solidFill>
                  <a:srgbClr val="0000FF"/>
                </a:solidFill>
              </a:rPr>
              <a:t>High risk antibiotic [HRA] use in hospital </a:t>
            </a:r>
          </a:p>
          <a:p>
            <a:r>
              <a:rPr lang="en-US" sz="900" dirty="0">
                <a:solidFill>
                  <a:srgbClr val="0000FF"/>
                </a:solidFill>
              </a:rPr>
              <a:t>Medicine </a:t>
            </a:r>
          </a:p>
        </p:txBody>
      </p:sp>
    </p:spTree>
    <p:extLst>
      <p:ext uri="{BB962C8B-B14F-4D97-AF65-F5344CB8AC3E}">
        <p14:creationId xmlns:p14="http://schemas.microsoft.com/office/powerpoint/2010/main" val="3235460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181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69869" y="1113235"/>
            <a:ext cx="13144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143000" y="2733768"/>
            <a:ext cx="3124200" cy="540060"/>
          </a:xfrm>
          <a:prstGeom prst="rect">
            <a:avLst/>
          </a:prstGeom>
        </p:spPr>
      </p:pic>
      <p:pic>
        <p:nvPicPr>
          <p:cNvPr id="3" name="Picture 2"/>
          <p:cNvPicPr>
            <a:picLocks noChangeAspect="1"/>
          </p:cNvPicPr>
          <p:nvPr/>
        </p:nvPicPr>
        <p:blipFill>
          <a:blip r:embed="rId5"/>
          <a:stretch>
            <a:fillRect/>
          </a:stretch>
        </p:blipFill>
        <p:spPr>
          <a:xfrm>
            <a:off x="4301970" y="1815666"/>
            <a:ext cx="3699030" cy="3327834"/>
          </a:xfrm>
          <a:prstGeom prst="rect">
            <a:avLst/>
          </a:prstGeom>
        </p:spPr>
      </p:pic>
      <p:sp>
        <p:nvSpPr>
          <p:cNvPr id="5" name="TextBox 4"/>
          <p:cNvSpPr txBox="1"/>
          <p:nvPr/>
        </p:nvSpPr>
        <p:spPr>
          <a:xfrm>
            <a:off x="1763688" y="2031690"/>
            <a:ext cx="1901602" cy="284693"/>
          </a:xfrm>
          <a:prstGeom prst="rect">
            <a:avLst/>
          </a:prstGeom>
          <a:solidFill>
            <a:srgbClr val="FFFF00"/>
          </a:solidFill>
          <a:ln>
            <a:solidFill>
              <a:srgbClr val="FF0000"/>
            </a:solidFill>
          </a:ln>
        </p:spPr>
        <p:txBody>
          <a:bodyPr wrap="none" lIns="68580" tIns="34290" rIns="68580" bIns="34290" rtlCol="0">
            <a:spAutoFit/>
          </a:bodyPr>
          <a:lstStyle/>
          <a:p>
            <a:r>
              <a:rPr lang="en-US" dirty="0">
                <a:solidFill>
                  <a:schemeClr val="bg2"/>
                </a:solidFill>
              </a:rPr>
              <a:t>Desirable outcome : </a:t>
            </a:r>
          </a:p>
        </p:txBody>
      </p:sp>
    </p:spTree>
    <p:extLst>
      <p:ext uri="{BB962C8B-B14F-4D97-AF65-F5344CB8AC3E}">
        <p14:creationId xmlns:p14="http://schemas.microsoft.com/office/powerpoint/2010/main" val="2924865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D5F105-FD13-9C4A-A008-ED70FCB0699E}"/>
              </a:ext>
            </a:extLst>
          </p:cNvPr>
          <p:cNvPicPr>
            <a:picLocks noChangeAspect="1"/>
          </p:cNvPicPr>
          <p:nvPr/>
        </p:nvPicPr>
        <p:blipFill>
          <a:blip r:embed="rId2"/>
          <a:stretch>
            <a:fillRect/>
          </a:stretch>
        </p:blipFill>
        <p:spPr>
          <a:xfrm>
            <a:off x="0" y="-9432"/>
            <a:ext cx="9144000" cy="1114312"/>
          </a:xfrm>
          <a:prstGeom prst="rect">
            <a:avLst/>
          </a:prstGeom>
        </p:spPr>
      </p:pic>
      <p:pic>
        <p:nvPicPr>
          <p:cNvPr id="3" name="Picture 2">
            <a:extLst>
              <a:ext uri="{FF2B5EF4-FFF2-40B4-BE49-F238E27FC236}">
                <a16:creationId xmlns:a16="http://schemas.microsoft.com/office/drawing/2014/main" xmlns="" id="{5DCF4EEC-5C38-044A-999D-D83DE40B494C}"/>
              </a:ext>
            </a:extLst>
          </p:cNvPr>
          <p:cNvPicPr>
            <a:picLocks noChangeAspect="1"/>
          </p:cNvPicPr>
          <p:nvPr/>
        </p:nvPicPr>
        <p:blipFill>
          <a:blip r:embed="rId3"/>
          <a:stretch>
            <a:fillRect/>
          </a:stretch>
        </p:blipFill>
        <p:spPr>
          <a:xfrm>
            <a:off x="5080000" y="4333875"/>
            <a:ext cx="4064000" cy="809625"/>
          </a:xfrm>
          <a:prstGeom prst="rect">
            <a:avLst/>
          </a:prstGeom>
        </p:spPr>
      </p:pic>
      <p:pic>
        <p:nvPicPr>
          <p:cNvPr id="4" name="Picture 3">
            <a:extLst>
              <a:ext uri="{FF2B5EF4-FFF2-40B4-BE49-F238E27FC236}">
                <a16:creationId xmlns:a16="http://schemas.microsoft.com/office/drawing/2014/main" xmlns="" id="{DBF76070-13B1-AF44-BAF2-0E65730340CF}"/>
              </a:ext>
            </a:extLst>
          </p:cNvPr>
          <p:cNvPicPr>
            <a:picLocks noChangeAspect="1"/>
          </p:cNvPicPr>
          <p:nvPr/>
        </p:nvPicPr>
        <p:blipFill>
          <a:blip r:embed="rId4"/>
          <a:stretch>
            <a:fillRect/>
          </a:stretch>
        </p:blipFill>
        <p:spPr>
          <a:xfrm>
            <a:off x="683569" y="2219193"/>
            <a:ext cx="8142932" cy="2686183"/>
          </a:xfrm>
          <a:prstGeom prst="rect">
            <a:avLst/>
          </a:prstGeom>
        </p:spPr>
      </p:pic>
      <p:pic>
        <p:nvPicPr>
          <p:cNvPr id="5" name="Picture 4">
            <a:extLst>
              <a:ext uri="{FF2B5EF4-FFF2-40B4-BE49-F238E27FC236}">
                <a16:creationId xmlns:a16="http://schemas.microsoft.com/office/drawing/2014/main" xmlns="" id="{D4D845C9-D113-184B-80F0-71E65E17440A}"/>
              </a:ext>
            </a:extLst>
          </p:cNvPr>
          <p:cNvPicPr>
            <a:picLocks noChangeAspect="1"/>
          </p:cNvPicPr>
          <p:nvPr/>
        </p:nvPicPr>
        <p:blipFill>
          <a:blip r:embed="rId5"/>
          <a:stretch>
            <a:fillRect/>
          </a:stretch>
        </p:blipFill>
        <p:spPr>
          <a:xfrm>
            <a:off x="1" y="1104880"/>
            <a:ext cx="6845300" cy="1000125"/>
          </a:xfrm>
          <a:prstGeom prst="rect">
            <a:avLst/>
          </a:prstGeom>
        </p:spPr>
      </p:pic>
    </p:spTree>
    <p:extLst>
      <p:ext uri="{BB962C8B-B14F-4D97-AF65-F5344CB8AC3E}">
        <p14:creationId xmlns:p14="http://schemas.microsoft.com/office/powerpoint/2010/main" val="4072267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01"/>
            <a:ext cx="9144000" cy="1222319"/>
          </a:xfrm>
          <a:prstGeom prst="rect">
            <a:avLst/>
          </a:prstGeom>
        </p:spPr>
      </p:pic>
      <p:pic>
        <p:nvPicPr>
          <p:cNvPr id="3" name="Picture 2"/>
          <p:cNvPicPr>
            <a:picLocks noChangeAspect="1"/>
          </p:cNvPicPr>
          <p:nvPr/>
        </p:nvPicPr>
        <p:blipFill>
          <a:blip r:embed="rId3"/>
          <a:stretch>
            <a:fillRect/>
          </a:stretch>
        </p:blipFill>
        <p:spPr>
          <a:xfrm>
            <a:off x="251520" y="411510"/>
            <a:ext cx="1673340" cy="303498"/>
          </a:xfrm>
          <a:prstGeom prst="rect">
            <a:avLst/>
          </a:prstGeom>
        </p:spPr>
      </p:pic>
      <p:pic>
        <p:nvPicPr>
          <p:cNvPr id="4" name="Picture 3"/>
          <p:cNvPicPr>
            <a:picLocks noChangeAspect="1"/>
          </p:cNvPicPr>
          <p:nvPr/>
        </p:nvPicPr>
        <p:blipFill>
          <a:blip r:embed="rId4"/>
          <a:stretch>
            <a:fillRect/>
          </a:stretch>
        </p:blipFill>
        <p:spPr>
          <a:xfrm>
            <a:off x="0" y="1221600"/>
            <a:ext cx="4860032" cy="3888432"/>
          </a:xfrm>
          <a:prstGeom prst="rect">
            <a:avLst/>
          </a:prstGeom>
        </p:spPr>
      </p:pic>
      <p:pic>
        <p:nvPicPr>
          <p:cNvPr id="5" name="Picture 4"/>
          <p:cNvPicPr>
            <a:picLocks noChangeAspect="1"/>
          </p:cNvPicPr>
          <p:nvPr/>
        </p:nvPicPr>
        <p:blipFill>
          <a:blip r:embed="rId5"/>
          <a:stretch>
            <a:fillRect/>
          </a:stretch>
        </p:blipFill>
        <p:spPr>
          <a:xfrm>
            <a:off x="5004048" y="1275606"/>
            <a:ext cx="4139952" cy="3867894"/>
          </a:xfrm>
          <a:prstGeom prst="rect">
            <a:avLst/>
          </a:prstGeom>
        </p:spPr>
      </p:pic>
      <p:sp>
        <p:nvSpPr>
          <p:cNvPr id="6" name="TextBox 5"/>
          <p:cNvSpPr txBox="1"/>
          <p:nvPr/>
        </p:nvSpPr>
        <p:spPr>
          <a:xfrm>
            <a:off x="899592" y="3219822"/>
            <a:ext cx="3096344" cy="830997"/>
          </a:xfrm>
          <a:prstGeom prst="rect">
            <a:avLst/>
          </a:prstGeom>
          <a:solidFill>
            <a:srgbClr val="FFFF00"/>
          </a:solidFill>
          <a:ln>
            <a:solidFill>
              <a:srgbClr val="000090"/>
            </a:solidFill>
          </a:ln>
        </p:spPr>
        <p:txBody>
          <a:bodyPr wrap="square" rtlCol="0">
            <a:spAutoFit/>
          </a:bodyPr>
          <a:lstStyle/>
          <a:p>
            <a:r>
              <a:rPr lang="en-US" sz="1200" dirty="0" smtClean="0">
                <a:solidFill>
                  <a:schemeClr val="bg2"/>
                </a:solidFill>
              </a:rPr>
              <a:t>Phase 1 decrease of 21.3DDD/100,000pop, p=0.001</a:t>
            </a:r>
          </a:p>
          <a:p>
            <a:r>
              <a:rPr lang="en-US" sz="1200" dirty="0" smtClean="0">
                <a:solidFill>
                  <a:schemeClr val="bg2"/>
                </a:solidFill>
              </a:rPr>
              <a:t>Phase 2  decrease of 12.3 DDD/100000 pop, p=0.05</a:t>
            </a:r>
            <a:endParaRPr lang="en-US" sz="1200" dirty="0">
              <a:solidFill>
                <a:schemeClr val="bg2"/>
              </a:solidFill>
            </a:endParaRPr>
          </a:p>
        </p:txBody>
      </p:sp>
      <p:sp>
        <p:nvSpPr>
          <p:cNvPr id="7" name="TextBox 6"/>
          <p:cNvSpPr txBox="1"/>
          <p:nvPr/>
        </p:nvSpPr>
        <p:spPr>
          <a:xfrm>
            <a:off x="6876256" y="465516"/>
            <a:ext cx="449412" cy="307777"/>
          </a:xfrm>
          <a:prstGeom prst="rect">
            <a:avLst/>
          </a:prstGeom>
          <a:solidFill>
            <a:srgbClr val="FFFF00"/>
          </a:solidFill>
          <a:ln>
            <a:solidFill>
              <a:srgbClr val="BB2323"/>
            </a:solidFill>
          </a:ln>
        </p:spPr>
        <p:txBody>
          <a:bodyPr wrap="none" rtlCol="0">
            <a:spAutoFit/>
          </a:bodyPr>
          <a:lstStyle/>
          <a:p>
            <a:r>
              <a:rPr lang="en-US" dirty="0" smtClean="0"/>
              <a:t>= P</a:t>
            </a:r>
            <a:endParaRPr lang="en-US" dirty="0"/>
          </a:p>
        </p:txBody>
      </p:sp>
    </p:spTree>
    <p:extLst>
      <p:ext uri="{BB962C8B-B14F-4D97-AF65-F5344CB8AC3E}">
        <p14:creationId xmlns:p14="http://schemas.microsoft.com/office/powerpoint/2010/main" val="1769146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1488" y="0"/>
            <a:ext cx="3581400" cy="1541536"/>
          </a:xfrm>
          <a:prstGeom prst="rect">
            <a:avLst/>
          </a:prstGeom>
        </p:spPr>
      </p:pic>
      <p:pic>
        <p:nvPicPr>
          <p:cNvPr id="3" name="Picture 2"/>
          <p:cNvPicPr>
            <a:picLocks noChangeAspect="1"/>
          </p:cNvPicPr>
          <p:nvPr/>
        </p:nvPicPr>
        <p:blipFill>
          <a:blip r:embed="rId3"/>
          <a:stretch>
            <a:fillRect/>
          </a:stretch>
        </p:blipFill>
        <p:spPr>
          <a:xfrm>
            <a:off x="4173202" y="0"/>
            <a:ext cx="4970798" cy="5143500"/>
          </a:xfrm>
          <a:prstGeom prst="rect">
            <a:avLst/>
          </a:prstGeom>
        </p:spPr>
      </p:pic>
      <p:pic>
        <p:nvPicPr>
          <p:cNvPr id="4" name="Picture 3"/>
          <p:cNvPicPr>
            <a:picLocks noChangeAspect="1"/>
          </p:cNvPicPr>
          <p:nvPr/>
        </p:nvPicPr>
        <p:blipFill>
          <a:blip r:embed="rId4"/>
          <a:stretch>
            <a:fillRect/>
          </a:stretch>
        </p:blipFill>
        <p:spPr>
          <a:xfrm>
            <a:off x="166386" y="1770009"/>
            <a:ext cx="3515328" cy="1657161"/>
          </a:xfrm>
          <a:prstGeom prst="rect">
            <a:avLst/>
          </a:prstGeom>
        </p:spPr>
      </p:pic>
      <p:pic>
        <p:nvPicPr>
          <p:cNvPr id="5" name="Picture 4"/>
          <p:cNvPicPr>
            <a:picLocks noChangeAspect="1"/>
          </p:cNvPicPr>
          <p:nvPr/>
        </p:nvPicPr>
        <p:blipFill>
          <a:blip r:embed="rId5"/>
          <a:stretch>
            <a:fillRect/>
          </a:stretch>
        </p:blipFill>
        <p:spPr>
          <a:xfrm>
            <a:off x="177093" y="3427170"/>
            <a:ext cx="3504622" cy="285750"/>
          </a:xfrm>
          <a:prstGeom prst="rect">
            <a:avLst/>
          </a:prstGeom>
        </p:spPr>
      </p:pic>
      <p:pic>
        <p:nvPicPr>
          <p:cNvPr id="6" name="Picture 5"/>
          <p:cNvPicPr>
            <a:picLocks noChangeAspect="1"/>
          </p:cNvPicPr>
          <p:nvPr/>
        </p:nvPicPr>
        <p:blipFill>
          <a:blip r:embed="rId6"/>
          <a:stretch>
            <a:fillRect/>
          </a:stretch>
        </p:blipFill>
        <p:spPr>
          <a:xfrm>
            <a:off x="166386" y="3712920"/>
            <a:ext cx="3515328" cy="1120897"/>
          </a:xfrm>
          <a:prstGeom prst="rect">
            <a:avLst/>
          </a:prstGeom>
        </p:spPr>
      </p:pic>
      <p:sp>
        <p:nvSpPr>
          <p:cNvPr id="7" name="TextBox 6"/>
          <p:cNvSpPr txBox="1"/>
          <p:nvPr/>
        </p:nvSpPr>
        <p:spPr>
          <a:xfrm>
            <a:off x="8545321" y="3303460"/>
            <a:ext cx="572788" cy="284693"/>
          </a:xfrm>
          <a:prstGeom prst="rect">
            <a:avLst/>
          </a:prstGeom>
          <a:noFill/>
        </p:spPr>
        <p:txBody>
          <a:bodyPr wrap="none" lIns="68580" tIns="34290" rIns="68580" bIns="34290" rtlCol="0">
            <a:spAutoFit/>
          </a:bodyPr>
          <a:lstStyle/>
          <a:p>
            <a:r>
              <a:rPr lang="en-US" dirty="0" smtClean="0">
                <a:solidFill>
                  <a:srgbClr val="363D46"/>
                </a:solidFill>
              </a:rPr>
              <a:t>NHSS</a:t>
            </a:r>
            <a:endParaRPr lang="en-US" dirty="0">
              <a:solidFill>
                <a:srgbClr val="363D46"/>
              </a:solidFill>
            </a:endParaRPr>
          </a:p>
        </p:txBody>
      </p:sp>
      <p:sp>
        <p:nvSpPr>
          <p:cNvPr id="8" name="TextBox 7"/>
          <p:cNvSpPr txBox="1"/>
          <p:nvPr/>
        </p:nvSpPr>
        <p:spPr>
          <a:xfrm>
            <a:off x="8545321" y="3938480"/>
            <a:ext cx="559814" cy="284693"/>
          </a:xfrm>
          <a:prstGeom prst="rect">
            <a:avLst/>
          </a:prstGeom>
          <a:noFill/>
        </p:spPr>
        <p:txBody>
          <a:bodyPr wrap="none" lIns="68580" tIns="34290" rIns="68580" bIns="34290" rtlCol="0">
            <a:spAutoFit/>
          </a:bodyPr>
          <a:lstStyle/>
          <a:p>
            <a:r>
              <a:rPr lang="en-US" dirty="0" smtClean="0">
                <a:solidFill>
                  <a:srgbClr val="363D46"/>
                </a:solidFill>
              </a:rPr>
              <a:t>NHST</a:t>
            </a:r>
            <a:endParaRPr lang="en-US" dirty="0">
              <a:solidFill>
                <a:srgbClr val="363D46"/>
              </a:solidFill>
            </a:endParaRPr>
          </a:p>
        </p:txBody>
      </p:sp>
      <p:sp>
        <p:nvSpPr>
          <p:cNvPr id="9" name="Left Arrow 8"/>
          <p:cNvSpPr/>
          <p:nvPr/>
        </p:nvSpPr>
        <p:spPr>
          <a:xfrm>
            <a:off x="8410217" y="3063696"/>
            <a:ext cx="733806" cy="363474"/>
          </a:xfrm>
          <a:prstGeom prst="leftArrow">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10" name="Left Arrow 9"/>
          <p:cNvSpPr/>
          <p:nvPr/>
        </p:nvSpPr>
        <p:spPr>
          <a:xfrm>
            <a:off x="8419641" y="3618244"/>
            <a:ext cx="733806" cy="363474"/>
          </a:xfrm>
          <a:prstGeom prst="leftArrow">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735537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4414596" y="2015583"/>
            <a:ext cx="3505869" cy="2716688"/>
          </a:xfrm>
          <a:prstGeom prst="rect">
            <a:avLst/>
          </a:prstGeom>
        </p:spPr>
        <p:txBody>
          <a:bodyPr lIns="68580" tIns="34290" rIns="68580" bIns="34290">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20000"/>
              </a:lnSpc>
              <a:buNone/>
              <a:defRPr/>
            </a:pPr>
            <a:r>
              <a:rPr lang="en-US" sz="1500" dirty="0">
                <a:solidFill>
                  <a:srgbClr val="FFFF00"/>
                </a:solidFill>
              </a:rPr>
              <a:t>Antimicrobial stewardship has been defined as “the optimal selection, dosage, and duration of antimicrobial treatment that results in the best clinical outcome for the treatment or prevention of infection, with minimal toxicity to the patient and minimal impact on subsequent resistance.”</a:t>
            </a:r>
            <a:endParaRPr lang="en-US" altLang="ja-JP" sz="1500" i="1" dirty="0">
              <a:solidFill>
                <a:srgbClr val="FFFF00"/>
              </a:solidFill>
            </a:endParaRPr>
          </a:p>
          <a:p>
            <a:pPr marL="0" indent="0">
              <a:lnSpc>
                <a:spcPct val="120000"/>
              </a:lnSpc>
              <a:defRPr/>
            </a:pPr>
            <a:endParaRPr lang="en-US" sz="1500" dirty="0">
              <a:solidFill>
                <a:srgbClr val="000000"/>
              </a:solidFill>
            </a:endParaRP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53" y="1916442"/>
            <a:ext cx="3028950" cy="281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331119" y="195264"/>
            <a:ext cx="6535247" cy="43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lnSpc>
                <a:spcPct val="80000"/>
              </a:lnSpc>
              <a:defRPr/>
            </a:pPr>
            <a:r>
              <a:rPr lang="en-US" sz="2300" b="1" cap="all" dirty="0">
                <a:solidFill>
                  <a:srgbClr val="2185B8"/>
                </a:solidFill>
              </a:rPr>
              <a:t>ANTIMICROBIAL STEWARDSHIP</a:t>
            </a:r>
          </a:p>
        </p:txBody>
      </p:sp>
      <p:sp>
        <p:nvSpPr>
          <p:cNvPr id="8" name="Content Placeholder 1"/>
          <p:cNvSpPr txBox="1">
            <a:spLocks/>
          </p:cNvSpPr>
          <p:nvPr/>
        </p:nvSpPr>
        <p:spPr>
          <a:xfrm>
            <a:off x="1385646" y="681541"/>
            <a:ext cx="6372708" cy="3024616"/>
          </a:xfrm>
          <a:prstGeom prst="rect">
            <a:avLst/>
          </a:prstGeom>
        </p:spPr>
        <p:txBody>
          <a:bodyPr lIns="68580" tIns="34290" rIns="68580" bIns="34290">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20000"/>
              </a:lnSpc>
              <a:buNone/>
              <a:defRPr/>
            </a:pPr>
            <a:r>
              <a:rPr lang="en-US" sz="1500" dirty="0">
                <a:solidFill>
                  <a:srgbClr val="FFFF00"/>
                </a:solidFill>
              </a:rPr>
              <a:t>The term ‘antimicrobial stewardship’ is defined as ‘an </a:t>
            </a:r>
            <a:r>
              <a:rPr lang="en-US" sz="1800" b="1" dirty="0" err="1">
                <a:solidFill>
                  <a:srgbClr val="FFFF00"/>
                </a:solidFill>
              </a:rPr>
              <a:t>organisational</a:t>
            </a:r>
            <a:r>
              <a:rPr lang="en-US" sz="1800" b="1" dirty="0">
                <a:solidFill>
                  <a:srgbClr val="FFFF00"/>
                </a:solidFill>
              </a:rPr>
              <a:t> or healthcare-system-wide approach </a:t>
            </a:r>
            <a:r>
              <a:rPr lang="en-US" sz="1500" dirty="0">
                <a:solidFill>
                  <a:srgbClr val="FFFF00"/>
                </a:solidFill>
              </a:rPr>
              <a:t>to promoting and monitoring judicious use of antimicrobials to preserve their future effectiveness’.</a:t>
            </a:r>
          </a:p>
        </p:txBody>
      </p:sp>
    </p:spTree>
    <p:extLst>
      <p:ext uri="{BB962C8B-B14F-4D97-AF65-F5344CB8AC3E}">
        <p14:creationId xmlns:p14="http://schemas.microsoft.com/office/powerpoint/2010/main" val="524870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056026"/>
          </a:xfrm>
          <a:prstGeom prst="rect">
            <a:avLst/>
          </a:prstGeom>
        </p:spPr>
      </p:pic>
      <p:pic>
        <p:nvPicPr>
          <p:cNvPr id="3" name="Picture 2"/>
          <p:cNvPicPr>
            <a:picLocks noChangeAspect="1"/>
          </p:cNvPicPr>
          <p:nvPr/>
        </p:nvPicPr>
        <p:blipFill>
          <a:blip r:embed="rId3"/>
          <a:stretch>
            <a:fillRect/>
          </a:stretch>
        </p:blipFill>
        <p:spPr>
          <a:xfrm>
            <a:off x="7236297" y="897564"/>
            <a:ext cx="1912288" cy="1296144"/>
          </a:xfrm>
          <a:prstGeom prst="rect">
            <a:avLst/>
          </a:prstGeom>
        </p:spPr>
      </p:pic>
      <p:sp>
        <p:nvSpPr>
          <p:cNvPr id="4" name="Down Arrow 3"/>
          <p:cNvSpPr/>
          <p:nvPr/>
        </p:nvSpPr>
        <p:spPr>
          <a:xfrm>
            <a:off x="1475656" y="2463738"/>
            <a:ext cx="484632" cy="733806"/>
          </a:xfrm>
          <a:prstGeom prst="downArrow">
            <a:avLst/>
          </a:prstGeom>
          <a:solidFill>
            <a:srgbClr val="800000"/>
          </a:solidFill>
          <a:ln>
            <a:solidFill>
              <a:srgbClr val="BB2323"/>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5" name="Down Arrow 4"/>
          <p:cNvSpPr/>
          <p:nvPr/>
        </p:nvSpPr>
        <p:spPr>
          <a:xfrm>
            <a:off x="1475656" y="3489852"/>
            <a:ext cx="484632" cy="733806"/>
          </a:xfrm>
          <a:prstGeom prst="downArrow">
            <a:avLst/>
          </a:prstGeom>
          <a:solidFill>
            <a:srgbClr val="800000"/>
          </a:solidFill>
          <a:ln>
            <a:solidFill>
              <a:srgbClr val="BB2323"/>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6" name="Rectangle 5">
            <a:extLst>
              <a:ext uri="{FF2B5EF4-FFF2-40B4-BE49-F238E27FC236}">
                <a16:creationId xmlns="" xmlns:a16="http://schemas.microsoft.com/office/drawing/2014/main" id="{FC8A6BDA-1645-5A42-9CBE-297D3E0C55D2}"/>
              </a:ext>
            </a:extLst>
          </p:cNvPr>
          <p:cNvSpPr/>
          <p:nvPr/>
        </p:nvSpPr>
        <p:spPr>
          <a:xfrm>
            <a:off x="611561" y="3197544"/>
            <a:ext cx="6408712" cy="185848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927138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5051" y="0"/>
            <a:ext cx="4527069" cy="5143500"/>
          </a:xfrm>
          <a:prstGeom prst="rect">
            <a:avLst/>
          </a:prstGeom>
        </p:spPr>
      </p:pic>
      <p:sp>
        <p:nvSpPr>
          <p:cNvPr id="3" name="Rectangle 2"/>
          <p:cNvSpPr/>
          <p:nvPr/>
        </p:nvSpPr>
        <p:spPr>
          <a:xfrm>
            <a:off x="3981450" y="747713"/>
            <a:ext cx="2381250" cy="609600"/>
          </a:xfrm>
          <a:prstGeom prst="rect">
            <a:avLst/>
          </a:prstGeom>
          <a:noFill/>
          <a:ln w="38100" cmpd="sng">
            <a:solidFill>
              <a:srgbClr val="683819"/>
            </a:solid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a:p>
        </p:txBody>
      </p:sp>
      <p:sp>
        <p:nvSpPr>
          <p:cNvPr id="4" name="TextBox 3"/>
          <p:cNvSpPr txBox="1"/>
          <p:nvPr/>
        </p:nvSpPr>
        <p:spPr>
          <a:xfrm>
            <a:off x="214313" y="1304925"/>
            <a:ext cx="1909763" cy="931024"/>
          </a:xfrm>
          <a:prstGeom prst="rect">
            <a:avLst/>
          </a:prstGeom>
          <a:noFill/>
          <a:ln>
            <a:solidFill>
              <a:srgbClr val="FFFF00"/>
            </a:solidFill>
          </a:ln>
        </p:spPr>
        <p:txBody>
          <a:bodyPr wrap="square" lIns="68579" tIns="34289" rIns="68579" bIns="34289" rtlCol="0">
            <a:spAutoFit/>
          </a:bodyPr>
          <a:lstStyle/>
          <a:p>
            <a:r>
              <a:rPr lang="en-US" dirty="0"/>
              <a:t>Range of process &amp;  outcome measures</a:t>
            </a:r>
          </a:p>
          <a:p>
            <a:r>
              <a:rPr lang="en-US" dirty="0"/>
              <a:t>For primary and secondary care  </a:t>
            </a:r>
          </a:p>
        </p:txBody>
      </p:sp>
      <p:pic>
        <p:nvPicPr>
          <p:cNvPr id="5" name="Picture 4"/>
          <p:cNvPicPr>
            <a:picLocks noChangeAspect="1"/>
          </p:cNvPicPr>
          <p:nvPr/>
        </p:nvPicPr>
        <p:blipFill>
          <a:blip r:embed="rId3"/>
          <a:stretch>
            <a:fillRect/>
          </a:stretch>
        </p:blipFill>
        <p:spPr>
          <a:xfrm>
            <a:off x="-70868" y="2890301"/>
            <a:ext cx="2476500" cy="1619250"/>
          </a:xfrm>
          <a:prstGeom prst="rect">
            <a:avLst/>
          </a:prstGeom>
        </p:spPr>
      </p:pic>
    </p:spTree>
    <p:extLst>
      <p:ext uri="{BB962C8B-B14F-4D97-AF65-F5344CB8AC3E}">
        <p14:creationId xmlns:p14="http://schemas.microsoft.com/office/powerpoint/2010/main" val="31547361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9475" y="222933"/>
            <a:ext cx="2531852" cy="2749505"/>
          </a:xfrm>
          <a:prstGeom prst="rect">
            <a:avLst/>
          </a:prstGeom>
        </p:spPr>
      </p:pic>
      <p:pic>
        <p:nvPicPr>
          <p:cNvPr id="3" name="Picture 2"/>
          <p:cNvPicPr>
            <a:picLocks noChangeAspect="1"/>
          </p:cNvPicPr>
          <p:nvPr/>
        </p:nvPicPr>
        <p:blipFill>
          <a:blip r:embed="rId3"/>
          <a:stretch>
            <a:fillRect/>
          </a:stretch>
        </p:blipFill>
        <p:spPr>
          <a:xfrm>
            <a:off x="5849999" y="1257557"/>
            <a:ext cx="2838450" cy="1457325"/>
          </a:xfrm>
          <a:prstGeom prst="rect">
            <a:avLst/>
          </a:prstGeom>
        </p:spPr>
      </p:pic>
      <p:pic>
        <p:nvPicPr>
          <p:cNvPr id="4" name="Picture 3"/>
          <p:cNvPicPr>
            <a:picLocks noChangeAspect="1"/>
          </p:cNvPicPr>
          <p:nvPr/>
        </p:nvPicPr>
        <p:blipFill>
          <a:blip r:embed="rId4"/>
          <a:stretch>
            <a:fillRect/>
          </a:stretch>
        </p:blipFill>
        <p:spPr>
          <a:xfrm>
            <a:off x="0" y="0"/>
            <a:ext cx="3419475" cy="1676400"/>
          </a:xfrm>
          <a:prstGeom prst="rect">
            <a:avLst/>
          </a:prstGeom>
        </p:spPr>
      </p:pic>
      <p:pic>
        <p:nvPicPr>
          <p:cNvPr id="5" name="Picture 4"/>
          <p:cNvPicPr>
            <a:picLocks noChangeAspect="1"/>
          </p:cNvPicPr>
          <p:nvPr/>
        </p:nvPicPr>
        <p:blipFill>
          <a:blip r:embed="rId5"/>
          <a:stretch>
            <a:fillRect/>
          </a:stretch>
        </p:blipFill>
        <p:spPr>
          <a:xfrm>
            <a:off x="1899026" y="3053457"/>
            <a:ext cx="5079090" cy="1995465"/>
          </a:xfrm>
          <a:prstGeom prst="rect">
            <a:avLst/>
          </a:prstGeom>
        </p:spPr>
      </p:pic>
    </p:spTree>
    <p:extLst>
      <p:ext uri="{BB962C8B-B14F-4D97-AF65-F5344CB8AC3E}">
        <p14:creationId xmlns:p14="http://schemas.microsoft.com/office/powerpoint/2010/main" val="2811352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B872D9-6F42-E44D-BE80-9B0281B98D49}"/>
              </a:ext>
            </a:extLst>
          </p:cNvPr>
          <p:cNvSpPr>
            <a:spLocks noGrp="1"/>
          </p:cNvSpPr>
          <p:nvPr>
            <p:ph type="title"/>
          </p:nvPr>
        </p:nvSpPr>
        <p:spPr>
          <a:xfrm>
            <a:off x="899593" y="85725"/>
            <a:ext cx="7385966" cy="1181100"/>
          </a:xfrm>
        </p:spPr>
        <p:txBody>
          <a:bodyPr>
            <a:normAutofit fontScale="90000"/>
          </a:bodyPr>
          <a:lstStyle/>
          <a:p>
            <a:r>
              <a:rPr lang="en-US" dirty="0">
                <a:solidFill>
                  <a:schemeClr val="tx2"/>
                </a:solidFill>
              </a:rPr>
              <a:t/>
            </a:r>
            <a:br>
              <a:rPr lang="en-US" dirty="0">
                <a:solidFill>
                  <a:schemeClr val="tx2"/>
                </a:solidFill>
              </a:rPr>
            </a:br>
            <a:r>
              <a:rPr lang="en-US" dirty="0">
                <a:solidFill>
                  <a:schemeClr val="tx2"/>
                </a:solidFill>
              </a:rPr>
              <a:t/>
            </a:r>
            <a:br>
              <a:rPr lang="en-US" dirty="0">
                <a:solidFill>
                  <a:schemeClr val="tx2"/>
                </a:solidFill>
              </a:rPr>
            </a:br>
            <a:r>
              <a:rPr lang="en-US" b="1" dirty="0">
                <a:solidFill>
                  <a:schemeClr val="tx2"/>
                </a:solidFill>
              </a:rPr>
              <a:t>Does more timely treatment with antibiotics offers  reduced mortality in sepsis &amp; septic shock ? </a:t>
            </a:r>
            <a:r>
              <a:rPr lang="en-US" dirty="0">
                <a:solidFill>
                  <a:schemeClr val="tx2"/>
                </a:solidFill>
              </a:rPr>
              <a:t/>
            </a:r>
            <a:br>
              <a:rPr lang="en-US" dirty="0">
                <a:solidFill>
                  <a:schemeClr val="tx2"/>
                </a:solidFill>
              </a:rPr>
            </a:br>
            <a:endParaRPr lang="en-US" dirty="0">
              <a:solidFill>
                <a:schemeClr val="tx2"/>
              </a:solidFill>
            </a:endParaRPr>
          </a:p>
        </p:txBody>
      </p:sp>
      <p:sp>
        <p:nvSpPr>
          <p:cNvPr id="3" name="Content Placeholder 2">
            <a:extLst>
              <a:ext uri="{FF2B5EF4-FFF2-40B4-BE49-F238E27FC236}">
                <a16:creationId xmlns="" xmlns:a16="http://schemas.microsoft.com/office/drawing/2014/main" id="{36E9E351-DD99-6A48-8F26-1AE490754788}"/>
              </a:ext>
            </a:extLst>
          </p:cNvPr>
          <p:cNvSpPr>
            <a:spLocks noGrp="1"/>
          </p:cNvSpPr>
          <p:nvPr>
            <p:ph idx="1"/>
          </p:nvPr>
        </p:nvSpPr>
        <p:spPr>
          <a:xfrm>
            <a:off x="457200" y="1543051"/>
            <a:ext cx="8229600" cy="3051572"/>
          </a:xfrm>
        </p:spPr>
        <p:txBody>
          <a:bodyPr>
            <a:normAutofit fontScale="85000" lnSpcReduction="20000"/>
          </a:bodyPr>
          <a:lstStyle/>
          <a:p>
            <a:r>
              <a:rPr lang="en-US" dirty="0">
                <a:solidFill>
                  <a:schemeClr val="tx2"/>
                </a:solidFill>
              </a:rPr>
              <a:t>N = ~85000, hospitalized, US retrospective data base [1,2]</a:t>
            </a:r>
          </a:p>
          <a:p>
            <a:r>
              <a:rPr lang="en-US" dirty="0">
                <a:solidFill>
                  <a:schemeClr val="tx2"/>
                </a:solidFill>
              </a:rPr>
              <a:t>Only beneficial difference in mortality in patients with </a:t>
            </a:r>
            <a:r>
              <a:rPr lang="en-US" b="1" dirty="0">
                <a:solidFill>
                  <a:schemeClr val="tx2"/>
                </a:solidFill>
              </a:rPr>
              <a:t>septic shock </a:t>
            </a:r>
          </a:p>
          <a:p>
            <a:endParaRPr lang="en-US" dirty="0">
              <a:solidFill>
                <a:schemeClr val="tx2"/>
              </a:solidFill>
            </a:endParaRPr>
          </a:p>
          <a:p>
            <a:r>
              <a:rPr lang="en-US" dirty="0">
                <a:solidFill>
                  <a:schemeClr val="tx2"/>
                </a:solidFill>
              </a:rPr>
              <a:t>N=2018, pre-hospital v EM, Netherlands, &gt;95% of patients no septic shock [3]</a:t>
            </a:r>
          </a:p>
          <a:p>
            <a:r>
              <a:rPr lang="en-US" dirty="0">
                <a:solidFill>
                  <a:schemeClr val="tx2"/>
                </a:solidFill>
              </a:rPr>
              <a:t>96 mins median earlier time to administration of antibiotics</a:t>
            </a:r>
          </a:p>
          <a:p>
            <a:r>
              <a:rPr lang="en-US" sz="2600" b="1" dirty="0">
                <a:solidFill>
                  <a:schemeClr val="tx2"/>
                </a:solidFill>
              </a:rPr>
              <a:t>No difference is mortality</a:t>
            </a:r>
            <a:r>
              <a:rPr lang="en-US" dirty="0">
                <a:solidFill>
                  <a:schemeClr val="tx2"/>
                </a:solidFill>
              </a:rPr>
              <a:t> in those without septic shock</a:t>
            </a:r>
          </a:p>
          <a:p>
            <a:pPr lvl="1"/>
            <a:r>
              <a:rPr lang="en-US" sz="1100" dirty="0">
                <a:solidFill>
                  <a:schemeClr val="tx2"/>
                </a:solidFill>
              </a:rPr>
              <a:t>1. </a:t>
            </a:r>
            <a:r>
              <a:rPr lang="en-US" sz="1100" dirty="0" err="1">
                <a:solidFill>
                  <a:schemeClr val="tx2"/>
                </a:solidFill>
              </a:rPr>
              <a:t>Seymout</a:t>
            </a:r>
            <a:r>
              <a:rPr lang="en-US" sz="1100" dirty="0">
                <a:solidFill>
                  <a:schemeClr val="tx2"/>
                </a:solidFill>
              </a:rPr>
              <a:t> CW et al NEJM 2017; 376: 2235-2244; 2. Liu VX et al Am J </a:t>
            </a:r>
            <a:r>
              <a:rPr lang="en-US" sz="1100" dirty="0" err="1">
                <a:solidFill>
                  <a:schemeClr val="tx2"/>
                </a:solidFill>
              </a:rPr>
              <a:t>Resp</a:t>
            </a:r>
            <a:r>
              <a:rPr lang="en-US" sz="1100" dirty="0">
                <a:solidFill>
                  <a:schemeClr val="tx2"/>
                </a:solidFill>
              </a:rPr>
              <a:t> </a:t>
            </a:r>
            <a:r>
              <a:rPr lang="en-US" sz="1100" dirty="0" err="1">
                <a:solidFill>
                  <a:schemeClr val="tx2"/>
                </a:solidFill>
              </a:rPr>
              <a:t>Crit</a:t>
            </a:r>
            <a:r>
              <a:rPr lang="en-US" sz="1100" dirty="0">
                <a:solidFill>
                  <a:schemeClr val="tx2"/>
                </a:solidFill>
              </a:rPr>
              <a:t> Care  Med 2017; 196(7): 856-863</a:t>
            </a:r>
          </a:p>
          <a:p>
            <a:pPr lvl="1"/>
            <a:r>
              <a:rPr lang="en-US" sz="1100" dirty="0">
                <a:solidFill>
                  <a:schemeClr val="tx2"/>
                </a:solidFill>
              </a:rPr>
              <a:t>3. </a:t>
            </a:r>
            <a:r>
              <a:rPr lang="en-US" sz="1100" dirty="0" err="1">
                <a:solidFill>
                  <a:schemeClr val="tx2"/>
                </a:solidFill>
              </a:rPr>
              <a:t>Alam</a:t>
            </a:r>
            <a:r>
              <a:rPr lang="en-US" sz="1100" dirty="0">
                <a:solidFill>
                  <a:schemeClr val="tx2"/>
                </a:solidFill>
              </a:rPr>
              <a:t> N et al. Lancet </a:t>
            </a:r>
            <a:r>
              <a:rPr lang="en-US" sz="1100" dirty="0" err="1">
                <a:solidFill>
                  <a:schemeClr val="tx2"/>
                </a:solidFill>
              </a:rPr>
              <a:t>Resp</a:t>
            </a:r>
            <a:r>
              <a:rPr lang="en-US" sz="1100" dirty="0">
                <a:solidFill>
                  <a:schemeClr val="tx2"/>
                </a:solidFill>
              </a:rPr>
              <a:t> Med 2018; 6(1): 40-50 </a:t>
            </a:r>
          </a:p>
          <a:p>
            <a:pPr lvl="1"/>
            <a:endParaRPr lang="en-US" sz="1100" dirty="0">
              <a:solidFill>
                <a:schemeClr val="tx2"/>
              </a:solidFill>
            </a:endParaRPr>
          </a:p>
          <a:p>
            <a:pPr lvl="1"/>
            <a:r>
              <a:rPr lang="en-US" sz="2200" b="1" dirty="0">
                <a:solidFill>
                  <a:srgbClr val="FFFF00"/>
                </a:solidFill>
              </a:rPr>
              <a:t>ANTIBIOTIC MAY BEING USED WITHOUT CARE AND CAUSING HARM </a:t>
            </a:r>
          </a:p>
          <a:p>
            <a:pPr lvl="1"/>
            <a:endParaRPr lang="en-US" sz="1100" dirty="0">
              <a:solidFill>
                <a:schemeClr val="tx2"/>
              </a:solidFill>
            </a:endParaRPr>
          </a:p>
          <a:p>
            <a:pPr lvl="1"/>
            <a:endParaRPr lang="en-US" sz="1100" dirty="0">
              <a:solidFill>
                <a:schemeClr val="tx2"/>
              </a:solidFill>
            </a:endParaRPr>
          </a:p>
        </p:txBody>
      </p:sp>
      <p:pic>
        <p:nvPicPr>
          <p:cNvPr id="5" name="Picture 4">
            <a:extLst>
              <a:ext uri="{FF2B5EF4-FFF2-40B4-BE49-F238E27FC236}">
                <a16:creationId xmlns="" xmlns:a16="http://schemas.microsoft.com/office/drawing/2014/main" id="{12DDFAEB-BC2F-6348-8135-DA1A342CA37D}"/>
              </a:ext>
            </a:extLst>
          </p:cNvPr>
          <p:cNvPicPr>
            <a:picLocks noChangeAspect="1"/>
          </p:cNvPicPr>
          <p:nvPr/>
        </p:nvPicPr>
        <p:blipFill>
          <a:blip r:embed="rId2"/>
          <a:stretch>
            <a:fillRect/>
          </a:stretch>
        </p:blipFill>
        <p:spPr>
          <a:xfrm>
            <a:off x="866255" y="4353087"/>
            <a:ext cx="7342708" cy="688559"/>
          </a:xfrm>
          <a:prstGeom prst="rect">
            <a:avLst/>
          </a:prstGeom>
        </p:spPr>
      </p:pic>
    </p:spTree>
    <p:extLst>
      <p:ext uri="{BB962C8B-B14F-4D97-AF65-F5344CB8AC3E}">
        <p14:creationId xmlns:p14="http://schemas.microsoft.com/office/powerpoint/2010/main" val="26806997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32C5C15-92BF-A145-96A0-D194445D198B}"/>
              </a:ext>
            </a:extLst>
          </p:cNvPr>
          <p:cNvPicPr>
            <a:picLocks noChangeAspect="1"/>
          </p:cNvPicPr>
          <p:nvPr/>
        </p:nvPicPr>
        <p:blipFill>
          <a:blip r:embed="rId2"/>
          <a:stretch>
            <a:fillRect/>
          </a:stretch>
        </p:blipFill>
        <p:spPr>
          <a:xfrm>
            <a:off x="990600" y="3230641"/>
            <a:ext cx="5295900" cy="1912859"/>
          </a:xfrm>
          <a:prstGeom prst="rect">
            <a:avLst/>
          </a:prstGeom>
        </p:spPr>
      </p:pic>
      <p:pic>
        <p:nvPicPr>
          <p:cNvPr id="3" name="Picture 2">
            <a:extLst>
              <a:ext uri="{FF2B5EF4-FFF2-40B4-BE49-F238E27FC236}">
                <a16:creationId xmlns="" xmlns:a16="http://schemas.microsoft.com/office/drawing/2014/main" id="{1DBDCF67-1B35-9245-A542-5A38A979CF24}"/>
              </a:ext>
            </a:extLst>
          </p:cNvPr>
          <p:cNvPicPr>
            <a:picLocks noChangeAspect="1"/>
          </p:cNvPicPr>
          <p:nvPr/>
        </p:nvPicPr>
        <p:blipFill>
          <a:blip r:embed="rId3"/>
          <a:stretch>
            <a:fillRect/>
          </a:stretch>
        </p:blipFill>
        <p:spPr>
          <a:xfrm>
            <a:off x="304800" y="2628900"/>
            <a:ext cx="8089900" cy="371475"/>
          </a:xfrm>
          <a:prstGeom prst="rect">
            <a:avLst/>
          </a:prstGeom>
        </p:spPr>
      </p:pic>
      <p:pic>
        <p:nvPicPr>
          <p:cNvPr id="4" name="Picture 3">
            <a:extLst>
              <a:ext uri="{FF2B5EF4-FFF2-40B4-BE49-F238E27FC236}">
                <a16:creationId xmlns="" xmlns:a16="http://schemas.microsoft.com/office/drawing/2014/main" id="{7276FB83-D616-3641-ADFA-A2B5BA2AF70A}"/>
              </a:ext>
            </a:extLst>
          </p:cNvPr>
          <p:cNvPicPr>
            <a:picLocks noChangeAspect="1"/>
          </p:cNvPicPr>
          <p:nvPr/>
        </p:nvPicPr>
        <p:blipFill>
          <a:blip r:embed="rId4"/>
          <a:stretch>
            <a:fillRect/>
          </a:stretch>
        </p:blipFill>
        <p:spPr>
          <a:xfrm>
            <a:off x="6286500" y="4743450"/>
            <a:ext cx="2829622" cy="228600"/>
          </a:xfrm>
          <a:prstGeom prst="rect">
            <a:avLst/>
          </a:prstGeom>
        </p:spPr>
      </p:pic>
      <p:pic>
        <p:nvPicPr>
          <p:cNvPr id="5" name="Picture 4">
            <a:extLst>
              <a:ext uri="{FF2B5EF4-FFF2-40B4-BE49-F238E27FC236}">
                <a16:creationId xmlns="" xmlns:a16="http://schemas.microsoft.com/office/drawing/2014/main" id="{4810C948-943B-5847-973D-F9CD604BBFF5}"/>
              </a:ext>
            </a:extLst>
          </p:cNvPr>
          <p:cNvPicPr>
            <a:picLocks noChangeAspect="1"/>
          </p:cNvPicPr>
          <p:nvPr/>
        </p:nvPicPr>
        <p:blipFill>
          <a:blip r:embed="rId5"/>
          <a:stretch>
            <a:fillRect/>
          </a:stretch>
        </p:blipFill>
        <p:spPr>
          <a:xfrm>
            <a:off x="2362200" y="40506"/>
            <a:ext cx="4356100" cy="2512427"/>
          </a:xfrm>
          <a:prstGeom prst="rect">
            <a:avLst/>
          </a:prstGeom>
        </p:spPr>
      </p:pic>
      <p:sp>
        <p:nvSpPr>
          <p:cNvPr id="6" name="Rectangle 5">
            <a:extLst>
              <a:ext uri="{FF2B5EF4-FFF2-40B4-BE49-F238E27FC236}">
                <a16:creationId xmlns="" xmlns:a16="http://schemas.microsoft.com/office/drawing/2014/main" id="{8B419911-0CED-E04F-9B1E-0CB81A808484}"/>
              </a:ext>
            </a:extLst>
          </p:cNvPr>
          <p:cNvSpPr/>
          <p:nvPr/>
        </p:nvSpPr>
        <p:spPr>
          <a:xfrm>
            <a:off x="2267745" y="1059582"/>
            <a:ext cx="4680520" cy="149335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3825709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1314" y="1"/>
            <a:ext cx="3769686" cy="4632400"/>
          </a:xfrm>
          <a:prstGeom prst="rect">
            <a:avLst/>
          </a:prstGeom>
        </p:spPr>
      </p:pic>
      <p:pic>
        <p:nvPicPr>
          <p:cNvPr id="3" name="Picture 2"/>
          <p:cNvPicPr>
            <a:picLocks noChangeAspect="1"/>
          </p:cNvPicPr>
          <p:nvPr/>
        </p:nvPicPr>
        <p:blipFill>
          <a:blip r:embed="rId3"/>
          <a:stretch>
            <a:fillRect/>
          </a:stretch>
        </p:blipFill>
        <p:spPr>
          <a:xfrm>
            <a:off x="1143001" y="0"/>
            <a:ext cx="3503326" cy="1977684"/>
          </a:xfrm>
          <a:prstGeom prst="rect">
            <a:avLst/>
          </a:prstGeom>
        </p:spPr>
      </p:pic>
      <p:pic>
        <p:nvPicPr>
          <p:cNvPr id="4" name="Picture 3"/>
          <p:cNvPicPr>
            <a:picLocks noChangeAspect="1"/>
          </p:cNvPicPr>
          <p:nvPr/>
        </p:nvPicPr>
        <p:blipFill>
          <a:blip r:embed="rId4"/>
          <a:stretch>
            <a:fillRect/>
          </a:stretch>
        </p:blipFill>
        <p:spPr>
          <a:xfrm>
            <a:off x="1139735" y="3543859"/>
            <a:ext cx="5646512" cy="1590459"/>
          </a:xfrm>
          <a:prstGeom prst="rect">
            <a:avLst/>
          </a:prstGeom>
          <a:ln w="28575" cmpd="sng">
            <a:solidFill>
              <a:srgbClr val="FF0000"/>
            </a:solidFill>
          </a:ln>
        </p:spPr>
      </p:pic>
      <p:sp>
        <p:nvSpPr>
          <p:cNvPr id="5" name="TextBox 4"/>
          <p:cNvSpPr txBox="1"/>
          <p:nvPr/>
        </p:nvSpPr>
        <p:spPr>
          <a:xfrm>
            <a:off x="5004048" y="789552"/>
            <a:ext cx="536495" cy="284693"/>
          </a:xfrm>
          <a:prstGeom prst="rect">
            <a:avLst/>
          </a:prstGeom>
          <a:solidFill>
            <a:srgbClr val="FFFF00"/>
          </a:solidFill>
          <a:ln>
            <a:solidFill>
              <a:srgbClr val="BB2323"/>
            </a:solidFill>
          </a:ln>
        </p:spPr>
        <p:txBody>
          <a:bodyPr wrap="none" lIns="68580" tIns="34290" rIns="68580" bIns="34290" rtlCol="0">
            <a:spAutoFit/>
          </a:bodyPr>
          <a:lstStyle/>
          <a:p>
            <a:r>
              <a:rPr lang="en-US" dirty="0">
                <a:solidFill>
                  <a:schemeClr val="bg2"/>
                </a:solidFill>
              </a:rPr>
              <a:t>2018</a:t>
            </a:r>
          </a:p>
        </p:txBody>
      </p:sp>
    </p:spTree>
    <p:extLst>
      <p:ext uri="{BB962C8B-B14F-4D97-AF65-F5344CB8AC3E}">
        <p14:creationId xmlns:p14="http://schemas.microsoft.com/office/powerpoint/2010/main" val="2401270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392694" cy="3402538"/>
          </a:xfrm>
          <a:prstGeom prst="rect">
            <a:avLst/>
          </a:prstGeom>
        </p:spPr>
      </p:pic>
      <p:pic>
        <p:nvPicPr>
          <p:cNvPr id="3" name="Picture 2"/>
          <p:cNvPicPr>
            <a:picLocks noChangeAspect="1"/>
          </p:cNvPicPr>
          <p:nvPr/>
        </p:nvPicPr>
        <p:blipFill>
          <a:blip r:embed="rId3"/>
          <a:stretch>
            <a:fillRect/>
          </a:stretch>
        </p:blipFill>
        <p:spPr>
          <a:xfrm>
            <a:off x="3667263" y="157462"/>
            <a:ext cx="5476737" cy="723900"/>
          </a:xfrm>
          <a:prstGeom prst="rect">
            <a:avLst/>
          </a:prstGeom>
        </p:spPr>
      </p:pic>
      <p:pic>
        <p:nvPicPr>
          <p:cNvPr id="4" name="Picture 3"/>
          <p:cNvPicPr>
            <a:picLocks noChangeAspect="1"/>
          </p:cNvPicPr>
          <p:nvPr/>
        </p:nvPicPr>
        <p:blipFill>
          <a:blip r:embed="rId4"/>
          <a:stretch>
            <a:fillRect/>
          </a:stretch>
        </p:blipFill>
        <p:spPr>
          <a:xfrm>
            <a:off x="2544537" y="1005607"/>
            <a:ext cx="3009900" cy="3800475"/>
          </a:xfrm>
          <a:prstGeom prst="rect">
            <a:avLst/>
          </a:prstGeom>
        </p:spPr>
      </p:pic>
      <p:pic>
        <p:nvPicPr>
          <p:cNvPr id="5" name="Picture 4"/>
          <p:cNvPicPr>
            <a:picLocks noChangeAspect="1"/>
          </p:cNvPicPr>
          <p:nvPr/>
        </p:nvPicPr>
        <p:blipFill>
          <a:blip r:embed="rId5"/>
          <a:stretch>
            <a:fillRect/>
          </a:stretch>
        </p:blipFill>
        <p:spPr>
          <a:xfrm>
            <a:off x="5885106" y="1649307"/>
            <a:ext cx="2232590" cy="3404075"/>
          </a:xfrm>
          <a:prstGeom prst="rect">
            <a:avLst/>
          </a:prstGeom>
        </p:spPr>
      </p:pic>
      <p:sp>
        <p:nvSpPr>
          <p:cNvPr id="6" name="TextBox 5"/>
          <p:cNvSpPr txBox="1"/>
          <p:nvPr/>
        </p:nvSpPr>
        <p:spPr>
          <a:xfrm>
            <a:off x="6566103" y="1440318"/>
            <a:ext cx="1524471" cy="284693"/>
          </a:xfrm>
          <a:prstGeom prst="rect">
            <a:avLst/>
          </a:prstGeom>
          <a:solidFill>
            <a:srgbClr val="FFFF00"/>
          </a:solidFill>
          <a:ln>
            <a:solidFill>
              <a:srgbClr val="800000"/>
            </a:solidFill>
          </a:ln>
        </p:spPr>
        <p:txBody>
          <a:bodyPr wrap="none" lIns="68580" tIns="34290" rIns="68580" bIns="34290" rtlCol="0">
            <a:spAutoFit/>
          </a:bodyPr>
          <a:lstStyle/>
          <a:p>
            <a:r>
              <a:rPr lang="en-US" dirty="0" smtClean="0">
                <a:solidFill>
                  <a:srgbClr val="363D46"/>
                </a:solidFill>
              </a:rPr>
              <a:t>Implementation </a:t>
            </a:r>
            <a:endParaRPr lang="en-US" dirty="0">
              <a:solidFill>
                <a:srgbClr val="363D46"/>
              </a:solidFill>
            </a:endParaRPr>
          </a:p>
        </p:txBody>
      </p:sp>
      <p:sp>
        <p:nvSpPr>
          <p:cNvPr id="7" name="Rectangle 6"/>
          <p:cNvSpPr/>
          <p:nvPr/>
        </p:nvSpPr>
        <p:spPr>
          <a:xfrm>
            <a:off x="2613557" y="1578368"/>
            <a:ext cx="2875834" cy="3193549"/>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043706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86230"/>
            <a:ext cx="8493120"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74057" tIns="37029" rIns="74057" bIns="37029" anchor="ct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040" y="4409023"/>
            <a:ext cx="1141920" cy="562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222" y="286230"/>
            <a:ext cx="4893120" cy="367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26881" y="4479231"/>
            <a:ext cx="3918240"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000" b="1">
                <a:latin typeface="Arial" charset="0"/>
              </a:rPr>
              <a:t>Martin C Gulliford et al. BMJ 2019;364:bmj.l236</a:t>
            </a:r>
          </a:p>
        </p:txBody>
      </p:sp>
      <p:sp>
        <p:nvSpPr>
          <p:cNvPr id="3077" name="Text Box 5"/>
          <p:cNvSpPr txBox="1">
            <a:spLocks noChangeArrowheads="1"/>
          </p:cNvSpPr>
          <p:nvPr/>
        </p:nvSpPr>
        <p:spPr bwMode="auto">
          <a:xfrm>
            <a:off x="97920" y="4959881"/>
            <a:ext cx="4930560"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800">
                <a:latin typeface="Arial" charset="0"/>
              </a:rPr>
              <a:t>©2019 by British Medical Journal Publishing Group</a:t>
            </a:r>
          </a:p>
        </p:txBody>
      </p:sp>
      <p:pic>
        <p:nvPicPr>
          <p:cNvPr id="2" name="Picture 1"/>
          <p:cNvPicPr>
            <a:picLocks noChangeAspect="1"/>
          </p:cNvPicPr>
          <p:nvPr/>
        </p:nvPicPr>
        <p:blipFill>
          <a:blip r:embed="rId5"/>
          <a:stretch>
            <a:fillRect/>
          </a:stretch>
        </p:blipFill>
        <p:spPr>
          <a:xfrm>
            <a:off x="0" y="0"/>
            <a:ext cx="4172023" cy="1817285"/>
          </a:xfrm>
          <a:prstGeom prst="rect">
            <a:avLst/>
          </a:prstGeom>
        </p:spPr>
      </p:pic>
    </p:spTree>
    <p:extLst>
      <p:ext uri="{BB962C8B-B14F-4D97-AF65-F5344CB8AC3E}">
        <p14:creationId xmlns:p14="http://schemas.microsoft.com/office/powerpoint/2010/main" val="323746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o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049118" cy="5110032"/>
          </a:xfrm>
          <a:prstGeom prst="rect">
            <a:avLst/>
          </a:prstGeom>
        </p:spPr>
      </p:pic>
      <p:sp>
        <p:nvSpPr>
          <p:cNvPr id="3" name="TextBox 2">
            <a:extLst>
              <a:ext uri="{FF2B5EF4-FFF2-40B4-BE49-F238E27FC236}">
                <a16:creationId xmlns:a16="http://schemas.microsoft.com/office/drawing/2014/main" xmlns="" id="{5F77776A-2A06-D84C-8BB6-7ABC8D62455B}"/>
              </a:ext>
            </a:extLst>
          </p:cNvPr>
          <p:cNvSpPr txBox="1"/>
          <p:nvPr/>
        </p:nvSpPr>
        <p:spPr>
          <a:xfrm>
            <a:off x="539552" y="1653648"/>
            <a:ext cx="1728192" cy="315471"/>
          </a:xfrm>
          <a:prstGeom prst="rect">
            <a:avLst/>
          </a:prstGeom>
          <a:solidFill>
            <a:srgbClr val="FFFF00"/>
          </a:solidFill>
          <a:ln>
            <a:solidFill>
              <a:srgbClr val="BB2323"/>
            </a:solidFill>
          </a:ln>
        </p:spPr>
        <p:txBody>
          <a:bodyPr wrap="square" lIns="68580" tIns="34290" rIns="68580" bIns="34290" rtlCol="0">
            <a:spAutoFit/>
          </a:bodyPr>
          <a:lstStyle/>
          <a:p>
            <a:r>
              <a:rPr lang="en-US" sz="800" dirty="0">
                <a:solidFill>
                  <a:srgbClr val="000090"/>
                </a:solidFill>
              </a:rPr>
              <a:t>&gt; 50000 participants</a:t>
            </a:r>
          </a:p>
          <a:p>
            <a:r>
              <a:rPr lang="en-US" sz="800" dirty="0">
                <a:solidFill>
                  <a:srgbClr val="000090"/>
                </a:solidFill>
              </a:rPr>
              <a:t>Since 2015 </a:t>
            </a:r>
          </a:p>
        </p:txBody>
      </p:sp>
      <p:pic>
        <p:nvPicPr>
          <p:cNvPr id="4" name="Picture 3"/>
          <p:cNvPicPr>
            <a:picLocks noChangeAspect="1"/>
          </p:cNvPicPr>
          <p:nvPr/>
        </p:nvPicPr>
        <p:blipFill>
          <a:blip r:embed="rId4"/>
          <a:stretch>
            <a:fillRect/>
          </a:stretch>
        </p:blipFill>
        <p:spPr>
          <a:xfrm>
            <a:off x="6049118" y="1"/>
            <a:ext cx="3094882" cy="1157870"/>
          </a:xfrm>
          <a:prstGeom prst="rect">
            <a:avLst/>
          </a:prstGeom>
        </p:spPr>
      </p:pic>
      <p:pic>
        <p:nvPicPr>
          <p:cNvPr id="5" name="Picture 4"/>
          <p:cNvPicPr>
            <a:picLocks noChangeAspect="1"/>
          </p:cNvPicPr>
          <p:nvPr/>
        </p:nvPicPr>
        <p:blipFill>
          <a:blip r:embed="rId5"/>
          <a:stretch>
            <a:fillRect/>
          </a:stretch>
        </p:blipFill>
        <p:spPr>
          <a:xfrm>
            <a:off x="6166416" y="1157871"/>
            <a:ext cx="2833086" cy="1270810"/>
          </a:xfrm>
          <a:prstGeom prst="rect">
            <a:avLst/>
          </a:prstGeom>
        </p:spPr>
      </p:pic>
      <p:pic>
        <p:nvPicPr>
          <p:cNvPr id="6" name="Picture 5"/>
          <p:cNvPicPr>
            <a:picLocks noChangeAspect="1"/>
          </p:cNvPicPr>
          <p:nvPr/>
        </p:nvPicPr>
        <p:blipFill>
          <a:blip r:embed="rId6"/>
          <a:stretch>
            <a:fillRect/>
          </a:stretch>
        </p:blipFill>
        <p:spPr>
          <a:xfrm>
            <a:off x="6333390" y="2517487"/>
            <a:ext cx="2567807" cy="2468819"/>
          </a:xfrm>
          <a:prstGeom prst="rect">
            <a:avLst/>
          </a:prstGeom>
        </p:spPr>
      </p:pic>
      <p:pic>
        <p:nvPicPr>
          <p:cNvPr id="7" name="Picture 6"/>
          <p:cNvPicPr>
            <a:picLocks noChangeAspect="1"/>
          </p:cNvPicPr>
          <p:nvPr/>
        </p:nvPicPr>
        <p:blipFill>
          <a:blip r:embed="rId7"/>
          <a:stretch>
            <a:fillRect/>
          </a:stretch>
        </p:blipFill>
        <p:spPr>
          <a:xfrm>
            <a:off x="0" y="28575"/>
            <a:ext cx="1351039" cy="829379"/>
          </a:xfrm>
          <a:prstGeom prst="rect">
            <a:avLst/>
          </a:prstGeom>
        </p:spPr>
      </p:pic>
      <p:pic>
        <p:nvPicPr>
          <p:cNvPr id="8" name="Picture 7"/>
          <p:cNvPicPr>
            <a:picLocks noChangeAspect="1"/>
          </p:cNvPicPr>
          <p:nvPr/>
        </p:nvPicPr>
        <p:blipFill>
          <a:blip r:embed="rId8"/>
          <a:stretch>
            <a:fillRect/>
          </a:stretch>
        </p:blipFill>
        <p:spPr>
          <a:xfrm>
            <a:off x="4610843" y="-2330"/>
            <a:ext cx="1438275" cy="857250"/>
          </a:xfrm>
          <a:prstGeom prst="rect">
            <a:avLst/>
          </a:prstGeom>
        </p:spPr>
      </p:pic>
      <p:pic>
        <p:nvPicPr>
          <p:cNvPr id="9" name="Picture 8"/>
          <p:cNvPicPr>
            <a:picLocks noChangeAspect="1"/>
          </p:cNvPicPr>
          <p:nvPr/>
        </p:nvPicPr>
        <p:blipFill>
          <a:blip r:embed="rId9"/>
          <a:stretch>
            <a:fillRect/>
          </a:stretch>
        </p:blipFill>
        <p:spPr>
          <a:xfrm>
            <a:off x="5243117" y="4519457"/>
            <a:ext cx="1023663" cy="590575"/>
          </a:xfrm>
          <a:prstGeom prst="rect">
            <a:avLst/>
          </a:prstGeom>
        </p:spPr>
      </p:pic>
    </p:spTree>
    <p:extLst>
      <p:ext uri="{BB962C8B-B14F-4D97-AF65-F5344CB8AC3E}">
        <p14:creationId xmlns:p14="http://schemas.microsoft.com/office/powerpoint/2010/main" val="30315716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ARE WE WINNING ?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22377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6325" name="Text Box 5"/>
          <p:cNvSpPr txBox="1">
            <a:spLocks noChangeArrowheads="1"/>
          </p:cNvSpPr>
          <p:nvPr/>
        </p:nvSpPr>
        <p:spPr bwMode="auto">
          <a:xfrm>
            <a:off x="6892876" y="4299943"/>
            <a:ext cx="1827911" cy="19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7500" tIns="35100" rIns="67500" bIns="351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algn="ctr">
              <a:spcBef>
                <a:spcPts val="656"/>
              </a:spcBef>
              <a:buSzPct val="100000"/>
              <a:defRPr/>
            </a:pPr>
            <a:r>
              <a:rPr lang="en-GB" sz="800" dirty="0">
                <a:effectLst>
                  <a:outerShdw blurRad="38100" dist="38100" dir="2700000" algn="tl">
                    <a:srgbClr val="DDDDDD"/>
                  </a:outerShdw>
                </a:effectLst>
                <a:cs typeface="Arial" charset="0"/>
              </a:rPr>
              <a:t>Wise </a:t>
            </a:r>
            <a:r>
              <a:rPr lang="en-GB" sz="800" i="1" dirty="0">
                <a:effectLst>
                  <a:outerShdw blurRad="38100" dist="38100" dir="2700000" algn="tl">
                    <a:srgbClr val="DDDDDD"/>
                  </a:outerShdw>
                </a:effectLst>
                <a:cs typeface="Arial" charset="0"/>
              </a:rPr>
              <a:t>et al.</a:t>
            </a:r>
            <a:r>
              <a:rPr lang="en-GB" sz="800" dirty="0">
                <a:effectLst>
                  <a:outerShdw blurRad="38100" dist="38100" dir="2700000" algn="tl">
                    <a:srgbClr val="DDDDDD"/>
                  </a:outerShdw>
                </a:effectLst>
                <a:cs typeface="Arial" charset="0"/>
              </a:rPr>
              <a:t> </a:t>
            </a:r>
            <a:r>
              <a:rPr lang="en-GB" sz="800" dirty="0" err="1">
                <a:effectLst>
                  <a:outerShdw blurRad="38100" dist="38100" dir="2700000" algn="tl">
                    <a:srgbClr val="DDDDDD"/>
                  </a:outerShdw>
                </a:effectLst>
                <a:cs typeface="Arial" charset="0"/>
              </a:rPr>
              <a:t>BMJ</a:t>
            </a:r>
            <a:r>
              <a:rPr lang="en-GB" sz="800" dirty="0">
                <a:effectLst>
                  <a:outerShdw blurRad="38100" dist="38100" dir="2700000" algn="tl">
                    <a:srgbClr val="DDDDDD"/>
                  </a:outerShdw>
                </a:effectLst>
                <a:cs typeface="Arial" charset="0"/>
              </a:rPr>
              <a:t> 1999; 317: 609-610</a:t>
            </a:r>
          </a:p>
        </p:txBody>
      </p:sp>
      <p:sp>
        <p:nvSpPr>
          <p:cNvPr id="48131" name="Rectangle 2"/>
          <p:cNvSpPr txBox="1">
            <a:spLocks noChangeArrowheads="1"/>
          </p:cNvSpPr>
          <p:nvPr/>
        </p:nvSpPr>
        <p:spPr bwMode="auto">
          <a:xfrm>
            <a:off x="468313" y="250033"/>
            <a:ext cx="8136135"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2300" b="1" cap="all" dirty="0">
                <a:solidFill>
                  <a:srgbClr val="FFFF00"/>
                </a:solidFill>
                <a:latin typeface="+mj-lt"/>
              </a:rPr>
              <a:t>A Sense of Perspective</a:t>
            </a:r>
          </a:p>
        </p:txBody>
      </p:sp>
      <p:pic>
        <p:nvPicPr>
          <p:cNvPr id="48132" name="Picture 2" descr="circl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5" y="1005577"/>
            <a:ext cx="6340631" cy="334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2"/>
          <p:cNvSpPr txBox="1">
            <a:spLocks noChangeArrowheads="1"/>
          </p:cNvSpPr>
          <p:nvPr/>
        </p:nvSpPr>
        <p:spPr bwMode="auto">
          <a:xfrm>
            <a:off x="395536" y="681540"/>
            <a:ext cx="2664296" cy="47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500" b="1" dirty="0"/>
              <a:t>WHERE USED</a:t>
            </a:r>
          </a:p>
        </p:txBody>
      </p:sp>
      <p:sp>
        <p:nvSpPr>
          <p:cNvPr id="48134" name="Rectangle 2"/>
          <p:cNvSpPr txBox="1">
            <a:spLocks noChangeArrowheads="1"/>
          </p:cNvSpPr>
          <p:nvPr/>
        </p:nvSpPr>
        <p:spPr bwMode="auto">
          <a:xfrm>
            <a:off x="251520" y="2203512"/>
            <a:ext cx="4104456"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500" b="1" dirty="0">
                <a:solidFill>
                  <a:schemeClr val="bg1"/>
                </a:solidFill>
                <a:latin typeface="+mn-lt"/>
              </a:rPr>
              <a:t>HUMAN</a:t>
            </a:r>
          </a:p>
        </p:txBody>
      </p:sp>
      <p:sp>
        <p:nvSpPr>
          <p:cNvPr id="48135" name="Rectangle 2"/>
          <p:cNvSpPr txBox="1">
            <a:spLocks noChangeArrowheads="1"/>
          </p:cNvSpPr>
          <p:nvPr/>
        </p:nvSpPr>
        <p:spPr bwMode="auto">
          <a:xfrm>
            <a:off x="899593" y="1555440"/>
            <a:ext cx="309634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5300" b="1" dirty="0">
                <a:solidFill>
                  <a:schemeClr val="bg1"/>
                </a:solidFill>
              </a:rPr>
              <a:t>50</a:t>
            </a:r>
            <a:r>
              <a:rPr lang="en-US" sz="2300" dirty="0">
                <a:solidFill>
                  <a:schemeClr val="bg1"/>
                </a:solidFill>
              </a:rPr>
              <a:t>%</a:t>
            </a:r>
          </a:p>
        </p:txBody>
      </p:sp>
      <p:sp>
        <p:nvSpPr>
          <p:cNvPr id="48136" name="Rectangle 2"/>
          <p:cNvSpPr txBox="1">
            <a:spLocks noChangeArrowheads="1"/>
          </p:cNvSpPr>
          <p:nvPr/>
        </p:nvSpPr>
        <p:spPr bwMode="auto">
          <a:xfrm>
            <a:off x="611560" y="3470579"/>
            <a:ext cx="3528392" cy="47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500" b="1" dirty="0">
                <a:solidFill>
                  <a:schemeClr val="bg1"/>
                </a:solidFill>
              </a:rPr>
              <a:t>ANIMAL</a:t>
            </a:r>
          </a:p>
        </p:txBody>
      </p:sp>
      <p:sp>
        <p:nvSpPr>
          <p:cNvPr id="48137" name="Rectangle 2"/>
          <p:cNvSpPr txBox="1">
            <a:spLocks noChangeArrowheads="1"/>
          </p:cNvSpPr>
          <p:nvPr/>
        </p:nvSpPr>
        <p:spPr bwMode="auto">
          <a:xfrm>
            <a:off x="251521" y="2787774"/>
            <a:ext cx="43924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5300" b="1" dirty="0">
                <a:solidFill>
                  <a:schemeClr val="bg1"/>
                </a:solidFill>
              </a:rPr>
              <a:t>50</a:t>
            </a:r>
            <a:r>
              <a:rPr lang="en-US" sz="2300" dirty="0">
                <a:solidFill>
                  <a:schemeClr val="bg1"/>
                </a:solidFill>
              </a:rPr>
              <a:t>%</a:t>
            </a:r>
          </a:p>
        </p:txBody>
      </p:sp>
      <p:sp>
        <p:nvSpPr>
          <p:cNvPr id="48138" name="Rectangle 2"/>
          <p:cNvSpPr txBox="1">
            <a:spLocks noChangeArrowheads="1"/>
          </p:cNvSpPr>
          <p:nvPr/>
        </p:nvSpPr>
        <p:spPr bwMode="auto">
          <a:xfrm>
            <a:off x="4529461" y="1070577"/>
            <a:ext cx="1701800" cy="47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100" b="1" dirty="0">
                <a:solidFill>
                  <a:schemeClr val="bg1"/>
                </a:solidFill>
              </a:rPr>
              <a:t>20</a:t>
            </a:r>
            <a:r>
              <a:rPr lang="en-US" sz="1100" dirty="0">
                <a:solidFill>
                  <a:schemeClr val="bg1"/>
                </a:solidFill>
              </a:rPr>
              <a:t>%</a:t>
            </a:r>
          </a:p>
        </p:txBody>
      </p:sp>
      <p:sp>
        <p:nvSpPr>
          <p:cNvPr id="48139" name="Rectangle 2"/>
          <p:cNvSpPr txBox="1">
            <a:spLocks noChangeArrowheads="1"/>
          </p:cNvSpPr>
          <p:nvPr/>
        </p:nvSpPr>
        <p:spPr bwMode="auto">
          <a:xfrm>
            <a:off x="4355977" y="1545637"/>
            <a:ext cx="2016224" cy="47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2000" b="1" dirty="0">
                <a:solidFill>
                  <a:schemeClr val="bg1"/>
                </a:solidFill>
              </a:rPr>
              <a:t>80</a:t>
            </a:r>
            <a:r>
              <a:rPr lang="en-US" sz="1200" dirty="0">
                <a:solidFill>
                  <a:schemeClr val="bg1"/>
                </a:solidFill>
              </a:rPr>
              <a:t>%</a:t>
            </a:r>
          </a:p>
        </p:txBody>
      </p:sp>
      <p:sp>
        <p:nvSpPr>
          <p:cNvPr id="48141" name="Rectangle 2"/>
          <p:cNvSpPr txBox="1">
            <a:spLocks noChangeArrowheads="1"/>
          </p:cNvSpPr>
          <p:nvPr/>
        </p:nvSpPr>
        <p:spPr bwMode="auto">
          <a:xfrm>
            <a:off x="4572001" y="3273828"/>
            <a:ext cx="1701800" cy="47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2000" b="1" dirty="0">
                <a:solidFill>
                  <a:schemeClr val="bg1"/>
                </a:solidFill>
              </a:rPr>
              <a:t>80</a:t>
            </a:r>
            <a:r>
              <a:rPr lang="en-US" sz="1200" dirty="0">
                <a:solidFill>
                  <a:schemeClr val="bg1"/>
                </a:solidFill>
              </a:rPr>
              <a:t>%</a:t>
            </a:r>
          </a:p>
        </p:txBody>
      </p:sp>
      <p:sp>
        <p:nvSpPr>
          <p:cNvPr id="48142" name="Rectangle 2"/>
          <p:cNvSpPr txBox="1">
            <a:spLocks noChangeArrowheads="1"/>
          </p:cNvSpPr>
          <p:nvPr/>
        </p:nvSpPr>
        <p:spPr bwMode="auto">
          <a:xfrm>
            <a:off x="3491880" y="681540"/>
            <a:ext cx="2235696" cy="47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500" b="1" dirty="0"/>
              <a:t>TYPES OF USE</a:t>
            </a:r>
          </a:p>
        </p:txBody>
      </p:sp>
      <p:sp>
        <p:nvSpPr>
          <p:cNvPr id="19" name="Rectangle 2"/>
          <p:cNvSpPr txBox="1">
            <a:spLocks noChangeArrowheads="1"/>
          </p:cNvSpPr>
          <p:nvPr/>
        </p:nvSpPr>
        <p:spPr>
          <a:xfrm>
            <a:off x="6156177" y="681540"/>
            <a:ext cx="2807990" cy="432197"/>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80000"/>
              </a:lnSpc>
              <a:defRPr/>
            </a:pPr>
            <a:r>
              <a:rPr lang="en-US" sz="1500" cap="all" dirty="0">
                <a:solidFill>
                  <a:srgbClr val="FFFF00"/>
                </a:solidFill>
              </a:rPr>
              <a:t>Questionable use</a:t>
            </a:r>
          </a:p>
        </p:txBody>
      </p:sp>
      <p:sp>
        <p:nvSpPr>
          <p:cNvPr id="48144" name="Rectangle 2"/>
          <p:cNvSpPr txBox="1">
            <a:spLocks noChangeArrowheads="1"/>
          </p:cNvSpPr>
          <p:nvPr/>
        </p:nvSpPr>
        <p:spPr bwMode="auto">
          <a:xfrm>
            <a:off x="6804249" y="1113588"/>
            <a:ext cx="2089150" cy="72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3800" b="1" dirty="0">
                <a:solidFill>
                  <a:srgbClr val="FFFF00"/>
                </a:solidFill>
              </a:rPr>
              <a:t>20-50</a:t>
            </a:r>
            <a:r>
              <a:rPr lang="en-US" sz="1500" dirty="0">
                <a:solidFill>
                  <a:srgbClr val="FFFF00"/>
                </a:solidFill>
              </a:rPr>
              <a:t>%</a:t>
            </a:r>
          </a:p>
        </p:txBody>
      </p:sp>
      <p:sp>
        <p:nvSpPr>
          <p:cNvPr id="48145" name="Rectangle 2"/>
          <p:cNvSpPr txBox="1">
            <a:spLocks noChangeArrowheads="1"/>
          </p:cNvSpPr>
          <p:nvPr/>
        </p:nvSpPr>
        <p:spPr bwMode="auto">
          <a:xfrm>
            <a:off x="6804249" y="2841780"/>
            <a:ext cx="2089150" cy="61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3800" b="1" dirty="0">
                <a:solidFill>
                  <a:srgbClr val="FFFF00"/>
                </a:solidFill>
              </a:rPr>
              <a:t>40-80</a:t>
            </a:r>
            <a:r>
              <a:rPr lang="en-US" sz="1500" dirty="0">
                <a:solidFill>
                  <a:srgbClr val="FFFF00"/>
                </a:solidFill>
              </a:rPr>
              <a:t>%</a:t>
            </a:r>
          </a:p>
        </p:txBody>
      </p:sp>
      <p:sp>
        <p:nvSpPr>
          <p:cNvPr id="23" name="Rectangle 2"/>
          <p:cNvSpPr txBox="1">
            <a:spLocks noChangeArrowheads="1"/>
          </p:cNvSpPr>
          <p:nvPr/>
        </p:nvSpPr>
        <p:spPr>
          <a:xfrm>
            <a:off x="6660232" y="1599642"/>
            <a:ext cx="2303462" cy="540209"/>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80000"/>
              </a:lnSpc>
              <a:defRPr/>
            </a:pPr>
            <a:r>
              <a:rPr lang="en-US" sz="1500" cap="all" dirty="0">
                <a:solidFill>
                  <a:srgbClr val="FFFF00"/>
                </a:solidFill>
              </a:rPr>
              <a:t>unnecessary</a:t>
            </a:r>
          </a:p>
        </p:txBody>
      </p:sp>
      <p:sp>
        <p:nvSpPr>
          <p:cNvPr id="24" name="Rectangle 2"/>
          <p:cNvSpPr txBox="1">
            <a:spLocks noChangeArrowheads="1"/>
          </p:cNvSpPr>
          <p:nvPr/>
        </p:nvSpPr>
        <p:spPr>
          <a:xfrm>
            <a:off x="4211960" y="3543858"/>
            <a:ext cx="2303463" cy="432197"/>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90000"/>
              </a:lnSpc>
              <a:defRPr/>
            </a:pPr>
            <a:r>
              <a:rPr lang="en-US" sz="1200" cap="all" dirty="0">
                <a:solidFill>
                  <a:srgbClr val="FFFFFF"/>
                </a:solidFill>
              </a:rPr>
              <a:t>Prophylaxis/</a:t>
            </a:r>
          </a:p>
          <a:p>
            <a:pPr algn="ctr" eaLnBrk="1" hangingPunct="1">
              <a:lnSpc>
                <a:spcPct val="90000"/>
              </a:lnSpc>
              <a:defRPr/>
            </a:pPr>
            <a:r>
              <a:rPr lang="en-US" sz="1200" cap="all" dirty="0">
                <a:solidFill>
                  <a:srgbClr val="FFFFFF"/>
                </a:solidFill>
              </a:rPr>
              <a:t>growth</a:t>
            </a:r>
          </a:p>
          <a:p>
            <a:pPr algn="ctr" eaLnBrk="1" hangingPunct="1">
              <a:lnSpc>
                <a:spcPct val="90000"/>
              </a:lnSpc>
              <a:defRPr/>
            </a:pPr>
            <a:r>
              <a:rPr lang="en-US" sz="1200" cap="all" dirty="0">
                <a:solidFill>
                  <a:srgbClr val="FFFFFF"/>
                </a:solidFill>
              </a:rPr>
              <a:t>promotion</a:t>
            </a:r>
          </a:p>
        </p:txBody>
      </p:sp>
      <p:sp>
        <p:nvSpPr>
          <p:cNvPr id="25" name="Rectangle 2"/>
          <p:cNvSpPr txBox="1">
            <a:spLocks noChangeArrowheads="1"/>
          </p:cNvSpPr>
          <p:nvPr/>
        </p:nvSpPr>
        <p:spPr>
          <a:xfrm>
            <a:off x="4283968" y="1815667"/>
            <a:ext cx="2160240" cy="432197"/>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80000"/>
              </a:lnSpc>
              <a:defRPr/>
            </a:pPr>
            <a:r>
              <a:rPr lang="en-US" sz="1200" cap="all" dirty="0">
                <a:solidFill>
                  <a:schemeClr val="bg1"/>
                </a:solidFill>
              </a:rPr>
              <a:t>Community</a:t>
            </a:r>
          </a:p>
        </p:txBody>
      </p:sp>
      <p:sp>
        <p:nvSpPr>
          <p:cNvPr id="26" name="Rectangle 2"/>
          <p:cNvSpPr txBox="1">
            <a:spLocks noChangeArrowheads="1"/>
          </p:cNvSpPr>
          <p:nvPr/>
        </p:nvSpPr>
        <p:spPr>
          <a:xfrm>
            <a:off x="4211960" y="1221600"/>
            <a:ext cx="2303463" cy="486054"/>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80000"/>
              </a:lnSpc>
              <a:defRPr/>
            </a:pPr>
            <a:r>
              <a:rPr lang="en-US" sz="900" cap="all" dirty="0">
                <a:solidFill>
                  <a:schemeClr val="bg1"/>
                </a:solidFill>
              </a:rPr>
              <a:t>hospital</a:t>
            </a:r>
          </a:p>
        </p:txBody>
      </p:sp>
      <p:sp>
        <p:nvSpPr>
          <p:cNvPr id="27" name="Rectangle 2"/>
          <p:cNvSpPr txBox="1">
            <a:spLocks noChangeArrowheads="1"/>
          </p:cNvSpPr>
          <p:nvPr/>
        </p:nvSpPr>
        <p:spPr>
          <a:xfrm>
            <a:off x="4211960" y="2949793"/>
            <a:ext cx="2303463" cy="432197"/>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80000"/>
              </a:lnSpc>
              <a:defRPr/>
            </a:pPr>
            <a:r>
              <a:rPr lang="en-US" sz="900" cap="all" dirty="0">
                <a:solidFill>
                  <a:schemeClr val="bg1"/>
                </a:solidFill>
              </a:rPr>
              <a:t>therapeutic</a:t>
            </a:r>
          </a:p>
        </p:txBody>
      </p:sp>
      <p:sp>
        <p:nvSpPr>
          <p:cNvPr id="28" name="Rectangle 2"/>
          <p:cNvSpPr txBox="1">
            <a:spLocks noChangeArrowheads="1"/>
          </p:cNvSpPr>
          <p:nvPr/>
        </p:nvSpPr>
        <p:spPr>
          <a:xfrm>
            <a:off x="6660232" y="3327834"/>
            <a:ext cx="2303462" cy="618660"/>
          </a:xfrm>
          <a:prstGeom prst="rect">
            <a:avLst/>
          </a:prstGeom>
        </p:spPr>
        <p:txBody>
          <a:bodyPr lIns="68580" tIns="34290" rIns="68580" bIns="34290"/>
          <a:lstStyle>
            <a:lvl1pPr algn="l" defTabSz="457200" rtl="0" eaLnBrk="0" fontAlgn="base" hangingPunct="0">
              <a:lnSpc>
                <a:spcPct val="95000"/>
              </a:lnSpc>
              <a:spcBef>
                <a:spcPct val="0"/>
              </a:spcBef>
              <a:spcAft>
                <a:spcPct val="0"/>
              </a:spcAft>
              <a:defRPr sz="3200" b="1">
                <a:solidFill>
                  <a:srgbClr val="004B96"/>
                </a:solidFill>
                <a:effectLst/>
                <a:latin typeface="+mj-lt"/>
                <a:ea typeface="+mj-ea"/>
                <a:cs typeface="+mj-cs"/>
              </a:defRPr>
            </a:lvl1pPr>
            <a:lvl2pPr algn="l" defTabSz="457200" rtl="0" eaLnBrk="0" fontAlgn="base" hangingPunct="0">
              <a:spcBef>
                <a:spcPct val="0"/>
              </a:spcBef>
              <a:spcAft>
                <a:spcPct val="0"/>
              </a:spcAft>
              <a:defRPr sz="2600" b="1">
                <a:solidFill>
                  <a:schemeClr val="bg1"/>
                </a:solidFill>
                <a:latin typeface="Arial" charset="0"/>
              </a:defRPr>
            </a:lvl2pPr>
            <a:lvl3pPr algn="l" defTabSz="457200" rtl="0" eaLnBrk="0" fontAlgn="base" hangingPunct="0">
              <a:spcBef>
                <a:spcPct val="0"/>
              </a:spcBef>
              <a:spcAft>
                <a:spcPct val="0"/>
              </a:spcAft>
              <a:defRPr sz="2600" b="1">
                <a:solidFill>
                  <a:schemeClr val="bg1"/>
                </a:solidFill>
                <a:latin typeface="Arial" charset="0"/>
              </a:defRPr>
            </a:lvl3pPr>
            <a:lvl4pPr algn="l" defTabSz="457200" rtl="0" eaLnBrk="0" fontAlgn="base" hangingPunct="0">
              <a:spcBef>
                <a:spcPct val="0"/>
              </a:spcBef>
              <a:spcAft>
                <a:spcPct val="0"/>
              </a:spcAft>
              <a:defRPr sz="2600" b="1">
                <a:solidFill>
                  <a:schemeClr val="bg1"/>
                </a:solidFill>
                <a:latin typeface="Arial" charset="0"/>
              </a:defRPr>
            </a:lvl4pPr>
            <a:lvl5pPr algn="l" defTabSz="457200" rtl="0" eaLnBrk="0" fontAlgn="base" hangingPunct="0">
              <a:spcBef>
                <a:spcPct val="0"/>
              </a:spcBef>
              <a:spcAft>
                <a:spcPct val="0"/>
              </a:spcAft>
              <a:defRPr sz="2600" b="1">
                <a:solidFill>
                  <a:schemeClr val="bg1"/>
                </a:solidFill>
                <a:latin typeface="Arial" charset="0"/>
              </a:defRPr>
            </a:lvl5pPr>
            <a:lvl6pPr marL="457200" algn="l" defTabSz="457200" rtl="0" fontAlgn="base">
              <a:spcBef>
                <a:spcPct val="0"/>
              </a:spcBef>
              <a:spcAft>
                <a:spcPct val="0"/>
              </a:spcAft>
              <a:defRPr sz="2600" b="1">
                <a:solidFill>
                  <a:schemeClr val="bg1"/>
                </a:solidFill>
                <a:latin typeface="Arial" charset="0"/>
              </a:defRPr>
            </a:lvl6pPr>
            <a:lvl7pPr marL="914400" algn="l" defTabSz="457200" rtl="0" fontAlgn="base">
              <a:spcBef>
                <a:spcPct val="0"/>
              </a:spcBef>
              <a:spcAft>
                <a:spcPct val="0"/>
              </a:spcAft>
              <a:defRPr sz="2600" b="1">
                <a:solidFill>
                  <a:schemeClr val="bg1"/>
                </a:solidFill>
                <a:latin typeface="Arial" charset="0"/>
              </a:defRPr>
            </a:lvl7pPr>
            <a:lvl8pPr marL="1371600" algn="l" defTabSz="457200" rtl="0" fontAlgn="base">
              <a:spcBef>
                <a:spcPct val="0"/>
              </a:spcBef>
              <a:spcAft>
                <a:spcPct val="0"/>
              </a:spcAft>
              <a:defRPr sz="2600" b="1">
                <a:solidFill>
                  <a:schemeClr val="bg1"/>
                </a:solidFill>
                <a:latin typeface="Arial" charset="0"/>
              </a:defRPr>
            </a:lvl8pPr>
            <a:lvl9pPr marL="1828800" algn="l" defTabSz="457200" rtl="0" fontAlgn="base">
              <a:spcBef>
                <a:spcPct val="0"/>
              </a:spcBef>
              <a:spcAft>
                <a:spcPct val="0"/>
              </a:spcAft>
              <a:defRPr sz="2600" b="1">
                <a:solidFill>
                  <a:schemeClr val="bg1"/>
                </a:solidFill>
                <a:latin typeface="Arial" charset="0"/>
              </a:defRPr>
            </a:lvl9pPr>
          </a:lstStyle>
          <a:p>
            <a:pPr algn="ctr" eaLnBrk="1" hangingPunct="1">
              <a:lnSpc>
                <a:spcPct val="80000"/>
              </a:lnSpc>
              <a:defRPr/>
            </a:pPr>
            <a:r>
              <a:rPr lang="en-US" sz="1500" cap="all" dirty="0">
                <a:solidFill>
                  <a:srgbClr val="FFFF00"/>
                </a:solidFill>
              </a:rPr>
              <a:t>Highly</a:t>
            </a:r>
          </a:p>
          <a:p>
            <a:pPr algn="ctr" eaLnBrk="1" hangingPunct="1">
              <a:lnSpc>
                <a:spcPct val="80000"/>
              </a:lnSpc>
              <a:defRPr/>
            </a:pPr>
            <a:r>
              <a:rPr lang="en-US" sz="1500" cap="all" dirty="0">
                <a:solidFill>
                  <a:srgbClr val="FFFF00"/>
                </a:solidFill>
              </a:rPr>
              <a:t>questionable</a:t>
            </a:r>
          </a:p>
        </p:txBody>
      </p:sp>
      <p:cxnSp>
        <p:nvCxnSpPr>
          <p:cNvPr id="48152" name="Straight Connector 4"/>
          <p:cNvCxnSpPr>
            <a:cxnSpLocks noChangeShapeType="1"/>
          </p:cNvCxnSpPr>
          <p:nvPr/>
        </p:nvCxnSpPr>
        <p:spPr bwMode="auto">
          <a:xfrm>
            <a:off x="6516216" y="1437624"/>
            <a:ext cx="216024" cy="0"/>
          </a:xfrm>
          <a:prstGeom prst="line">
            <a:avLst/>
          </a:prstGeom>
          <a:noFill/>
          <a:ln w="28575">
            <a:solidFill>
              <a:srgbClr val="2185B8"/>
            </a:solidFill>
            <a:round/>
            <a:headEnd/>
            <a:tailEnd/>
          </a:ln>
          <a:extLst>
            <a:ext uri="{909E8E84-426E-40DD-AFC4-6F175D3DCCD1}">
              <a14:hiddenFill xmlns:a14="http://schemas.microsoft.com/office/drawing/2010/main">
                <a:noFill/>
              </a14:hiddenFill>
            </a:ext>
          </a:extLst>
        </p:spPr>
      </p:cxnSp>
      <p:cxnSp>
        <p:nvCxnSpPr>
          <p:cNvPr id="48153" name="Straight Connector 32"/>
          <p:cNvCxnSpPr>
            <a:cxnSpLocks noChangeShapeType="1"/>
          </p:cNvCxnSpPr>
          <p:nvPr/>
        </p:nvCxnSpPr>
        <p:spPr bwMode="auto">
          <a:xfrm>
            <a:off x="6516216" y="3111810"/>
            <a:ext cx="216024" cy="0"/>
          </a:xfrm>
          <a:prstGeom prst="line">
            <a:avLst/>
          </a:prstGeom>
          <a:noFill/>
          <a:ln w="28575">
            <a:solidFill>
              <a:srgbClr val="2185B8"/>
            </a:solidFill>
            <a:round/>
            <a:headEnd/>
            <a:tailEnd/>
          </a:ln>
          <a:extLst>
            <a:ext uri="{909E8E84-426E-40DD-AFC4-6F175D3DCCD1}">
              <a14:hiddenFill xmlns:a14="http://schemas.microsoft.com/office/drawing/2010/main">
                <a:noFill/>
              </a14:hiddenFill>
            </a:ext>
          </a:extLst>
        </p:spPr>
      </p:cxnSp>
      <p:sp>
        <p:nvSpPr>
          <p:cNvPr id="29" name="Rectangle 2"/>
          <p:cNvSpPr txBox="1">
            <a:spLocks noChangeArrowheads="1"/>
          </p:cNvSpPr>
          <p:nvPr/>
        </p:nvSpPr>
        <p:spPr bwMode="auto">
          <a:xfrm>
            <a:off x="4572001" y="2787775"/>
            <a:ext cx="1584176" cy="42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100" b="1" dirty="0">
                <a:solidFill>
                  <a:schemeClr val="bg1"/>
                </a:solidFill>
              </a:rPr>
              <a:t>20</a:t>
            </a:r>
            <a:r>
              <a:rPr lang="en-US" sz="1100" dirty="0">
                <a:solidFill>
                  <a:schemeClr val="bg1"/>
                </a:solidFill>
              </a:rPr>
              <a:t>%</a:t>
            </a:r>
          </a:p>
        </p:txBody>
      </p:sp>
      <p:sp>
        <p:nvSpPr>
          <p:cNvPr id="2" name="Oval 1">
            <a:extLst>
              <a:ext uri="{FF2B5EF4-FFF2-40B4-BE49-F238E27FC236}">
                <a16:creationId xmlns="" xmlns:a16="http://schemas.microsoft.com/office/drawing/2014/main" id="{C5BE7970-6BB8-8049-A7A2-FDE3DE1DBB21}"/>
              </a:ext>
            </a:extLst>
          </p:cNvPr>
          <p:cNvSpPr/>
          <p:nvPr/>
        </p:nvSpPr>
        <p:spPr>
          <a:xfrm>
            <a:off x="6511425" y="1806576"/>
            <a:ext cx="1660976" cy="90534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900" dirty="0"/>
              <a:t>AMS</a:t>
            </a:r>
          </a:p>
          <a:p>
            <a:pPr algn="ctr"/>
            <a:r>
              <a:rPr lang="en-US" sz="900" dirty="0"/>
              <a:t>~ 80% IN HOSPITALS </a:t>
            </a:r>
          </a:p>
          <a:p>
            <a:pPr algn="ctr"/>
            <a:r>
              <a:rPr lang="en-US" sz="900" dirty="0"/>
              <a:t>20% IN COMMUNITY </a:t>
            </a:r>
          </a:p>
        </p:txBody>
      </p:sp>
      <p:sp>
        <p:nvSpPr>
          <p:cNvPr id="3" name="Left Arrow 2">
            <a:extLst>
              <a:ext uri="{FF2B5EF4-FFF2-40B4-BE49-F238E27FC236}">
                <a16:creationId xmlns="" xmlns:a16="http://schemas.microsoft.com/office/drawing/2014/main" id="{E5FF0D3B-1351-F243-A9EA-4DFE6625BCE7}"/>
              </a:ext>
            </a:extLst>
          </p:cNvPr>
          <p:cNvSpPr/>
          <p:nvPr/>
        </p:nvSpPr>
        <p:spPr>
          <a:xfrm>
            <a:off x="7848823" y="2208374"/>
            <a:ext cx="733806" cy="363474"/>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TextBox 3">
            <a:extLst>
              <a:ext uri="{FF2B5EF4-FFF2-40B4-BE49-F238E27FC236}">
                <a16:creationId xmlns="" xmlns:a16="http://schemas.microsoft.com/office/drawing/2014/main" id="{811A8BEA-2937-5149-B05F-00A3370A6B68}"/>
              </a:ext>
            </a:extLst>
          </p:cNvPr>
          <p:cNvSpPr txBox="1"/>
          <p:nvPr/>
        </p:nvSpPr>
        <p:spPr>
          <a:xfrm>
            <a:off x="8215726" y="2571848"/>
            <a:ext cx="928274" cy="500137"/>
          </a:xfrm>
          <a:prstGeom prst="rect">
            <a:avLst/>
          </a:prstGeom>
          <a:solidFill>
            <a:schemeClr val="accent5"/>
          </a:solidFill>
          <a:ln>
            <a:solidFill>
              <a:srgbClr val="000090"/>
            </a:solidFill>
          </a:ln>
        </p:spPr>
        <p:txBody>
          <a:bodyPr wrap="square" lIns="68580" tIns="34290" rIns="68580" bIns="34290" rtlCol="0">
            <a:spAutoFit/>
          </a:bodyPr>
          <a:lstStyle/>
          <a:p>
            <a:r>
              <a:rPr lang="en-US" dirty="0">
                <a:solidFill>
                  <a:srgbClr val="000090"/>
                </a:solidFill>
              </a:rPr>
              <a:t>EU SURVEY</a:t>
            </a:r>
          </a:p>
        </p:txBody>
      </p:sp>
      <p:pic>
        <p:nvPicPr>
          <p:cNvPr id="5" name="Picture 4">
            <a:extLst>
              <a:ext uri="{FF2B5EF4-FFF2-40B4-BE49-F238E27FC236}">
                <a16:creationId xmlns="" xmlns:a16="http://schemas.microsoft.com/office/drawing/2014/main" id="{4BBA590B-A81A-064E-AFBD-838C560B97C7}"/>
              </a:ext>
            </a:extLst>
          </p:cNvPr>
          <p:cNvPicPr>
            <a:picLocks noChangeAspect="1"/>
          </p:cNvPicPr>
          <p:nvPr/>
        </p:nvPicPr>
        <p:blipFill>
          <a:blip r:embed="rId4"/>
          <a:stretch>
            <a:fillRect/>
          </a:stretch>
        </p:blipFill>
        <p:spPr>
          <a:xfrm>
            <a:off x="921" y="3914088"/>
            <a:ext cx="2675778" cy="1229412"/>
          </a:xfrm>
          <a:prstGeom prst="rect">
            <a:avLst/>
          </a:prstGeom>
        </p:spPr>
      </p:pic>
      <p:pic>
        <p:nvPicPr>
          <p:cNvPr id="6" name="Picture 5">
            <a:extLst>
              <a:ext uri="{FF2B5EF4-FFF2-40B4-BE49-F238E27FC236}">
                <a16:creationId xmlns="" xmlns:a16="http://schemas.microsoft.com/office/drawing/2014/main" id="{64B86C2A-BB51-F04E-98D1-85E491D06867}"/>
              </a:ext>
            </a:extLst>
          </p:cNvPr>
          <p:cNvPicPr>
            <a:picLocks noChangeAspect="1"/>
          </p:cNvPicPr>
          <p:nvPr/>
        </p:nvPicPr>
        <p:blipFill>
          <a:blip r:embed="rId5"/>
          <a:stretch>
            <a:fillRect/>
          </a:stretch>
        </p:blipFill>
        <p:spPr>
          <a:xfrm>
            <a:off x="2593570" y="4695045"/>
            <a:ext cx="6576313" cy="431800"/>
          </a:xfrm>
          <a:prstGeom prst="rect">
            <a:avLst/>
          </a:prstGeom>
        </p:spPr>
      </p:pic>
    </p:spTree>
    <p:extLst>
      <p:ext uri="{BB962C8B-B14F-4D97-AF65-F5344CB8AC3E}">
        <p14:creationId xmlns:p14="http://schemas.microsoft.com/office/powerpoint/2010/main" val="13219020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2712" y="0"/>
            <a:ext cx="2898568" cy="2510390"/>
          </a:xfrm>
          <a:prstGeom prst="rect">
            <a:avLst/>
          </a:prstGeom>
        </p:spPr>
      </p:pic>
      <p:pic>
        <p:nvPicPr>
          <p:cNvPr id="3" name="Picture 2"/>
          <p:cNvPicPr>
            <a:picLocks noChangeAspect="1"/>
          </p:cNvPicPr>
          <p:nvPr/>
        </p:nvPicPr>
        <p:blipFill>
          <a:blip r:embed="rId3"/>
          <a:stretch>
            <a:fillRect/>
          </a:stretch>
        </p:blipFill>
        <p:spPr>
          <a:xfrm>
            <a:off x="3666899" y="2694212"/>
            <a:ext cx="5033678" cy="2022768"/>
          </a:xfrm>
          <a:prstGeom prst="rect">
            <a:avLst/>
          </a:prstGeom>
        </p:spPr>
      </p:pic>
      <p:pic>
        <p:nvPicPr>
          <p:cNvPr id="4" name="Picture 3"/>
          <p:cNvPicPr>
            <a:picLocks noChangeAspect="1"/>
          </p:cNvPicPr>
          <p:nvPr/>
        </p:nvPicPr>
        <p:blipFill>
          <a:blip r:embed="rId4"/>
          <a:stretch>
            <a:fillRect/>
          </a:stretch>
        </p:blipFill>
        <p:spPr>
          <a:xfrm>
            <a:off x="0" y="58386"/>
            <a:ext cx="3224926" cy="4515843"/>
          </a:xfrm>
          <a:prstGeom prst="rect">
            <a:avLst/>
          </a:prstGeom>
        </p:spPr>
      </p:pic>
      <p:pic>
        <p:nvPicPr>
          <p:cNvPr id="5" name="Picture 4"/>
          <p:cNvPicPr>
            <a:picLocks noChangeAspect="1"/>
          </p:cNvPicPr>
          <p:nvPr/>
        </p:nvPicPr>
        <p:blipFill>
          <a:blip r:embed="rId5"/>
          <a:stretch>
            <a:fillRect/>
          </a:stretch>
        </p:blipFill>
        <p:spPr>
          <a:xfrm>
            <a:off x="6196970" y="321127"/>
            <a:ext cx="2947029" cy="1846478"/>
          </a:xfrm>
          <a:prstGeom prst="rect">
            <a:avLst/>
          </a:prstGeom>
        </p:spPr>
      </p:pic>
    </p:spTree>
    <p:extLst>
      <p:ext uri="{BB962C8B-B14F-4D97-AF65-F5344CB8AC3E}">
        <p14:creationId xmlns:p14="http://schemas.microsoft.com/office/powerpoint/2010/main" val="1082234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CURRENT STRATEGIES AT BEST 20-30% REDUCTION IN ANTIBIOTIC CONSUMPTION </a:t>
            </a:r>
            <a:endParaRPr lang="en-US" dirty="0">
              <a:solidFill>
                <a:srgbClr val="FFFF00"/>
              </a:solidFill>
            </a:endParaRPr>
          </a:p>
        </p:txBody>
      </p:sp>
      <p:sp>
        <p:nvSpPr>
          <p:cNvPr id="3" name="Subtitle 2"/>
          <p:cNvSpPr>
            <a:spLocks noGrp="1"/>
          </p:cNvSpPr>
          <p:nvPr>
            <p:ph type="subTitle" idx="1"/>
          </p:nvPr>
        </p:nvSpPr>
        <p:spPr/>
        <p:txBody>
          <a:bodyPr>
            <a:normAutofit/>
          </a:bodyPr>
          <a:lstStyle/>
          <a:p>
            <a:r>
              <a:rPr lang="en-US" sz="2400" b="1" dirty="0" smtClean="0"/>
              <a:t>WHAT WILL GET US TO THE NEXT LEVEL ? </a:t>
            </a:r>
            <a:endParaRPr lang="en-US" sz="2400" b="1" dirty="0"/>
          </a:p>
        </p:txBody>
      </p:sp>
    </p:spTree>
    <p:extLst>
      <p:ext uri="{BB962C8B-B14F-4D97-AF65-F5344CB8AC3E}">
        <p14:creationId xmlns:p14="http://schemas.microsoft.com/office/powerpoint/2010/main" val="1996513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86916"/>
            <a:ext cx="8866188" cy="594122"/>
          </a:xfrm>
        </p:spPr>
        <p:txBody>
          <a:bodyPr>
            <a:normAutofit fontScale="90000"/>
          </a:bodyPr>
          <a:lstStyle/>
          <a:p>
            <a:pPr>
              <a:defRPr/>
            </a:pPr>
            <a:r>
              <a:rPr lang="en-US" b="1" dirty="0"/>
              <a:t>Creating, supporting and Implementing antimicrobial stewardship </a:t>
            </a:r>
          </a:p>
        </p:txBody>
      </p:sp>
      <p:sp>
        <p:nvSpPr>
          <p:cNvPr id="148483" name="TextBox 2"/>
          <p:cNvSpPr txBox="1">
            <a:spLocks noChangeArrowheads="1"/>
          </p:cNvSpPr>
          <p:nvPr/>
        </p:nvSpPr>
        <p:spPr bwMode="auto">
          <a:xfrm>
            <a:off x="188595" y="2596554"/>
            <a:ext cx="6473443"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000" b="1"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58" y="681036"/>
            <a:ext cx="9036496" cy="327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5388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24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1253" name="Text Box 5"/>
          <p:cNvSpPr txBox="1">
            <a:spLocks noChangeArrowheads="1"/>
          </p:cNvSpPr>
          <p:nvPr/>
        </p:nvSpPr>
        <p:spPr bwMode="auto">
          <a:xfrm>
            <a:off x="780502" y="519113"/>
            <a:ext cx="7589345" cy="13619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8580" tIns="34290" rIns="68580" bIns="34290">
            <a:spAutoFit/>
          </a:bodyPr>
          <a:lstStyle/>
          <a:p>
            <a:pPr algn="ctr"/>
            <a:r>
              <a:rPr lang="ja-JP" altLang="en-GB" sz="2100"/>
              <a:t>“</a:t>
            </a:r>
            <a:r>
              <a:rPr lang="en-GB" sz="2100"/>
              <a:t>Society</a:t>
            </a:r>
            <a:r>
              <a:rPr lang="ja-JP" altLang="en-GB" sz="2100"/>
              <a:t>’</a:t>
            </a:r>
            <a:r>
              <a:rPr lang="en-GB" sz="2100"/>
              <a:t>s huge investment in technological </a:t>
            </a:r>
          </a:p>
          <a:p>
            <a:pPr algn="ctr"/>
            <a:r>
              <a:rPr lang="en-GB" sz="2100"/>
              <a:t>innovations that only modestly improve efficacy, </a:t>
            </a:r>
          </a:p>
          <a:p>
            <a:pPr algn="ctr"/>
            <a:r>
              <a:rPr lang="en-GB" sz="2100"/>
              <a:t>by consuming resources needed for improved delivery of</a:t>
            </a:r>
          </a:p>
          <a:p>
            <a:pPr algn="ctr"/>
            <a:r>
              <a:rPr lang="en-GB" sz="2100"/>
              <a:t>care, may cost more lives than it saves.</a:t>
            </a:r>
            <a:r>
              <a:rPr lang="ja-JP" altLang="en-GB" sz="2100"/>
              <a:t>”</a:t>
            </a:r>
            <a:endParaRPr lang="en-GB" sz="2100"/>
          </a:p>
        </p:txBody>
      </p:sp>
      <p:sp>
        <p:nvSpPr>
          <p:cNvPr id="181254" name="Text Box 6"/>
          <p:cNvSpPr txBox="1">
            <a:spLocks noChangeArrowheads="1"/>
          </p:cNvSpPr>
          <p:nvPr/>
        </p:nvSpPr>
        <p:spPr bwMode="auto">
          <a:xfrm>
            <a:off x="1" y="2733675"/>
            <a:ext cx="9186863" cy="102989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80" tIns="34290" rIns="68580" bIns="34290">
            <a:spAutoFit/>
          </a:bodyPr>
          <a:lstStyle/>
          <a:p>
            <a:pPr algn="ctr"/>
            <a:r>
              <a:rPr lang="ja-JP" altLang="en-GB" sz="2100"/>
              <a:t>“</a:t>
            </a:r>
            <a:r>
              <a:rPr lang="en-GB" sz="2100"/>
              <a:t>Health, economic, and moral arguments make the case </a:t>
            </a:r>
          </a:p>
          <a:p>
            <a:pPr algn="ctr"/>
            <a:r>
              <a:rPr lang="en-GB" sz="2100"/>
              <a:t>for spending less on technological advances and more </a:t>
            </a:r>
          </a:p>
          <a:p>
            <a:pPr algn="ctr"/>
            <a:r>
              <a:rPr lang="en-GB" sz="2100"/>
              <a:t>on improving systems for delivering care.</a:t>
            </a:r>
            <a:r>
              <a:rPr lang="ja-JP" altLang="en-GB" sz="2100"/>
              <a:t>”</a:t>
            </a:r>
            <a:endParaRPr lang="en-GB" sz="2100"/>
          </a:p>
        </p:txBody>
      </p:sp>
    </p:spTree>
    <p:extLst>
      <p:ext uri="{BB962C8B-B14F-4D97-AF65-F5344CB8AC3E}">
        <p14:creationId xmlns:p14="http://schemas.microsoft.com/office/powerpoint/2010/main" val="69429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181252"/>
                                        </p:tgtEl>
                                        <p:attrNameLst>
                                          <p:attrName>style.opacity</p:attrName>
                                        </p:attrNameLst>
                                      </p:cBhvr>
                                      <p:to>
                                        <p:strVal val="0.25"/>
                                      </p:to>
                                    </p:set>
                                    <p:animEffect filter="image" prLst="opacity: 0.25">
                                      <p:cBhvr rctx="IE">
                                        <p:cTn id="7" dur="indefinite"/>
                                        <p:tgtEl>
                                          <p:spTgt spid="18125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1253"/>
                                        </p:tgtEl>
                                        <p:attrNameLst>
                                          <p:attrName>style.visibility</p:attrName>
                                        </p:attrNameLst>
                                      </p:cBhvr>
                                      <p:to>
                                        <p:strVal val="visible"/>
                                      </p:to>
                                    </p:set>
                                    <p:animEffect transition="in" filter="box(out)">
                                      <p:cBhvr>
                                        <p:cTn id="10" dur="500"/>
                                        <p:tgtEl>
                                          <p:spTgt spid="1812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81254"/>
                                        </p:tgtEl>
                                        <p:attrNameLst>
                                          <p:attrName>style.visibility</p:attrName>
                                        </p:attrNameLst>
                                      </p:cBhvr>
                                      <p:to>
                                        <p:strVal val="visible"/>
                                      </p:to>
                                    </p:set>
                                    <p:animEffect transition="in" filter="box(out)">
                                      <p:cBhvr>
                                        <p:cTn id="15" dur="500"/>
                                        <p:tgtEl>
                                          <p:spTgt spid="18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animBg="1"/>
      <p:bldP spid="18125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852462" cy="871700"/>
          </a:xfrm>
          <a:prstGeom prst="rect">
            <a:avLst/>
          </a:prstGeom>
        </p:spPr>
      </p:pic>
      <p:pic>
        <p:nvPicPr>
          <p:cNvPr id="3" name="Picture 2"/>
          <p:cNvPicPr>
            <a:picLocks noChangeAspect="1"/>
          </p:cNvPicPr>
          <p:nvPr/>
        </p:nvPicPr>
        <p:blipFill>
          <a:blip r:embed="rId3"/>
          <a:stretch>
            <a:fillRect/>
          </a:stretch>
        </p:blipFill>
        <p:spPr>
          <a:xfrm>
            <a:off x="473096" y="983425"/>
            <a:ext cx="6600825" cy="1857375"/>
          </a:xfrm>
          <a:prstGeom prst="rect">
            <a:avLst/>
          </a:prstGeom>
        </p:spPr>
      </p:pic>
      <p:pic>
        <p:nvPicPr>
          <p:cNvPr id="4" name="Picture 3"/>
          <p:cNvPicPr>
            <a:picLocks noChangeAspect="1"/>
          </p:cNvPicPr>
          <p:nvPr/>
        </p:nvPicPr>
        <p:blipFill>
          <a:blip r:embed="rId4"/>
          <a:stretch>
            <a:fillRect/>
          </a:stretch>
        </p:blipFill>
        <p:spPr>
          <a:xfrm>
            <a:off x="2852462" y="2840800"/>
            <a:ext cx="1905000" cy="647700"/>
          </a:xfrm>
          <a:prstGeom prst="rect">
            <a:avLst/>
          </a:prstGeom>
        </p:spPr>
      </p:pic>
      <p:pic>
        <p:nvPicPr>
          <p:cNvPr id="5" name="Picture 4"/>
          <p:cNvPicPr>
            <a:picLocks noChangeAspect="1"/>
          </p:cNvPicPr>
          <p:nvPr/>
        </p:nvPicPr>
        <p:blipFill>
          <a:blip r:embed="rId5"/>
          <a:stretch>
            <a:fillRect/>
          </a:stretch>
        </p:blipFill>
        <p:spPr>
          <a:xfrm>
            <a:off x="3314720" y="3413969"/>
            <a:ext cx="1076325" cy="409575"/>
          </a:xfrm>
          <a:prstGeom prst="rect">
            <a:avLst/>
          </a:prstGeom>
        </p:spPr>
      </p:pic>
      <p:pic>
        <p:nvPicPr>
          <p:cNvPr id="6" name="Picture 5"/>
          <p:cNvPicPr>
            <a:picLocks noChangeAspect="1"/>
          </p:cNvPicPr>
          <p:nvPr/>
        </p:nvPicPr>
        <p:blipFill>
          <a:blip r:embed="rId6"/>
          <a:stretch>
            <a:fillRect/>
          </a:stretch>
        </p:blipFill>
        <p:spPr>
          <a:xfrm>
            <a:off x="3414713" y="3741010"/>
            <a:ext cx="1152525" cy="390525"/>
          </a:xfrm>
          <a:prstGeom prst="rect">
            <a:avLst/>
          </a:prstGeom>
        </p:spPr>
      </p:pic>
      <p:pic>
        <p:nvPicPr>
          <p:cNvPr id="7" name="Picture 6"/>
          <p:cNvPicPr>
            <a:picLocks noChangeAspect="1"/>
          </p:cNvPicPr>
          <p:nvPr/>
        </p:nvPicPr>
        <p:blipFill>
          <a:blip r:embed="rId7"/>
          <a:stretch>
            <a:fillRect/>
          </a:stretch>
        </p:blipFill>
        <p:spPr>
          <a:xfrm>
            <a:off x="3504546" y="4027350"/>
            <a:ext cx="1028700" cy="419100"/>
          </a:xfrm>
          <a:prstGeom prst="rect">
            <a:avLst/>
          </a:prstGeom>
        </p:spPr>
      </p:pic>
      <p:pic>
        <p:nvPicPr>
          <p:cNvPr id="8" name="Picture 7"/>
          <p:cNvPicPr>
            <a:picLocks noChangeAspect="1"/>
          </p:cNvPicPr>
          <p:nvPr/>
        </p:nvPicPr>
        <p:blipFill>
          <a:blip r:embed="rId8"/>
          <a:stretch>
            <a:fillRect/>
          </a:stretch>
        </p:blipFill>
        <p:spPr>
          <a:xfrm>
            <a:off x="3557588" y="4352188"/>
            <a:ext cx="1009650" cy="342900"/>
          </a:xfrm>
          <a:prstGeom prst="rect">
            <a:avLst/>
          </a:prstGeom>
        </p:spPr>
      </p:pic>
      <p:pic>
        <p:nvPicPr>
          <p:cNvPr id="9" name="Picture 8"/>
          <p:cNvPicPr>
            <a:picLocks noChangeAspect="1"/>
          </p:cNvPicPr>
          <p:nvPr/>
        </p:nvPicPr>
        <p:blipFill>
          <a:blip r:embed="rId9"/>
          <a:stretch>
            <a:fillRect/>
          </a:stretch>
        </p:blipFill>
        <p:spPr>
          <a:xfrm>
            <a:off x="3103973" y="4654264"/>
            <a:ext cx="1914525" cy="419100"/>
          </a:xfrm>
          <a:prstGeom prst="rect">
            <a:avLst/>
          </a:prstGeom>
        </p:spPr>
      </p:pic>
      <p:sp>
        <p:nvSpPr>
          <p:cNvPr id="10" name="TextBox 9"/>
          <p:cNvSpPr txBox="1"/>
          <p:nvPr/>
        </p:nvSpPr>
        <p:spPr>
          <a:xfrm>
            <a:off x="5642237" y="3488500"/>
            <a:ext cx="3204323" cy="954107"/>
          </a:xfrm>
          <a:prstGeom prst="rect">
            <a:avLst/>
          </a:prstGeom>
          <a:noFill/>
        </p:spPr>
        <p:txBody>
          <a:bodyPr wrap="square" rtlCol="0">
            <a:spAutoFit/>
          </a:bodyPr>
          <a:lstStyle/>
          <a:p>
            <a:r>
              <a:rPr lang="en-US" dirty="0" smtClean="0"/>
              <a:t>Stuck around 20-30% mean</a:t>
            </a:r>
          </a:p>
          <a:p>
            <a:r>
              <a:rPr lang="en-US" dirty="0" smtClean="0"/>
              <a:t>Of reducing </a:t>
            </a:r>
            <a:r>
              <a:rPr lang="en-US" dirty="0" err="1" smtClean="0"/>
              <a:t>antibitoic</a:t>
            </a:r>
            <a:r>
              <a:rPr lang="en-US" dirty="0" smtClean="0"/>
              <a:t> consumption </a:t>
            </a:r>
          </a:p>
          <a:p>
            <a:endParaRPr lang="en-US" dirty="0"/>
          </a:p>
        </p:txBody>
      </p:sp>
    </p:spTree>
    <p:extLst>
      <p:ext uri="{BB962C8B-B14F-4D97-AF65-F5344CB8AC3E}">
        <p14:creationId xmlns:p14="http://schemas.microsoft.com/office/powerpoint/2010/main" val="34890211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067425" cy="1304925"/>
          </a:xfrm>
          <a:prstGeom prst="rect">
            <a:avLst/>
          </a:prstGeom>
        </p:spPr>
      </p:pic>
      <p:pic>
        <p:nvPicPr>
          <p:cNvPr id="3" name="Picture 2"/>
          <p:cNvPicPr>
            <a:picLocks noChangeAspect="1"/>
          </p:cNvPicPr>
          <p:nvPr/>
        </p:nvPicPr>
        <p:blipFill>
          <a:blip r:embed="rId3"/>
          <a:stretch>
            <a:fillRect/>
          </a:stretch>
        </p:blipFill>
        <p:spPr>
          <a:xfrm>
            <a:off x="3040012" y="733176"/>
            <a:ext cx="2962275" cy="123825"/>
          </a:xfrm>
          <a:prstGeom prst="rect">
            <a:avLst/>
          </a:prstGeom>
        </p:spPr>
      </p:pic>
      <p:pic>
        <p:nvPicPr>
          <p:cNvPr id="4" name="Picture 3"/>
          <p:cNvPicPr>
            <a:picLocks noChangeAspect="1"/>
          </p:cNvPicPr>
          <p:nvPr/>
        </p:nvPicPr>
        <p:blipFill>
          <a:blip r:embed="rId4"/>
          <a:stretch>
            <a:fillRect/>
          </a:stretch>
        </p:blipFill>
        <p:spPr>
          <a:xfrm>
            <a:off x="1295400" y="1371600"/>
            <a:ext cx="6553200" cy="2400300"/>
          </a:xfrm>
          <a:prstGeom prst="rect">
            <a:avLst/>
          </a:prstGeom>
        </p:spPr>
      </p:pic>
      <p:pic>
        <p:nvPicPr>
          <p:cNvPr id="5" name="Picture 4"/>
          <p:cNvPicPr>
            <a:picLocks noChangeAspect="1"/>
          </p:cNvPicPr>
          <p:nvPr/>
        </p:nvPicPr>
        <p:blipFill>
          <a:blip r:embed="rId5"/>
          <a:stretch>
            <a:fillRect/>
          </a:stretch>
        </p:blipFill>
        <p:spPr>
          <a:xfrm>
            <a:off x="906212" y="4243894"/>
            <a:ext cx="6543675" cy="342900"/>
          </a:xfrm>
          <a:prstGeom prst="rect">
            <a:avLst/>
          </a:prstGeom>
        </p:spPr>
      </p:pic>
    </p:spTree>
    <p:extLst>
      <p:ext uri="{BB962C8B-B14F-4D97-AF65-F5344CB8AC3E}">
        <p14:creationId xmlns:p14="http://schemas.microsoft.com/office/powerpoint/2010/main" val="22760510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919622" cy="1727200"/>
          </a:xfrm>
          <a:prstGeom prst="rect">
            <a:avLst/>
          </a:prstGeom>
        </p:spPr>
      </p:pic>
      <p:pic>
        <p:nvPicPr>
          <p:cNvPr id="3" name="Picture 2"/>
          <p:cNvPicPr>
            <a:picLocks noChangeAspect="1"/>
          </p:cNvPicPr>
          <p:nvPr/>
        </p:nvPicPr>
        <p:blipFill>
          <a:blip r:embed="rId3"/>
          <a:stretch>
            <a:fillRect/>
          </a:stretch>
        </p:blipFill>
        <p:spPr>
          <a:xfrm>
            <a:off x="4919622" y="0"/>
            <a:ext cx="4224378" cy="1727200"/>
          </a:xfrm>
          <a:prstGeom prst="rect">
            <a:avLst/>
          </a:prstGeom>
        </p:spPr>
      </p:pic>
      <p:pic>
        <p:nvPicPr>
          <p:cNvPr id="4" name="Picture 3"/>
          <p:cNvPicPr>
            <a:picLocks noChangeAspect="1"/>
          </p:cNvPicPr>
          <p:nvPr/>
        </p:nvPicPr>
        <p:blipFill>
          <a:blip r:embed="rId4"/>
          <a:stretch>
            <a:fillRect/>
          </a:stretch>
        </p:blipFill>
        <p:spPr>
          <a:xfrm>
            <a:off x="6920450" y="1245555"/>
            <a:ext cx="1231900" cy="406400"/>
          </a:xfrm>
          <a:prstGeom prst="rect">
            <a:avLst/>
          </a:prstGeom>
        </p:spPr>
      </p:pic>
      <p:pic>
        <p:nvPicPr>
          <p:cNvPr id="5" name="Picture 4"/>
          <p:cNvPicPr>
            <a:picLocks noChangeAspect="1"/>
          </p:cNvPicPr>
          <p:nvPr/>
        </p:nvPicPr>
        <p:blipFill>
          <a:blip r:embed="rId5"/>
          <a:stretch>
            <a:fillRect/>
          </a:stretch>
        </p:blipFill>
        <p:spPr>
          <a:xfrm>
            <a:off x="5300092" y="2068279"/>
            <a:ext cx="3784600" cy="2921000"/>
          </a:xfrm>
          <a:prstGeom prst="rect">
            <a:avLst/>
          </a:prstGeom>
        </p:spPr>
      </p:pic>
      <p:pic>
        <p:nvPicPr>
          <p:cNvPr id="6" name="Picture 5"/>
          <p:cNvPicPr>
            <a:picLocks noChangeAspect="1"/>
          </p:cNvPicPr>
          <p:nvPr/>
        </p:nvPicPr>
        <p:blipFill>
          <a:blip r:embed="rId6"/>
          <a:stretch>
            <a:fillRect/>
          </a:stretch>
        </p:blipFill>
        <p:spPr>
          <a:xfrm>
            <a:off x="0" y="1815434"/>
            <a:ext cx="5211587" cy="1282700"/>
          </a:xfrm>
          <a:prstGeom prst="rect">
            <a:avLst/>
          </a:prstGeom>
        </p:spPr>
      </p:pic>
      <p:pic>
        <p:nvPicPr>
          <p:cNvPr id="7" name="Picture 6"/>
          <p:cNvPicPr>
            <a:picLocks noChangeAspect="1"/>
          </p:cNvPicPr>
          <p:nvPr/>
        </p:nvPicPr>
        <p:blipFill>
          <a:blip r:embed="rId7"/>
          <a:stretch>
            <a:fillRect/>
          </a:stretch>
        </p:blipFill>
        <p:spPr>
          <a:xfrm>
            <a:off x="156172" y="3572813"/>
            <a:ext cx="4865638" cy="1047031"/>
          </a:xfrm>
          <a:prstGeom prst="rect">
            <a:avLst/>
          </a:prstGeom>
        </p:spPr>
      </p:pic>
      <p:pic>
        <p:nvPicPr>
          <p:cNvPr id="8" name="Picture 7"/>
          <p:cNvPicPr>
            <a:picLocks noChangeAspect="1"/>
          </p:cNvPicPr>
          <p:nvPr/>
        </p:nvPicPr>
        <p:blipFill>
          <a:blip r:embed="rId8"/>
          <a:stretch>
            <a:fillRect/>
          </a:stretch>
        </p:blipFill>
        <p:spPr>
          <a:xfrm>
            <a:off x="2101412" y="3011708"/>
            <a:ext cx="1308100" cy="419100"/>
          </a:xfrm>
          <a:prstGeom prst="rect">
            <a:avLst/>
          </a:prstGeom>
        </p:spPr>
      </p:pic>
    </p:spTree>
    <p:extLst>
      <p:ext uri="{BB962C8B-B14F-4D97-AF65-F5344CB8AC3E}">
        <p14:creationId xmlns:p14="http://schemas.microsoft.com/office/powerpoint/2010/main" val="31159786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63885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EVIDENCE FOR </a:t>
            </a:r>
            <a:r>
              <a:rPr lang="en-US" dirty="0" err="1"/>
              <a:t>ams</a:t>
            </a:r>
            <a:r>
              <a:rPr lang="en-US" dirty="0"/>
              <a:t> EFFECTIVENESS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8994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250033"/>
            <a:ext cx="8496944" cy="431006"/>
          </a:xfrm>
          <a:prstGeom prst="rect">
            <a:avLst/>
          </a:prstGeom>
          <a:solidFill>
            <a:srgbClr val="FFFFFF"/>
          </a:solidFill>
          <a:ln>
            <a:noFill/>
          </a:ln>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500" b="1" dirty="0">
                <a:solidFill>
                  <a:srgbClr val="0088C5"/>
                </a:solidFill>
              </a:rPr>
              <a:t>INTERVENTIONS TO IMPROVE ANTIBIOTIC PRESCRIBING PRACTICES FOR HOSPITAL INPATIENTS</a:t>
            </a:r>
            <a:endParaRPr lang="en-US" sz="1500" b="1" dirty="0">
              <a:solidFill>
                <a:srgbClr val="0088C5"/>
              </a:solidFill>
              <a:latin typeface="+mj-lt"/>
            </a:endParaRPr>
          </a:p>
        </p:txBody>
      </p:sp>
      <p:pic>
        <p:nvPicPr>
          <p:cNvPr id="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553" y="843558"/>
            <a:ext cx="6338116" cy="361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539553" y="1275606"/>
            <a:ext cx="6336704" cy="972108"/>
          </a:xfrm>
          <a:prstGeom prst="rect">
            <a:avLst/>
          </a:prstGeom>
          <a:noFill/>
          <a:ln w="28575">
            <a:solidFill>
              <a:srgbClr val="0088C5"/>
            </a:solidFill>
            <a:round/>
            <a:headEnd/>
            <a:tailEnd/>
          </a:ln>
          <a:extLst>
            <a:ext uri="{909E8E84-426E-40DD-AFC4-6F175D3DCCD1}">
              <a14:hiddenFill xmlns:a14="http://schemas.microsoft.com/office/drawing/2010/main">
                <a:solidFill>
                  <a:srgbClr val="FFFFFF"/>
                </a:solidFill>
              </a14:hiddenFill>
            </a:ext>
          </a:extLst>
        </p:spPr>
        <p:txBody>
          <a:bodyPr wrap="none" lIns="68580" tIns="68580" rIns="68580" bIns="68580" anchor="ctr"/>
          <a:lstStyle/>
          <a:p>
            <a:pPr eaLnBrk="0" hangingPunct="0"/>
            <a:endParaRPr lang="en-US" sz="1800"/>
          </a:p>
        </p:txBody>
      </p:sp>
      <p:pic>
        <p:nvPicPr>
          <p:cNvPr id="8"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2281" y="3667869"/>
            <a:ext cx="1723107" cy="48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92260" y="4207929"/>
            <a:ext cx="1447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6012161" y="951570"/>
            <a:ext cx="1605880" cy="75608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355520" y="2019874"/>
            <a:ext cx="5384832" cy="9569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 xmlns:a16="http://schemas.microsoft.com/office/drawing/2014/main" id="{AD89F7EA-ADAD-AD44-B8C0-0815A39410C8}"/>
              </a:ext>
            </a:extLst>
          </p:cNvPr>
          <p:cNvSpPr txBox="1"/>
          <p:nvPr/>
        </p:nvSpPr>
        <p:spPr>
          <a:xfrm>
            <a:off x="6920670" y="1400561"/>
            <a:ext cx="1431021" cy="931024"/>
          </a:xfrm>
          <a:prstGeom prst="rect">
            <a:avLst/>
          </a:prstGeom>
          <a:solidFill>
            <a:schemeClr val="bg1"/>
          </a:solidFill>
          <a:ln>
            <a:solidFill>
              <a:srgbClr val="800000"/>
            </a:solidFill>
          </a:ln>
        </p:spPr>
        <p:txBody>
          <a:bodyPr wrap="none" lIns="68580" tIns="34290" rIns="68580" bIns="34290" rtlCol="0">
            <a:spAutoFit/>
          </a:bodyPr>
          <a:lstStyle/>
          <a:p>
            <a:r>
              <a:rPr lang="en-US" b="1" dirty="0"/>
              <a:t>Less antibiotics</a:t>
            </a:r>
          </a:p>
          <a:p>
            <a:r>
              <a:rPr lang="en-US" b="1" dirty="0"/>
              <a:t>No increase in </a:t>
            </a:r>
          </a:p>
          <a:p>
            <a:r>
              <a:rPr lang="en-US" b="1" dirty="0"/>
              <a:t>mortality </a:t>
            </a:r>
          </a:p>
          <a:p>
            <a:r>
              <a:rPr lang="en-US" b="1" dirty="0"/>
              <a:t>Reduced LOS </a:t>
            </a:r>
          </a:p>
        </p:txBody>
      </p:sp>
    </p:spTree>
    <p:extLst>
      <p:ext uri="{BB962C8B-B14F-4D97-AF65-F5344CB8AC3E}">
        <p14:creationId xmlns:p14="http://schemas.microsoft.com/office/powerpoint/2010/main" val="1345678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100" b="1" dirty="0"/>
              <a:t>What about impact on </a:t>
            </a:r>
            <a:r>
              <a:rPr lang="en-US" sz="2100" b="1" u="sng" dirty="0"/>
              <a:t>resistance</a:t>
            </a:r>
            <a:r>
              <a:rPr lang="en-US" sz="2100" b="1" dirty="0"/>
              <a:t>  &amp; </a:t>
            </a:r>
            <a:r>
              <a:rPr lang="en-US" sz="2100" b="1" i="1" dirty="0" err="1"/>
              <a:t>C.difficile</a:t>
            </a:r>
            <a:r>
              <a:rPr lang="en-US" sz="2100" b="1" dirty="0"/>
              <a:t>?</a:t>
            </a:r>
            <a:r>
              <a:rPr lang="en-US" sz="3000" b="1" dirty="0"/>
              <a:t> </a:t>
            </a:r>
          </a:p>
        </p:txBody>
      </p:sp>
      <p:pic>
        <p:nvPicPr>
          <p:cNvPr id="10035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84" y="66502"/>
            <a:ext cx="9144785" cy="160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69201" y="1653778"/>
            <a:ext cx="1574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924050"/>
            <a:ext cx="9144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 xmlns:a16="http://schemas.microsoft.com/office/drawing/2014/main" id="{A8BEFCBA-9B2D-484D-BF99-E5D834D9CA23}"/>
              </a:ext>
            </a:extLst>
          </p:cNvPr>
          <p:cNvSpPr/>
          <p:nvPr/>
        </p:nvSpPr>
        <p:spPr bwMode="auto">
          <a:xfrm>
            <a:off x="5220073" y="4353948"/>
            <a:ext cx="2880320" cy="594066"/>
          </a:xfrm>
          <a:prstGeom prst="rect">
            <a:avLst/>
          </a:prstGeom>
          <a:noFill/>
          <a:ln w="28575" cap="flat" cmpd="sng" algn="ctr">
            <a:solidFill>
              <a:schemeClr val="accent1"/>
            </a:solidFill>
            <a:prstDash val="solid"/>
            <a:round/>
            <a:headEnd type="none" w="med" len="med"/>
            <a:tailEnd type="none" w="med" len="med"/>
          </a:ln>
          <a:effectLst/>
        </p:spPr>
        <p:txBody>
          <a:bodyPr vert="horz" wrap="none" lIns="68580" tIns="68580" rIns="68580" bIns="68580" numCol="1" rtlCol="0" anchor="ctr" anchorCtr="0" compatLnSpc="1">
            <a:prstTxWarp prst="textNoShape">
              <a:avLst/>
            </a:prstTxWarp>
          </a:bodyPr>
          <a:lstStyle/>
          <a:p>
            <a:pPr defTabSz="685800" eaLnBrk="0" fontAlgn="base" hangingPunct="0">
              <a:spcBef>
                <a:spcPct val="0"/>
              </a:spcBef>
              <a:spcAft>
                <a:spcPct val="0"/>
              </a:spcAft>
            </a:pPr>
            <a:endParaRPr lang="en-US" sz="1800" dirty="0">
              <a:latin typeface="Arial" charset="0"/>
              <a:ea typeface="ＭＳ Ｐゴシック" pitchFamily="34" charset="-128"/>
            </a:endParaRPr>
          </a:p>
        </p:txBody>
      </p:sp>
      <p:sp>
        <p:nvSpPr>
          <p:cNvPr id="3" name="TextBox 2"/>
          <p:cNvSpPr txBox="1"/>
          <p:nvPr/>
        </p:nvSpPr>
        <p:spPr>
          <a:xfrm>
            <a:off x="3275856" y="1545636"/>
            <a:ext cx="3521023" cy="284693"/>
          </a:xfrm>
          <a:prstGeom prst="rect">
            <a:avLst/>
          </a:prstGeom>
          <a:solidFill>
            <a:srgbClr val="000000"/>
          </a:solidFill>
          <a:ln>
            <a:solidFill>
              <a:srgbClr val="800000"/>
            </a:solidFill>
          </a:ln>
        </p:spPr>
        <p:txBody>
          <a:bodyPr wrap="none" lIns="68580" tIns="34290" rIns="68580" bIns="34290" rtlCol="0">
            <a:spAutoFit/>
          </a:bodyPr>
          <a:lstStyle/>
          <a:p>
            <a:r>
              <a:rPr lang="en-US" dirty="0"/>
              <a:t>Positive impact on MDR-GNB infections</a:t>
            </a:r>
          </a:p>
        </p:txBody>
      </p:sp>
    </p:spTree>
    <p:extLst>
      <p:ext uri="{BB962C8B-B14F-4D97-AF65-F5344CB8AC3E}">
        <p14:creationId xmlns:p14="http://schemas.microsoft.com/office/powerpoint/2010/main" val="4088956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79388" y="250031"/>
            <a:ext cx="849630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1500" b="1" dirty="0">
                <a:solidFill>
                  <a:srgbClr val="FFFF00"/>
                </a:solidFill>
              </a:rPr>
              <a:t>SYSTEMATIC REVIEW AND META-ANALYSIS: </a:t>
            </a:r>
            <a:br>
              <a:rPr lang="en-US" sz="1500" b="1" dirty="0">
                <a:solidFill>
                  <a:srgbClr val="FFFF00"/>
                </a:solidFill>
              </a:rPr>
            </a:br>
            <a:r>
              <a:rPr lang="en-US" sz="1500" b="1" dirty="0">
                <a:solidFill>
                  <a:srgbClr val="FFFF00"/>
                </a:solidFill>
              </a:rPr>
              <a:t>IMPACT OF KEY TECHNICAL INTERVENTIONS</a:t>
            </a:r>
            <a:endParaRPr lang="en-US" sz="1500" b="1" dirty="0">
              <a:solidFill>
                <a:srgbClr val="FFFF00"/>
              </a:solidFill>
              <a:latin typeface="+mj-lt"/>
            </a:endParaRPr>
          </a:p>
        </p:txBody>
      </p:sp>
      <p:sp>
        <p:nvSpPr>
          <p:cNvPr id="96258" name="Content Placeholder 1"/>
          <p:cNvSpPr txBox="1">
            <a:spLocks/>
          </p:cNvSpPr>
          <p:nvPr/>
        </p:nvSpPr>
        <p:spPr bwMode="auto">
          <a:xfrm>
            <a:off x="457200" y="929878"/>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pPr>
            <a:r>
              <a:rPr lang="en-US" sz="1500" b="1" dirty="0">
                <a:solidFill>
                  <a:srgbClr val="FFFF00"/>
                </a:solidFill>
              </a:rPr>
              <a:t>Adherence to local guidelines </a:t>
            </a:r>
          </a:p>
          <a:p>
            <a:pPr lvl="1">
              <a:spcBef>
                <a:spcPct val="20000"/>
              </a:spcBef>
              <a:buFontTx/>
              <a:buChar char="–"/>
            </a:pPr>
            <a:r>
              <a:rPr lang="en-US" sz="1500" dirty="0"/>
              <a:t>Mortality: RRR 35% [RR 0.65, 95% CI 0.54–0.8; P&lt;0.0001]</a:t>
            </a:r>
          </a:p>
          <a:p>
            <a:pPr>
              <a:spcBef>
                <a:spcPct val="20000"/>
              </a:spcBef>
              <a:buFontTx/>
              <a:buChar char="•"/>
            </a:pPr>
            <a:r>
              <a:rPr lang="en-US" sz="1500" b="1" dirty="0">
                <a:solidFill>
                  <a:srgbClr val="FFFF00"/>
                </a:solidFill>
              </a:rPr>
              <a:t>Culture driven de-escalation </a:t>
            </a:r>
          </a:p>
          <a:p>
            <a:pPr lvl="1">
              <a:spcBef>
                <a:spcPct val="20000"/>
              </a:spcBef>
              <a:buFontTx/>
              <a:buChar char="–"/>
            </a:pPr>
            <a:r>
              <a:rPr lang="en-US" sz="1500" dirty="0"/>
              <a:t>Mortality: RRR 65% [RR 0.44, 95% CI 0.3–0.66; P&lt;0.0001]</a:t>
            </a:r>
          </a:p>
          <a:p>
            <a:pPr>
              <a:spcBef>
                <a:spcPct val="20000"/>
              </a:spcBef>
              <a:buFontTx/>
              <a:buChar char="•"/>
            </a:pPr>
            <a:r>
              <a:rPr lang="en-US" sz="1500" i="1" dirty="0" err="1"/>
              <a:t>S.aureus</a:t>
            </a:r>
            <a:r>
              <a:rPr lang="en-US" sz="1500" dirty="0"/>
              <a:t> </a:t>
            </a:r>
            <a:r>
              <a:rPr lang="en-US" sz="1500" dirty="0" err="1"/>
              <a:t>bacteraemia</a:t>
            </a:r>
            <a:r>
              <a:rPr lang="en-US" sz="1500" dirty="0"/>
              <a:t> </a:t>
            </a:r>
            <a:r>
              <a:rPr lang="en-US" sz="1500" b="1" dirty="0">
                <a:solidFill>
                  <a:srgbClr val="FFFF00"/>
                </a:solidFill>
              </a:rPr>
              <a:t>clinical review </a:t>
            </a:r>
          </a:p>
          <a:p>
            <a:pPr lvl="1">
              <a:spcBef>
                <a:spcPct val="20000"/>
              </a:spcBef>
              <a:buFontTx/>
              <a:buChar char="–"/>
            </a:pPr>
            <a:r>
              <a:rPr lang="en-US" sz="1500" dirty="0"/>
              <a:t>Mortality: RRR 66% [RR 0.34, 95% CI 0.25–075; P&lt;0.008]</a:t>
            </a:r>
          </a:p>
          <a:p>
            <a:pPr>
              <a:spcBef>
                <a:spcPct val="20000"/>
              </a:spcBef>
              <a:buFontTx/>
              <a:buChar char="•"/>
            </a:pPr>
            <a:r>
              <a:rPr lang="en-US" sz="1500" dirty="0"/>
              <a:t>IVOST No difference in mortality? Reduced LOS </a:t>
            </a:r>
          </a:p>
          <a:p>
            <a:pPr>
              <a:spcBef>
                <a:spcPct val="20000"/>
              </a:spcBef>
              <a:buFontTx/>
              <a:buChar char="•"/>
            </a:pPr>
            <a:r>
              <a:rPr lang="en-US" sz="1500" dirty="0"/>
              <a:t>Restriction of antibiotics decreased consumption and in many studies resistance to the drug-bug profile </a:t>
            </a:r>
          </a:p>
          <a:p>
            <a:pPr>
              <a:spcBef>
                <a:spcPct val="20000"/>
              </a:spcBef>
              <a:buFontTx/>
              <a:buChar char="•"/>
            </a:pPr>
            <a:r>
              <a:rPr lang="en-US" sz="1500" dirty="0"/>
              <a:t>TDM decreased nephrotoxicity </a:t>
            </a:r>
          </a:p>
        </p:txBody>
      </p:sp>
      <p:sp>
        <p:nvSpPr>
          <p:cNvPr id="96259" name="Rectangle 4"/>
          <p:cNvSpPr>
            <a:spLocks noChangeArrowheads="1"/>
          </p:cNvSpPr>
          <p:nvPr/>
        </p:nvSpPr>
        <p:spPr bwMode="auto">
          <a:xfrm>
            <a:off x="323851" y="897732"/>
            <a:ext cx="8569325" cy="1674019"/>
          </a:xfrm>
          <a:prstGeom prst="rect">
            <a:avLst/>
          </a:prstGeom>
          <a:noFill/>
          <a:ln w="12700">
            <a:solidFill>
              <a:srgbClr val="BB2323"/>
            </a:solidFill>
            <a:round/>
            <a:headEnd/>
            <a:tailEnd/>
          </a:ln>
          <a:extLst>
            <a:ext uri="{909E8E84-426E-40DD-AFC4-6F175D3DCCD1}">
              <a14:hiddenFill xmlns:a14="http://schemas.microsoft.com/office/drawing/2010/main">
                <a:solidFill>
                  <a:srgbClr val="FFFFFF"/>
                </a:solidFill>
              </a14:hiddenFill>
            </a:ext>
          </a:extLst>
        </p:spPr>
        <p:txBody>
          <a:bodyPr wrap="none" lIns="68580" tIns="68580" rIns="68580" bIns="68580" anchor="ctr"/>
          <a:lstStyle/>
          <a:p>
            <a:pPr eaLnBrk="0" hangingPunct="0"/>
            <a:endParaRPr lang="en-US" sz="1800"/>
          </a:p>
        </p:txBody>
      </p:sp>
      <p:sp>
        <p:nvSpPr>
          <p:cNvPr id="6" name="Content Placeholder 3"/>
          <p:cNvSpPr txBox="1">
            <a:spLocks/>
          </p:cNvSpPr>
          <p:nvPr/>
        </p:nvSpPr>
        <p:spPr bwMode="auto">
          <a:xfrm>
            <a:off x="323850" y="3975497"/>
            <a:ext cx="8496300" cy="43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68580" tIns="34290" rIns="68580" bIns="34290"/>
          <a:lstStyle>
            <a:defPPr>
              <a:defRPr lang="en-GB"/>
            </a:defPPr>
            <a:lvl1pPr algn="l" rtl="0" fontAlgn="base">
              <a:spcBef>
                <a:spcPct val="0"/>
              </a:spcBef>
              <a:spcAft>
                <a:spcPct val="0"/>
              </a:spcAft>
              <a:defRPr sz="1400"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GB" sz="900" dirty="0"/>
              <a:t>CI, confidence interval; </a:t>
            </a:r>
            <a:r>
              <a:rPr lang="en-AU" sz="900" dirty="0" err="1"/>
              <a:t>IVOST</a:t>
            </a:r>
            <a:r>
              <a:rPr lang="en-AU" sz="900" dirty="0"/>
              <a:t>, intravenous to oral switch therapy; LOS, length of stay; </a:t>
            </a:r>
            <a:r>
              <a:rPr lang="en-GB" sz="900" dirty="0"/>
              <a:t>RR, relative risk; </a:t>
            </a:r>
            <a:r>
              <a:rPr lang="en-GB" sz="900" dirty="0" err="1"/>
              <a:t>RRR</a:t>
            </a:r>
            <a:r>
              <a:rPr lang="en-GB" sz="900" dirty="0"/>
              <a:t>, relative risk reduction; </a:t>
            </a:r>
            <a:r>
              <a:rPr lang="en-GB" sz="900" dirty="0" err="1"/>
              <a:t>TDM</a:t>
            </a:r>
            <a:r>
              <a:rPr lang="en-GB" sz="900" dirty="0"/>
              <a:t>, </a:t>
            </a:r>
            <a:r>
              <a:rPr lang="en-AU" sz="900" dirty="0"/>
              <a:t>therapeutic drug monitoring</a:t>
            </a:r>
            <a:r>
              <a:rPr lang="en-US" sz="900" dirty="0"/>
              <a:t> </a:t>
            </a:r>
            <a:r>
              <a:rPr lang="en-AU" sz="900" dirty="0" err="1"/>
              <a:t>Schuts</a:t>
            </a:r>
            <a:r>
              <a:rPr lang="en-AU" sz="900" dirty="0"/>
              <a:t> EC, et al. Lancet Infect Dis. 2016 Mar 2. </a:t>
            </a:r>
            <a:r>
              <a:rPr lang="en-AU" sz="900" dirty="0" err="1"/>
              <a:t>pii</a:t>
            </a:r>
            <a:r>
              <a:rPr lang="en-AU" sz="900" dirty="0"/>
              <a:t>: S1473-3099(16)00065-7.</a:t>
            </a:r>
          </a:p>
        </p:txBody>
      </p:sp>
    </p:spTree>
    <p:extLst>
      <p:ext uri="{BB962C8B-B14F-4D97-AF65-F5344CB8AC3E}">
        <p14:creationId xmlns:p14="http://schemas.microsoft.com/office/powerpoint/2010/main" val="4464228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Custom 2">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DUBLIN AMS IMPLEMENTATION final  2018 " id="{ADFB069B-778F-3744-AEA3-55C3D6ECA432}" vid="{4FDDC1AF-DA10-DD43-BF27-6657E907D9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971</TotalTime>
  <Words>1146</Words>
  <Application>Microsoft Office PowerPoint</Application>
  <PresentationFormat>On-screen Show (16:9)</PresentationFormat>
  <Paragraphs>199</Paragraphs>
  <Slides>57</Slides>
  <Notes>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Mesh</vt:lpstr>
      <vt:lpstr>  HUMAN ANTIMICROBIAL STEWARDSHIP:  PRESERVING CURRENT AND FUTURE ANTIMICROBIALS   ni hcai &amp; amr symposium  BELFAST 2018   </vt:lpstr>
      <vt:lpstr>Why are we targeting antimicrobial prescribing ?  “Antimicrobial use is the key driver of resistance. This selective pressure comes from a combination of overuse… and also from misuse”</vt:lpstr>
      <vt:lpstr>PowerPoint Presentation</vt:lpstr>
      <vt:lpstr>PowerPoint Presentation</vt:lpstr>
      <vt:lpstr>PowerPoint Presentation</vt:lpstr>
      <vt:lpstr>EVIDENCE FOR ams EFFECTIVENESS </vt:lpstr>
      <vt:lpstr>PowerPoint Presentation</vt:lpstr>
      <vt:lpstr>What about impact on resistance  &amp; C.difficile? </vt:lpstr>
      <vt:lpstr>PowerPoint Presentation</vt:lpstr>
      <vt:lpstr>PowerPoint Presentation</vt:lpstr>
      <vt:lpstr>PowerPoint Presentation</vt:lpstr>
      <vt:lpstr>PowerPoint Presentation</vt:lpstr>
      <vt:lpstr>What is being implemented- human ams ? </vt:lpstr>
      <vt:lpstr>PowerPoint Presentation</vt:lpstr>
      <vt:lpstr>We have just heard similar results from european survey – kACELNIK ET AL </vt:lpstr>
      <vt:lpstr>AMS IN HUMAN IS A WHOLE SYSTEMS APPROACH: Doing AMS IN ISOLATION IN ONE COMPONENT OF THE SYSTEM WILL NOT BE SUCCESSFUL IN THE LONG TERM  </vt:lpstr>
      <vt:lpstr>PowerPoint Presentation</vt:lpstr>
      <vt:lpstr>PowerPoint Presentation</vt:lpstr>
      <vt:lpstr>PowerPoint Presentation</vt:lpstr>
      <vt:lpstr>PowerPoint Presentation</vt:lpstr>
      <vt:lpstr>PowerPoint Presentation</vt:lpstr>
      <vt:lpstr>AMS: Structure + Process = Outcomes</vt:lpstr>
      <vt:lpstr>PowerPoint Presentation</vt:lpstr>
      <vt:lpstr>PowerPoint Presentation</vt:lpstr>
      <vt:lpstr>PowerPoint Presentation</vt:lpstr>
      <vt:lpstr>PowerPoint Presentation</vt:lpstr>
      <vt:lpstr>PowerPoint Presentation</vt:lpstr>
      <vt:lpstr>THE GROWING CHALLENGE</vt:lpstr>
      <vt:lpstr>PowerPoint Presentation</vt:lpstr>
      <vt:lpstr>PowerPoint Presentation</vt:lpstr>
      <vt:lpstr>PowerPoint Presentation</vt:lpstr>
      <vt:lpstr>PowerPoint Presentation</vt:lpstr>
      <vt:lpstr>ANTIBIOTIC PRESCRIBING  INDICATORS/METRICS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Does more timely treatment with antibiotics offers  reduced mortality in sepsis &amp; septic shock ?  </vt:lpstr>
      <vt:lpstr>PowerPoint Presentation</vt:lpstr>
      <vt:lpstr>PowerPoint Presentation</vt:lpstr>
      <vt:lpstr>PowerPoint Presentation</vt:lpstr>
      <vt:lpstr>PowerPoint Presentation</vt:lpstr>
      <vt:lpstr>PowerPoint Presentation</vt:lpstr>
      <vt:lpstr>ARE WE WINNING ? </vt:lpstr>
      <vt:lpstr>PowerPoint Presentation</vt:lpstr>
      <vt:lpstr>CURRENT STRATEGIES AT BEST 20-30% REDUCTION IN ANTIBIOTIC CONSUMPTION </vt:lpstr>
      <vt:lpstr>Creating, supporting and Implementing antimicrobial stewardship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ANTIMICROBIAL STEWARDSHIP:  PRESERVING CURRENT AND FUTURE ANTIMICROBIALS  ONE HEALTH 2018</dc:title>
  <dc:creator>dilip nathwani</dc:creator>
  <cp:lastModifiedBy>JCrawford</cp:lastModifiedBy>
  <cp:revision>32</cp:revision>
  <dcterms:created xsi:type="dcterms:W3CDTF">2018-11-08T15:44:16Z</dcterms:created>
  <dcterms:modified xsi:type="dcterms:W3CDTF">2019-03-20T07:52:58Z</dcterms:modified>
</cp:coreProperties>
</file>